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9" r:id="rId4"/>
    <p:sldId id="262" r:id="rId5"/>
    <p:sldId id="263" r:id="rId6"/>
    <p:sldId id="264" r:id="rId7"/>
    <p:sldId id="265" r:id="rId8"/>
    <p:sldId id="272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2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57EF9-A079-470D-A08D-E652BF9044F6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056FA-6D1D-47F9-855F-A5E4F18A6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994F28-DE30-4FDD-8240-4EBF3BFF8A53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обучающегося с ЗПР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4-а класса МБОУ Ульяновской СШ для предоставления  на педагогическом совете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30.03.21.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учитель начальных классов Лазарева И.А.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-396875" y="476250"/>
            <a:ext cx="8385175" cy="10239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 такое ЗПР?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611188" y="1412875"/>
            <a:ext cx="8007350" cy="43957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i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Задержка психического развития</a:t>
            </a:r>
            <a:r>
              <a:rPr lang="ru-RU" sz="2800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нарушение нормального темпа психического развития, в результате чего ребенок, достигший школьного возраста, продолжает оставаться в кругу дошкольных, игровых интересов. 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Задержка психического развития</a:t>
            </a:r>
            <a:r>
              <a:rPr lang="ru-RU" sz="2800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специфическое сочетание незрелости эмоциональной и интеллектуальной сфер. </a:t>
            </a:r>
            <a:endParaRPr lang="ru-RU" sz="2800" dirty="0" smtClean="0">
              <a:solidFill>
                <a:srgbClr val="005C2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Особенности познавательной и эмоционально-волевой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dirty="0" smtClean="0"/>
              <a:t>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повышенная утомляемость;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●низкая работоспособность;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●незрелость эмоций, воли, поведения;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●ограниченный запас общих сведений и представлений;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●бедный словарный запас;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навыков интеллектуальной деятельности;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●игровая деятельность сформирована также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неполностью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●восприятие замедленное;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●в мышлении  трудности словесно-логических операций;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●страдают все виды памяти, отсутствует умение использовать вспомогательные средства для запоминания;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●необходим более длительный период для приема и переработки информации.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04665"/>
            <a:ext cx="820891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Краткая характеристика речевого, познавательного, двигательного, коммуникативно-личностного развития ребенка</a:t>
            </a:r>
          </a:p>
          <a:p>
            <a:pPr>
              <a:lnSpc>
                <a:spcPct val="200000"/>
              </a:lnSpc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память                                                        моторика</a:t>
            </a:r>
          </a:p>
          <a:p>
            <a:pPr>
              <a:lnSpc>
                <a:spcPct val="200000"/>
              </a:lnSpc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мышление                                                   внимание                                             артикуляция                                               восприятие</a:t>
            </a:r>
          </a:p>
          <a:p>
            <a:pPr>
              <a:lnSpc>
                <a:spcPct val="200000"/>
              </a:lnSpc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речь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429000"/>
            <a:ext cx="3744416" cy="2808312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2195736" y="2060848"/>
            <a:ext cx="122413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843808" y="2204864"/>
            <a:ext cx="93610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80112" y="2276872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436096" y="2420888"/>
            <a:ext cx="108012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707904" y="2420888"/>
            <a:ext cx="43204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4211960" y="2492896"/>
            <a:ext cx="28803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292080" y="2564904"/>
            <a:ext cx="43204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649491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Динамика познавательного, речевого, двигательного,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коммуникативно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личностного развития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освоения программного материала.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MPj043924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717032"/>
            <a:ext cx="4391596" cy="255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8229600" cy="5619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ОВЗ и  ЗПР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052736"/>
            <a:ext cx="8351837" cy="4318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1835150" y="981075"/>
            <a:ext cx="6121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Варианты  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АООП 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НОО 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ЗПР</a:t>
            </a:r>
          </a:p>
        </p:txBody>
      </p:sp>
      <p:grpSp>
        <p:nvGrpSpPr>
          <p:cNvPr id="2" name="Группа 27"/>
          <p:cNvGrpSpPr>
            <a:grpSpLocks/>
          </p:cNvGrpSpPr>
          <p:nvPr/>
        </p:nvGrpSpPr>
        <p:grpSpPr bwMode="auto">
          <a:xfrm>
            <a:off x="827584" y="1916832"/>
            <a:ext cx="3600450" cy="792088"/>
            <a:chOff x="755576" y="1700808"/>
            <a:chExt cx="2376264" cy="655689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55576" y="1700808"/>
              <a:ext cx="2376264" cy="64807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30" name="TextBox 9"/>
            <p:cNvSpPr txBox="1">
              <a:spLocks noChangeArrowheads="1"/>
            </p:cNvSpPr>
            <p:nvPr/>
          </p:nvSpPr>
          <p:spPr bwMode="auto">
            <a:xfrm>
              <a:off x="899592" y="1772816"/>
              <a:ext cx="1644293" cy="583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altLang="ru-RU" sz="3200" b="1" dirty="0">
                  <a:latin typeface="Times New Roman" pitchFamily="18" charset="0"/>
                  <a:cs typeface="Times New Roman" pitchFamily="18" charset="0"/>
                </a:rPr>
                <a:t>Вариант 7.1.</a:t>
              </a: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4788024" y="1916832"/>
            <a:ext cx="3599433" cy="720080"/>
            <a:chOff x="6300192" y="1916832"/>
            <a:chExt cx="2304256" cy="585093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300192" y="1916832"/>
              <a:ext cx="2304256" cy="576574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28" name="TextBox 11"/>
            <p:cNvSpPr txBox="1">
              <a:spLocks noChangeArrowheads="1"/>
            </p:cNvSpPr>
            <p:nvPr/>
          </p:nvSpPr>
          <p:spPr bwMode="auto">
            <a:xfrm>
              <a:off x="6588224" y="1916833"/>
              <a:ext cx="1779322" cy="585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3200" b="1" dirty="0">
                  <a:latin typeface="Times New Roman" pitchFamily="18" charset="0"/>
                  <a:cs typeface="Times New Roman" pitchFamily="18" charset="0"/>
                </a:rPr>
                <a:t>Вариант 7.2. </a:t>
              </a:r>
            </a:p>
          </p:txBody>
        </p:sp>
      </p:grpSp>
      <p:grpSp>
        <p:nvGrpSpPr>
          <p:cNvPr id="5" name="Группа 28"/>
          <p:cNvGrpSpPr>
            <a:grpSpLocks/>
          </p:cNvGrpSpPr>
          <p:nvPr/>
        </p:nvGrpSpPr>
        <p:grpSpPr bwMode="auto">
          <a:xfrm>
            <a:off x="467544" y="2682861"/>
            <a:ext cx="4320356" cy="2473836"/>
            <a:chOff x="491390" y="2708920"/>
            <a:chExt cx="2881697" cy="1516559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491390" y="2857327"/>
              <a:ext cx="2664116" cy="136815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26" name="TextBox 14"/>
            <p:cNvSpPr txBox="1">
              <a:spLocks noChangeArrowheads="1"/>
            </p:cNvSpPr>
            <p:nvPr/>
          </p:nvSpPr>
          <p:spPr bwMode="auto">
            <a:xfrm>
              <a:off x="539552" y="2708920"/>
              <a:ext cx="2833535" cy="1188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ru-RU" altLang="ru-RU" sz="2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altLang="ru-RU" sz="2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altLang="ru-RU" sz="2400" b="1" dirty="0" smtClean="0">
                  <a:latin typeface="Times New Roman" pitchFamily="18" charset="0"/>
                  <a:cs typeface="Times New Roman" pitchFamily="18" charset="0"/>
                </a:rPr>
                <a:t>ЛЕГКИЙ </a:t>
              </a:r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ДЕФИЦИТ</a:t>
              </a:r>
            </a:p>
            <a:p>
              <a:pPr algn="ctr"/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 ПОЗНАВАТЕЛЬНЫХ </a:t>
              </a:r>
            </a:p>
            <a:p>
              <a:pPr algn="ctr"/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СПОСОБНОСТЕЙ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0"/>
          <p:cNvGrpSpPr>
            <a:grpSpLocks/>
          </p:cNvGrpSpPr>
          <p:nvPr/>
        </p:nvGrpSpPr>
        <p:grpSpPr bwMode="auto">
          <a:xfrm>
            <a:off x="4788024" y="2682861"/>
            <a:ext cx="3816350" cy="2473837"/>
            <a:chOff x="6228342" y="2708919"/>
            <a:chExt cx="4875079" cy="1516559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6228342" y="2857326"/>
              <a:ext cx="4875079" cy="136815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424" name="Прямоугольник 18"/>
            <p:cNvSpPr>
              <a:spLocks noChangeArrowheads="1"/>
            </p:cNvSpPr>
            <p:nvPr/>
          </p:nvSpPr>
          <p:spPr bwMode="auto">
            <a:xfrm>
              <a:off x="6320639" y="2708919"/>
              <a:ext cx="4695568" cy="1188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ru-RU" altLang="ru-RU" sz="2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altLang="ru-RU" sz="2400" b="1" dirty="0" smtClean="0">
                  <a:latin typeface="Times New Roman" pitchFamily="18" charset="0"/>
                  <a:cs typeface="Times New Roman" pitchFamily="18" charset="0"/>
                </a:rPr>
                <a:t>УМЕРЕННЫЙ</a:t>
              </a:r>
              <a:endParaRPr lang="ru-RU" altLang="ru-RU" sz="2400" b="1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 ДЕФИЦИТ </a:t>
              </a:r>
            </a:p>
            <a:p>
              <a:pPr algn="ctr"/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ПОЗНАВАТЕЛЬНЫХ </a:t>
              </a:r>
            </a:p>
            <a:p>
              <a:pPr algn="ctr"/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СПОСОБНОСТЕЙ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Особенности,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влияющие на результативность обучения</a:t>
            </a:r>
            <a:r>
              <a:rPr lang="ru-RU" sz="3600" dirty="0" smtClean="0"/>
              <a:t>: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заданий, максимально возбуждающих активность ребенка, пробуждающие у него потребность в познавательной деятельности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Коррекционная работа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Наглядность в обучении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Научность и доступность обучения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Индивидуальный и дифференцированный подход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Проявление большого такта со стороны учителя</a:t>
            </a:r>
          </a:p>
          <a:p>
            <a:pPr>
              <a:buFont typeface="Arial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MPj043952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797152"/>
            <a:ext cx="169168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4"/>
          <p:cNvSpPr txBox="1">
            <a:spLocks noChangeArrowheads="1"/>
          </p:cNvSpPr>
          <p:nvPr/>
        </p:nvSpPr>
        <p:spPr bwMode="auto">
          <a:xfrm>
            <a:off x="107950" y="0"/>
            <a:ext cx="9036050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Lucida Sans Unicode" pitchFamily="34" charset="0"/>
              </a:rPr>
              <a:t> 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ФОРМУЛА УСПЕХА ПРИ РАБОТЕ С ДЕТЬМИ С ЗАДЕРЖКОЙ 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ПСИХИЧЕСКОГО РАЗВИТИЯ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увеличение </a:t>
            </a: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срока обучения</a:t>
            </a:r>
            <a:r>
              <a:rPr lang="ru-RU" sz="24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b="1" dirty="0">
              <a:solidFill>
                <a:srgbClr val="06272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малая наполняемость класса,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щадящий режим,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соответствующий учебный план,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часов на трудный раздел программы,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использование индивидуальных и групповых занятий с логопедом и психологом</a:t>
            </a:r>
            <a:r>
              <a:rPr lang="ru-RU" sz="24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b="1" dirty="0">
              <a:solidFill>
                <a:srgbClr val="06272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постоянное снижение тревожности детей, исключение иронии и выговоров,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создание ситуации успеха, которая формирует чувство уверенности в себе, удовлетворения,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опора на игру,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целенаправленное стимулирование детей на уроке, возбуждение интереса.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Картинки по запросу фоны для презентаций детск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i="1" kern="10" dirty="0" smtClean="0">
                <a:ln w="19050">
                  <a:solidFill>
                    <a:srgbClr val="FFCCCC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63500" dir="2212194" algn="ctr" rotWithShape="0">
                    <a:schemeClr val="tx2">
                      <a:alpha val="50000"/>
                    </a:schemeClr>
                  </a:outerShdw>
                </a:effectLst>
                <a:latin typeface="Arial"/>
                <a:cs typeface="Arial"/>
              </a:rPr>
              <a:t>Спасибо за внимание</a:t>
            </a:r>
            <a:endParaRPr lang="ru-RU" sz="66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316</Words>
  <Application>Microsoft Office PowerPoint</Application>
  <PresentationFormat>Экран (4:3)</PresentationFormat>
  <Paragraphs>71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Представление  на обучающегося с ЗПР  4-а класса МБОУ Ульяновской СШ для предоставления  на педагогическом совете 30.03.21.   </vt:lpstr>
      <vt:lpstr>        Что такое ЗПР?</vt:lpstr>
      <vt:lpstr>Особенности познавательной и эмоционально-волевой деятельности.</vt:lpstr>
      <vt:lpstr>Слайд 4</vt:lpstr>
      <vt:lpstr>  </vt:lpstr>
      <vt:lpstr>Дети ОВЗ и  ЗПР  </vt:lpstr>
      <vt:lpstr>    Особенности,  влияющие на результативность обучения:  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33</cp:revision>
  <dcterms:created xsi:type="dcterms:W3CDTF">2021-03-29T19:21:11Z</dcterms:created>
  <dcterms:modified xsi:type="dcterms:W3CDTF">2021-04-04T18:14:28Z</dcterms:modified>
</cp:coreProperties>
</file>