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363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3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90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659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903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792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12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944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77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0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62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80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74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43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3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10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06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D0487C9-EF6B-44D7-A03A-31A5424FECFB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350414F6-6413-48CD-AEED-F693D5283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62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771" y="840828"/>
            <a:ext cx="8825658" cy="2995448"/>
          </a:xfrm>
        </p:spPr>
        <p:txBody>
          <a:bodyPr/>
          <a:lstStyle/>
          <a:p>
            <a:pPr algn="ctr"/>
            <a:r>
              <a:rPr lang="en-US" b="1" dirty="0" smtClean="0"/>
              <a:t>Quiz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</a:t>
            </a:r>
            <a:r>
              <a:rPr lang="en-US" sz="66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The Tula Kremlin</a:t>
            </a:r>
            <a:endParaRPr lang="ru-RU" sz="6600" b="1" u="sng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6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777" y="870283"/>
            <a:ext cx="10085265" cy="728480"/>
          </a:xfrm>
        </p:spPr>
        <p:txBody>
          <a:bodyPr/>
          <a:lstStyle/>
          <a:p>
            <a:r>
              <a:rPr lang="en-US" b="1" dirty="0" smtClean="0"/>
              <a:t>5. The walls of the Tula Kremlin stretch over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52423" y="3036498"/>
            <a:ext cx="35023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5400" dirty="0" smtClean="0"/>
              <a:t>1 km</a:t>
            </a:r>
          </a:p>
          <a:p>
            <a:pPr marL="342900" indent="-342900">
              <a:buAutoNum type="alphaLcParenR"/>
            </a:pPr>
            <a:r>
              <a:rPr lang="en-US" sz="5400" dirty="0" smtClean="0"/>
              <a:t>2 km</a:t>
            </a:r>
          </a:p>
          <a:p>
            <a:pPr marL="342900" indent="-342900">
              <a:buAutoNum type="alphaLcParenR"/>
            </a:pPr>
            <a:r>
              <a:rPr lang="en-US" sz="5400" dirty="0" smtClean="0"/>
              <a:t>3 km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48" y="2518913"/>
            <a:ext cx="6760296" cy="380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63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54084" y="3398807"/>
            <a:ext cx="54001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a) 1 km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484" y="3125503"/>
            <a:ext cx="1688738" cy="17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48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8252" y="878909"/>
            <a:ext cx="8761413" cy="728480"/>
          </a:xfrm>
        </p:spPr>
        <p:txBody>
          <a:bodyPr/>
          <a:lstStyle/>
          <a:p>
            <a:r>
              <a:rPr lang="en-US" b="1" dirty="0" smtClean="0"/>
              <a:t>6. What is the area of the Tula Kremlin?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6331" y="2984739"/>
            <a:ext cx="61593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5400" dirty="0" smtClean="0"/>
              <a:t>About 5 </a:t>
            </a:r>
            <a:r>
              <a:rPr lang="en-US" sz="3200" dirty="0" smtClean="0"/>
              <a:t>hectares</a:t>
            </a:r>
          </a:p>
          <a:p>
            <a:pPr marL="342900" lvl="0" indent="-342900">
              <a:buFontTx/>
              <a:buAutoNum type="alphaLcParenR"/>
            </a:pPr>
            <a:r>
              <a:rPr lang="en-US" sz="5400" dirty="0" smtClean="0"/>
              <a:t>About 6  </a:t>
            </a:r>
            <a:r>
              <a:rPr lang="en-US" sz="3200" dirty="0" smtClean="0">
                <a:solidFill>
                  <a:prstClr val="black"/>
                </a:solidFill>
              </a:rPr>
              <a:t>hectares</a:t>
            </a:r>
            <a:endParaRPr lang="en-US" sz="5400" dirty="0" smtClean="0"/>
          </a:p>
          <a:p>
            <a:pPr marL="342900" lvl="0" indent="-342900">
              <a:buFontTx/>
              <a:buAutoNum type="alphaLcParenR"/>
            </a:pPr>
            <a:r>
              <a:rPr lang="en-US" sz="5400" dirty="0" smtClean="0"/>
              <a:t>About 10  </a:t>
            </a:r>
            <a:r>
              <a:rPr lang="en-US" sz="3200" dirty="0">
                <a:solidFill>
                  <a:prstClr val="black"/>
                </a:solidFill>
              </a:rPr>
              <a:t>hectares</a:t>
            </a:r>
            <a:endParaRPr lang="en-US" sz="5400" dirty="0">
              <a:solidFill>
                <a:prstClr val="black"/>
              </a:solidFill>
            </a:endParaRPr>
          </a:p>
          <a:p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691" y="2706297"/>
            <a:ext cx="4713309" cy="314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49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6841" y="3338423"/>
            <a:ext cx="8910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b) About 6 hectares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1545" y="2900559"/>
            <a:ext cx="2264852" cy="238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46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317" y="706381"/>
            <a:ext cx="11783683" cy="1260442"/>
          </a:xfrm>
        </p:spPr>
        <p:txBody>
          <a:bodyPr/>
          <a:lstStyle/>
          <a:p>
            <a:r>
              <a:rPr lang="en-US" b="1" dirty="0" smtClean="0"/>
              <a:t>7. The walls of the Tula Kremlin are completed with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13758" y="2820837"/>
            <a:ext cx="109728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4800" dirty="0" smtClean="0"/>
              <a:t>Projection of rectangular section</a:t>
            </a:r>
          </a:p>
          <a:p>
            <a:pPr marL="342900" indent="-342900">
              <a:buAutoNum type="alphaLcParenR"/>
            </a:pPr>
            <a:r>
              <a:rPr lang="en-US" sz="4800" dirty="0" smtClean="0"/>
              <a:t>Battlement in the shape of swallow’s tail with loopholes</a:t>
            </a:r>
          </a:p>
          <a:p>
            <a:pPr marL="342900" indent="-342900">
              <a:buAutoNum type="alphaLcParenR"/>
            </a:pPr>
            <a:r>
              <a:rPr lang="en-US" sz="4800" dirty="0" smtClean="0"/>
              <a:t>Cornice with carvings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217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6668" y="3157435"/>
            <a:ext cx="106509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b) Battlement in the shape of swallow’s tail with loopholes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3591330"/>
            <a:ext cx="1688738" cy="17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22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618" y="896162"/>
            <a:ext cx="8761413" cy="728480"/>
          </a:xfrm>
        </p:spPr>
        <p:txBody>
          <a:bodyPr/>
          <a:lstStyle/>
          <a:p>
            <a:r>
              <a:rPr lang="en-US" b="1" dirty="0" smtClean="0"/>
              <a:t>8. The Tula Kremlin was built as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6324" y="2778651"/>
            <a:ext cx="114573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4800" dirty="0" smtClean="0"/>
              <a:t> A mighty military installation, barrier  in the way of the enemy</a:t>
            </a:r>
          </a:p>
          <a:p>
            <a:pPr marL="342900" indent="-342900">
              <a:buAutoNum type="alphaLcParenR"/>
            </a:pPr>
            <a:r>
              <a:rPr lang="en-US" sz="4800" dirty="0" smtClean="0"/>
              <a:t> A decoration</a:t>
            </a:r>
          </a:p>
          <a:p>
            <a:pPr marL="342900" indent="-342900">
              <a:buAutoNum type="alphaLcParenR"/>
            </a:pPr>
            <a:r>
              <a:rPr lang="en-US" sz="4800" dirty="0" smtClean="0"/>
              <a:t> A center of weapons production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9852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3177" y="2953123"/>
            <a:ext cx="2875173" cy="3030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5056" y="3528204"/>
            <a:ext cx="10092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</a:rPr>
              <a:t>a) A mighty military installation, barrier in the way of the enemy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656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50"/>
            <a:ext cx="11676992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92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6418" y="872506"/>
            <a:ext cx="9525615" cy="728480"/>
          </a:xfrm>
        </p:spPr>
        <p:txBody>
          <a:bodyPr/>
          <a:lstStyle/>
          <a:p>
            <a:r>
              <a:rPr lang="en-US" b="1" dirty="0"/>
              <a:t>1.	When was the stone Tula Kremlin built?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0193" y="3346515"/>
            <a:ext cx="59200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it-IT" sz="4800" spc="100" dirty="0" smtClean="0"/>
              <a:t>In 1503-1510 </a:t>
            </a:r>
          </a:p>
          <a:p>
            <a:pPr marL="342900" indent="-342900">
              <a:buAutoNum type="alphaLcParenR"/>
            </a:pPr>
            <a:r>
              <a:rPr lang="it-IT" sz="4800" spc="100" dirty="0" smtClean="0"/>
              <a:t>In </a:t>
            </a:r>
            <a:r>
              <a:rPr lang="it-IT" sz="4800" spc="100" dirty="0"/>
              <a:t>1514-1520 </a:t>
            </a:r>
            <a:r>
              <a:rPr lang="it-IT" sz="4800" spc="100" dirty="0" smtClean="0"/>
              <a:t> </a:t>
            </a:r>
          </a:p>
          <a:p>
            <a:pPr marL="342900" indent="-342900">
              <a:buAutoNum type="alphaLcParenR"/>
            </a:pPr>
            <a:r>
              <a:rPr lang="it-IT" sz="4800" spc="100" dirty="0"/>
              <a:t>I</a:t>
            </a:r>
            <a:r>
              <a:rPr lang="it-IT" sz="4800" spc="100" dirty="0" smtClean="0"/>
              <a:t>n </a:t>
            </a:r>
            <a:r>
              <a:rPr lang="it-IT" sz="4800" spc="100" dirty="0"/>
              <a:t>1522-1531</a:t>
            </a:r>
            <a:endParaRPr lang="ru-RU" sz="4800" spc="1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425" y="2564090"/>
            <a:ext cx="5208010" cy="37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77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31267" y="3412502"/>
            <a:ext cx="6914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</a:rPr>
              <a:t>b) In 1514 – 1520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14063" y="3412502"/>
            <a:ext cx="169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✔</a:t>
            </a:r>
          </a:p>
        </p:txBody>
      </p:sp>
    </p:spTree>
    <p:extLst>
      <p:ext uri="{BB962C8B-B14F-4D97-AF65-F5344CB8AC3E}">
        <p14:creationId xmlns:p14="http://schemas.microsoft.com/office/powerpoint/2010/main" val="3494303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443" y="844225"/>
            <a:ext cx="9289945" cy="728480"/>
          </a:xfrm>
        </p:spPr>
        <p:txBody>
          <a:bodyPr/>
          <a:lstStyle/>
          <a:p>
            <a:r>
              <a:rPr lang="en-US" b="1" dirty="0"/>
              <a:t>2.	What is the feature of the Tula Kremlin?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8474" y="2567788"/>
            <a:ext cx="97818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lphaLcParenR"/>
            </a:pPr>
            <a:r>
              <a:rPr lang="en-US" sz="3600" dirty="0" smtClean="0"/>
              <a:t>It </a:t>
            </a:r>
            <a:r>
              <a:rPr lang="en-US" sz="3600" dirty="0"/>
              <a:t>is built on the hill and occupies a dominant </a:t>
            </a:r>
            <a:r>
              <a:rPr lang="en-US" sz="3600" dirty="0" smtClean="0"/>
              <a:t>position </a:t>
            </a:r>
            <a:r>
              <a:rPr lang="en-US" sz="3600" dirty="0"/>
              <a:t>over the surrounding area </a:t>
            </a:r>
            <a:endParaRPr lang="ru-RU" sz="3600" dirty="0" smtClean="0"/>
          </a:p>
          <a:p>
            <a:pPr marL="742950" indent="-742950">
              <a:buAutoNum type="alphaLcParenR"/>
            </a:pPr>
            <a:r>
              <a:rPr lang="en-US" sz="3600" dirty="0" smtClean="0"/>
              <a:t>It </a:t>
            </a:r>
            <a:r>
              <a:rPr lang="en-US" sz="3600" dirty="0"/>
              <a:t>is situated in the lowlands </a:t>
            </a:r>
            <a:r>
              <a:rPr lang="en-US" sz="3600" dirty="0" smtClean="0"/>
              <a:t>and has no district advantage</a:t>
            </a:r>
            <a:endParaRPr lang="en-US" sz="3600" dirty="0"/>
          </a:p>
          <a:p>
            <a:r>
              <a:rPr lang="en-US" sz="3600" dirty="0" smtClean="0"/>
              <a:t>c)</a:t>
            </a:r>
            <a:r>
              <a:rPr lang="ru-RU" sz="3600" dirty="0" smtClean="0"/>
              <a:t>  </a:t>
            </a:r>
            <a:r>
              <a:rPr lang="en-US" sz="3600" dirty="0" smtClean="0"/>
              <a:t>It’s a baroque building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511360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69303" y="2950590"/>
            <a:ext cx="10944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a)	It is built on the hill and occupies a dominant position over the surrounding area 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724" y="3937632"/>
            <a:ext cx="1524132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02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329" y="1070469"/>
            <a:ext cx="10982226" cy="728480"/>
          </a:xfrm>
        </p:spPr>
        <p:txBody>
          <a:bodyPr/>
          <a:lstStyle/>
          <a:p>
            <a:r>
              <a:rPr lang="en-US" b="1" dirty="0"/>
              <a:t>3.	How many towers does the Tula Kremlin have?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0131" y="3063711"/>
            <a:ext cx="47416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/>
              <a:t>a)	7</a:t>
            </a:r>
          </a:p>
          <a:p>
            <a:r>
              <a:rPr lang="pt-BR" sz="4800" dirty="0"/>
              <a:t>b)	9</a:t>
            </a:r>
          </a:p>
          <a:p>
            <a:r>
              <a:rPr lang="pt-BR" sz="4800" dirty="0"/>
              <a:t>c)	18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437" y="2632416"/>
            <a:ext cx="5816338" cy="317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01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09707" y="3497344"/>
            <a:ext cx="4204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b) 9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065" y="3318236"/>
            <a:ext cx="1691753" cy="177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70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904" y="269189"/>
            <a:ext cx="10299851" cy="1870695"/>
          </a:xfrm>
        </p:spPr>
        <p:txBody>
          <a:bodyPr/>
          <a:lstStyle/>
          <a:p>
            <a:r>
              <a:rPr lang="en-US" sz="3200" b="1" dirty="0"/>
              <a:t>4.	</a:t>
            </a:r>
            <a:r>
              <a:rPr lang="en-US" sz="3200" b="1" dirty="0" smtClean="0"/>
              <a:t>What is the name of the tower of the Tula Kremlin whose bell alerted people to trouble or danger</a:t>
            </a:r>
            <a:r>
              <a:rPr lang="ru-RU" sz="3200" b="1" dirty="0" smtClean="0"/>
              <a:t>: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42680" y="2894029"/>
            <a:ext cx="37612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000" dirty="0" smtClean="0"/>
              <a:t>a)  Nikitskaya</a:t>
            </a:r>
            <a:endParaRPr lang="fi-FI" sz="4000" dirty="0"/>
          </a:p>
          <a:p>
            <a:r>
              <a:rPr lang="fi-FI" sz="4000" dirty="0" smtClean="0"/>
              <a:t>b)  Spasskaya</a:t>
            </a:r>
            <a:endParaRPr lang="fi-FI" sz="4000" dirty="0"/>
          </a:p>
          <a:p>
            <a:r>
              <a:rPr lang="fi-FI" sz="4000" dirty="0" smtClean="0"/>
              <a:t>c)  Tainitskaya</a:t>
            </a:r>
            <a:endParaRPr lang="fi-FI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099" y="2545236"/>
            <a:ext cx="5503474" cy="366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955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64738" y="3629320"/>
            <a:ext cx="6551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</a:rPr>
              <a:t>b) </a:t>
            </a:r>
            <a:r>
              <a:rPr lang="en-US" sz="6000" b="1" dirty="0" err="1" smtClean="0">
                <a:solidFill>
                  <a:schemeClr val="accent6">
                    <a:lumMod val="50000"/>
                  </a:schemeClr>
                </a:solidFill>
              </a:rPr>
              <a:t>Spasskaya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629" y="3330759"/>
            <a:ext cx="1688738" cy="17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60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77</TotalTime>
  <Words>200</Words>
  <Application>Microsoft Office PowerPoint</Application>
  <PresentationFormat>Произвольный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Совет директоров</vt:lpstr>
      <vt:lpstr>Quiz           The Tula Kremlin</vt:lpstr>
      <vt:lpstr>1. When was the stone Tula Kremlin built?</vt:lpstr>
      <vt:lpstr>  </vt:lpstr>
      <vt:lpstr>2. What is the feature of the Tula Kremlin? </vt:lpstr>
      <vt:lpstr> </vt:lpstr>
      <vt:lpstr>3. How many towers does the Tula Kremlin have?</vt:lpstr>
      <vt:lpstr> </vt:lpstr>
      <vt:lpstr>4. What is the name of the tower of the Tula Kremlin whose bell alerted people to trouble or danger:</vt:lpstr>
      <vt:lpstr> </vt:lpstr>
      <vt:lpstr>5. The walls of the Tula Kremlin stretch over</vt:lpstr>
      <vt:lpstr>  </vt:lpstr>
      <vt:lpstr>6. What is the area of the Tula Kremlin?</vt:lpstr>
      <vt:lpstr>  </vt:lpstr>
      <vt:lpstr>7. The walls of the Tula Kremlin are completed with</vt:lpstr>
      <vt:lpstr>  </vt:lpstr>
      <vt:lpstr>8. The Tula Kremlin was built as</vt:lpstr>
      <vt:lpstr>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          The Tula Kremlin</dc:title>
  <dc:creator>admin</dc:creator>
  <cp:lastModifiedBy>Филина О Н</cp:lastModifiedBy>
  <cp:revision>14</cp:revision>
  <dcterms:created xsi:type="dcterms:W3CDTF">2020-09-19T22:08:42Z</dcterms:created>
  <dcterms:modified xsi:type="dcterms:W3CDTF">2020-09-22T05:52:05Z</dcterms:modified>
</cp:coreProperties>
</file>