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60" r:id="rId3"/>
    <p:sldId id="259" r:id="rId4"/>
    <p:sldId id="258" r:id="rId5"/>
    <p:sldId id="261" r:id="rId6"/>
    <p:sldId id="262" r:id="rId7"/>
    <p:sldId id="263" r:id="rId8"/>
    <p:sldId id="265" r:id="rId9"/>
    <p:sldId id="272" r:id="rId10"/>
    <p:sldId id="264" r:id="rId11"/>
    <p:sldId id="271" r:id="rId12"/>
    <p:sldId id="266" r:id="rId13"/>
    <p:sldId id="273" r:id="rId14"/>
    <p:sldId id="268" r:id="rId15"/>
    <p:sldId id="275" r:id="rId16"/>
    <p:sldId id="267" r:id="rId17"/>
    <p:sldId id="274" r:id="rId18"/>
    <p:sldId id="269" r:id="rId19"/>
    <p:sldId id="276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CDFF"/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E3A9C-8433-4340-B9C0-77D232DAB70F}" type="datetimeFigureOut">
              <a:rPr lang="ru-RU" smtClean="0"/>
              <a:t>27.09.2017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3B3EA-1F91-4111-89DA-9C65186CC1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02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3B3EA-1F91-4111-89DA-9C65186CC12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731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27.09.2017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0" prst="softRound"/>
            <a:bevelB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1285852" y="142852"/>
            <a:ext cx="7724860" cy="6572296"/>
          </a:xfrm>
          <a:prstGeom prst="rect">
            <a:avLst/>
          </a:prstGeom>
          <a:solidFill>
            <a:srgbClr val="8BCDFF"/>
          </a:solidFill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0" prst="softRound"/>
            <a:bevelB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Рисунок 15" descr="0_6a837_8225efc1_L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285852" y="142852"/>
            <a:ext cx="7715304" cy="6572296"/>
          </a:xfrm>
          <a:prstGeom prst="rect">
            <a:avLst/>
          </a:prstGeom>
        </p:spPr>
      </p:pic>
      <p:pic>
        <p:nvPicPr>
          <p:cNvPr id="19" name="Рисунок 18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 flipH="1">
            <a:off x="0" y="4964802"/>
            <a:ext cx="1785917" cy="1893198"/>
          </a:xfrm>
          <a:prstGeom prst="rect">
            <a:avLst/>
          </a:prstGeom>
        </p:spPr>
      </p:pic>
      <p:pic>
        <p:nvPicPr>
          <p:cNvPr id="22" name="Рисунок 21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 flipH="1">
            <a:off x="0" y="1571612"/>
            <a:ext cx="1785917" cy="1893198"/>
          </a:xfrm>
          <a:prstGeom prst="rect">
            <a:avLst/>
          </a:prstGeom>
        </p:spPr>
      </p:pic>
      <p:pic>
        <p:nvPicPr>
          <p:cNvPr id="20" name="Рисунок 19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3214686"/>
            <a:ext cx="1785917" cy="1893198"/>
          </a:xfrm>
          <a:prstGeom prst="rect">
            <a:avLst/>
          </a:prstGeom>
        </p:spPr>
      </p:pic>
      <p:pic>
        <p:nvPicPr>
          <p:cNvPr id="21" name="Рисунок 20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0"/>
            <a:ext cx="1785917" cy="1893198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0" y="6642556"/>
            <a:ext cx="93862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jpeg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tiff"/><Relationship Id="rId5" Type="http://schemas.openxmlformats.org/officeDocument/2006/relationships/image" Target="../media/image9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285852" y="1340768"/>
            <a:ext cx="7643866" cy="4113907"/>
            <a:chOff x="1115616" y="1051215"/>
            <a:chExt cx="7165477" cy="443184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1051215"/>
              <a:ext cx="7165477" cy="3083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Внеклассное занятие</a:t>
              </a:r>
            </a:p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«Уголки родного края»</a:t>
              </a:r>
              <a:endParaRPr lang="ru-RU" sz="2000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60032" y="4797152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педагог-библиотекарь МБОУ «СОШ № 5» </a:t>
            </a:r>
            <a:r>
              <a:rPr lang="ru-RU" dirty="0" err="1" smtClean="0"/>
              <a:t>п.Айхал</a:t>
            </a:r>
            <a:endParaRPr lang="ru-RU" dirty="0" smtClean="0"/>
          </a:p>
          <a:p>
            <a:r>
              <a:rPr lang="ru-RU" dirty="0" smtClean="0"/>
              <a:t>Трофимова Вера Владимировна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143000"/>
          </a:xfrm>
        </p:spPr>
        <p:txBody>
          <a:bodyPr/>
          <a:lstStyle/>
          <a:p>
            <a:r>
              <a:rPr lang="ru-RU" sz="3600" dirty="0">
                <a:latin typeface="Arial Black" pitchFamily="34" charset="0"/>
              </a:rPr>
              <a:t>2</a:t>
            </a:r>
            <a:r>
              <a:rPr lang="ru-RU" sz="3600" dirty="0" smtClean="0">
                <a:latin typeface="Arial Black" pitchFamily="34" charset="0"/>
              </a:rPr>
              <a:t>-остановка</a:t>
            </a:r>
            <a:r>
              <a:rPr lang="ru-RU" sz="3600" dirty="0" smtClean="0">
                <a:latin typeface="Arial Black" pitchFamily="34" charset="0"/>
              </a:rPr>
              <a:t/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Стела «Рука с алмазом»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1500174"/>
            <a:ext cx="4071966" cy="2699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57356" y="4357694"/>
            <a:ext cx="65722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 1987 году, партком </a:t>
            </a:r>
            <a:r>
              <a:rPr lang="ru-RU" sz="1400" dirty="0" err="1" smtClean="0"/>
              <a:t>Айхальского</a:t>
            </a:r>
            <a:r>
              <a:rPr lang="ru-RU" sz="1400" dirty="0" smtClean="0"/>
              <a:t> промышленного комплекса к 70-летию Октябрьской революции принял решение в кратчайшие сроки изготовить и установить стелу при въезде в поселок. Поручили данное дело работнику силикатного цеха, а ныне известному художнику </a:t>
            </a:r>
            <a:r>
              <a:rPr lang="ru-RU" sz="1400" dirty="0" err="1" smtClean="0"/>
              <a:t>Зиненко</a:t>
            </a:r>
            <a:r>
              <a:rPr lang="ru-RU" sz="1400" dirty="0" smtClean="0"/>
              <a:t> Юрию Владимировичу, который не только сделал эскиз, макет, но и сам производил сварочные и бетонные работы. Первоначально было разработано несколько деталей: октаэдр в разрезе – символизирующий карьер, рядом надпись «</a:t>
            </a:r>
            <a:r>
              <a:rPr lang="ru-RU" sz="1400" dirty="0" err="1" smtClean="0"/>
              <a:t>Айхал</a:t>
            </a:r>
            <a:r>
              <a:rPr lang="ru-RU" sz="1400" dirty="0" smtClean="0"/>
              <a:t>», а в центре – рука, держащая алмаз. Но из-за сжатых сроков и большого объема работ через 4 месяца в 3-х км от поселка была воздвигнута только рука с алмазом и изготовлена надпись «</a:t>
            </a:r>
            <a:r>
              <a:rPr lang="ru-RU" sz="1400" dirty="0" err="1" smtClean="0"/>
              <a:t>Айхал</a:t>
            </a:r>
            <a:r>
              <a:rPr lang="ru-RU" sz="1400" dirty="0" smtClean="0"/>
              <a:t>» на постаменте.</a:t>
            </a:r>
            <a:endParaRPr lang="ru-RU" sz="1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329" y="476672"/>
            <a:ext cx="8162195" cy="576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3356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</p:spPr>
        <p:txBody>
          <a:bodyPr/>
          <a:lstStyle/>
          <a:p>
            <a:r>
              <a:rPr lang="ru-RU" sz="2800" dirty="0" smtClean="0">
                <a:latin typeface="Arial Black" pitchFamily="34" charset="0"/>
              </a:rPr>
              <a:t>3- остановка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Обелиск в честь 30-летия Победы в ВОВ 1941-1945гг.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3" name="Рисунок 2" descr="стел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643" y="2057817"/>
            <a:ext cx="2394187" cy="4092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714744" y="2071678"/>
            <a:ext cx="514353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ервый памятник нашего поселка – это обелиск в честь 30-летия Победы советского народа в ВОВ. В честь этого события, в 1975 году благодарные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айхальцы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установили обелиск. Авторы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Ющин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В.Ф. и Макаров С.К. Высота обелиска 9 м, в первой трети расположен барельеф с изображением головы солдата и надписью 1945-1975. 30 лет. И многие годы в праздник 9 мая проходили торжественные митинги у этого обелиска.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60" y="116632"/>
            <a:ext cx="5708124" cy="671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0624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Arial Black" pitchFamily="34" charset="0"/>
              </a:rPr>
              <a:t>4</a:t>
            </a:r>
            <a:r>
              <a:rPr lang="ru-RU" sz="3600" dirty="0" smtClean="0">
                <a:latin typeface="Arial Black" pitchFamily="34" charset="0"/>
              </a:rPr>
              <a:t>- </a:t>
            </a:r>
            <a:r>
              <a:rPr lang="ru-RU" sz="3600" dirty="0" smtClean="0">
                <a:latin typeface="Arial Black" pitchFamily="34" charset="0"/>
              </a:rPr>
              <a:t>остановка</a:t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парковый ансамбль «Якутские мотивы»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1" y="2285992"/>
            <a:ext cx="2564724" cy="35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6248" y="2285992"/>
            <a:ext cx="450059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1996 году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необустроенном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участке поселка, начальник ПТЭС и ЖХ Прошин В.Г. решил основать парковый ансамбль по якутским мотивам. Было выбрано удачное местоположение, такое же просторное, как и поляны для национальных праздников. Руководитель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ремстройучастка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А.Н.Иванов сделал эскиз центральной части ансамбля и окружающей его территории.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Сэргэ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дерева вырезал П.У.Слепцов, соблюдая все каноны якутского орнамента.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9484"/>
            <a:ext cx="4680520" cy="634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7444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Arial Black" pitchFamily="34" charset="0"/>
              </a:rPr>
              <a:t>5</a:t>
            </a:r>
            <a:r>
              <a:rPr lang="ru-RU" sz="3600" dirty="0" smtClean="0">
                <a:latin typeface="Arial Black" pitchFamily="34" charset="0"/>
              </a:rPr>
              <a:t>- </a:t>
            </a:r>
            <a:r>
              <a:rPr lang="ru-RU" sz="3600" dirty="0" smtClean="0">
                <a:latin typeface="Arial Black" pitchFamily="34" charset="0"/>
              </a:rPr>
              <a:t>остановка</a:t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«Фонтанная площадь»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1571612"/>
            <a:ext cx="3929090" cy="2604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071670" y="4286256"/>
            <a:ext cx="650085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2006 году рядом со школой № 23 по ул.Юбилейной совместными усилиями администрации поселка и руководства горно-обогатительного комбината была организованна Фонтанная площадь. Весомый вклад в ее сооружение внесло население, собрав на благое дело свыше 3 млн. руб. И несомненно, Фонтанная площадь вписалась в общую архитектуру поселка, и стала одной из его достопримечательностей.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0688"/>
            <a:ext cx="795637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518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1143000"/>
          </a:xfrm>
        </p:spPr>
        <p:txBody>
          <a:bodyPr/>
          <a:lstStyle/>
          <a:p>
            <a:r>
              <a:rPr lang="ru-RU" sz="3200" dirty="0" smtClean="0">
                <a:latin typeface="Arial Black" pitchFamily="34" charset="0"/>
              </a:rPr>
              <a:t>6- остановка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Памятник «50 лет Победы»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3" name="Рисунок 2" descr="Копия мест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500174"/>
            <a:ext cx="1928826" cy="2738932"/>
          </a:xfrm>
          <a:prstGeom prst="rect">
            <a:avLst/>
          </a:prstGeo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29058" y="1500174"/>
            <a:ext cx="492922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1995 году управляющий АСМТ М.У.Оздоев принял решение о возведении памятника к 50-летию Победы в ВОВ с организацией площади, аллеи и Вечным огнем. Придумать и сделать эскизы, было поручено известному в Якутии и за ее пределами художнику А.А.Кушниренко. И он смог выразить в камне дорогие для всего народа идеи. В данном монументе в едином образе выражены единство Родины-Матери, Пресвятой богородицы и скорбящей матери. Другая часть монумента символизирует защитника Отечества. Весь ансамбль покрывает купол церкви со звонницей, на ней один колокол. Во все времена колокола делили судьбу России, все ее трагедии и праздники.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роди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4572008"/>
            <a:ext cx="2346960" cy="154228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28850"/>
            <a:ext cx="7353003" cy="483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9936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err="1"/>
              <a:t>Айхал</a:t>
            </a:r>
            <a:r>
              <a:rPr lang="ru-RU" sz="3600" dirty="0"/>
              <a:t> — посёлок </a:t>
            </a:r>
            <a:r>
              <a:rPr lang="ru-RU" sz="3600" dirty="0" smtClean="0"/>
              <a:t> городского  типа   в  </a:t>
            </a:r>
            <a:r>
              <a:rPr lang="ru-RU" sz="3600" dirty="0" err="1" smtClean="0"/>
              <a:t>Мирнинском</a:t>
            </a:r>
            <a:r>
              <a:rPr lang="ru-RU" sz="3600" dirty="0" smtClean="0"/>
              <a:t>  улусе  Якутии</a:t>
            </a:r>
            <a:endParaRPr lang="ru-RU" sz="3600" dirty="0"/>
          </a:p>
        </p:txBody>
      </p:sp>
      <p:pic>
        <p:nvPicPr>
          <p:cNvPr id="4" name="Содержимое 3" descr="ПОСЕЛОК7_13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46" y="1571612"/>
            <a:ext cx="5715000" cy="2984500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00430" y="4929198"/>
            <a:ext cx="3571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latin typeface="Constantia" pitchFamily="18" charset="0"/>
              </a:rPr>
              <a:t>Среди диких заснеженных скал,</a:t>
            </a:r>
            <a:br>
              <a:rPr lang="ru-RU" altLang="ru-RU" dirty="0">
                <a:latin typeface="Constantia" pitchFamily="18" charset="0"/>
              </a:rPr>
            </a:br>
            <a:r>
              <a:rPr lang="ru-RU" altLang="ru-RU" dirty="0">
                <a:latin typeface="Constantia" pitchFamily="18" charset="0"/>
              </a:rPr>
              <a:t>Где когда-то бродили олени,</a:t>
            </a:r>
            <a:br>
              <a:rPr lang="ru-RU" altLang="ru-RU" dirty="0">
                <a:latin typeface="Constantia" pitchFamily="18" charset="0"/>
              </a:rPr>
            </a:br>
            <a:r>
              <a:rPr lang="ru-RU" altLang="ru-RU" dirty="0">
                <a:latin typeface="Constantia" pitchFamily="18" charset="0"/>
              </a:rPr>
              <a:t>Вырос город с названьем </a:t>
            </a:r>
            <a:r>
              <a:rPr lang="ru-RU" altLang="ru-RU" dirty="0" err="1">
                <a:latin typeface="Constantia" pitchFamily="18" charset="0"/>
              </a:rPr>
              <a:t>Айхал</a:t>
            </a:r>
            <a:r>
              <a:rPr lang="ru-RU" altLang="ru-RU" dirty="0">
                <a:latin typeface="Constantia" pitchFamily="18" charset="0"/>
              </a:rPr>
              <a:t/>
            </a:r>
            <a:br>
              <a:rPr lang="ru-RU" altLang="ru-RU" dirty="0">
                <a:latin typeface="Constantia" pitchFamily="18" charset="0"/>
              </a:rPr>
            </a:br>
            <a:r>
              <a:rPr lang="ru-RU" altLang="ru-RU" dirty="0">
                <a:latin typeface="Constantia" pitchFamily="18" charset="0"/>
              </a:rPr>
              <a:t>Ставший славой всего поколенья.</a:t>
            </a:r>
          </a:p>
        </p:txBody>
      </p:sp>
      <p:pic>
        <p:nvPicPr>
          <p:cNvPr id="6" name="Рисунок 5" descr="d0b3d0b5d180d0b1-d18fd0bad183d182d0b8d0b8-d0b3d0b5d180d0b1_69362238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4714884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78632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928802"/>
            <a:ext cx="6829444" cy="2082792"/>
          </a:xfrm>
        </p:spPr>
        <p:txBody>
          <a:bodyPr/>
          <a:lstStyle/>
          <a:p>
            <a:r>
              <a:rPr lang="ru-RU" sz="5400" dirty="0" smtClean="0">
                <a:latin typeface="Arial Black" pitchFamily="34" charset="0"/>
              </a:rPr>
              <a:t>Спасибо за внимание</a:t>
            </a: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1285852" y="1916832"/>
            <a:ext cx="7572428" cy="4353957"/>
            <a:chOff x="539750" y="1344094"/>
            <a:chExt cx="7993063" cy="5189402"/>
          </a:xfrm>
        </p:grpSpPr>
        <p:grpSp>
          <p:nvGrpSpPr>
            <p:cNvPr id="4" name="Группа 1"/>
            <p:cNvGrpSpPr>
              <a:grpSpLocks/>
            </p:cNvGrpSpPr>
            <p:nvPr/>
          </p:nvGrpSpPr>
          <p:grpSpPr bwMode="auto">
            <a:xfrm>
              <a:off x="539750" y="1344094"/>
              <a:ext cx="7993063" cy="4486216"/>
              <a:chOff x="539552" y="-815361"/>
              <a:chExt cx="7992888" cy="5608007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539552" y="-815361"/>
                <a:ext cx="7992888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7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3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411760" y="6093296"/>
              <a:ext cx="194992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Памятные места </a:t>
            </a:r>
            <a:r>
              <a:rPr lang="ru-RU" dirty="0" err="1" smtClean="0"/>
              <a:t>Айхала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66" y="1071546"/>
            <a:ext cx="2834091" cy="18788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98" y="1142984"/>
            <a:ext cx="2837530" cy="188111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037" y="3439562"/>
            <a:ext cx="2219325" cy="30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Копия мест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1285860"/>
            <a:ext cx="1358328" cy="1928826"/>
          </a:xfrm>
          <a:prstGeom prst="rect">
            <a:avLst/>
          </a:prstGeom>
        </p:spPr>
      </p:pic>
      <p:pic>
        <p:nvPicPr>
          <p:cNvPr id="12" name="Рисунок 11" descr="стел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68" y="3500438"/>
            <a:ext cx="1761744" cy="3011424"/>
          </a:xfrm>
          <a:prstGeom prst="rect">
            <a:avLst/>
          </a:prstGeom>
        </p:spPr>
      </p:pic>
      <p:pic>
        <p:nvPicPr>
          <p:cNvPr id="13" name="Рисунок 12" descr="f36dbad6dcf5d54caff13205f292449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3372" y="3643314"/>
            <a:ext cx="2786066" cy="2786066"/>
          </a:xfrm>
          <a:prstGeom prst="rect">
            <a:avLst/>
          </a:prstGeom>
        </p:spPr>
      </p:pic>
      <p:pic>
        <p:nvPicPr>
          <p:cNvPr id="14" name="Рисунок 13" descr="f36dbad6dcf5d54caff13205f292449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5772" y="3795714"/>
            <a:ext cx="2786066" cy="278606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857232"/>
            <a:ext cx="57864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У  Г  _  Л  К  _  </a:t>
            </a:r>
          </a:p>
          <a:p>
            <a:r>
              <a:rPr lang="ru-RU" sz="6600" dirty="0" smtClean="0"/>
              <a:t>Р  _  Д  Н  _Г  _</a:t>
            </a:r>
            <a:br>
              <a:rPr lang="ru-RU" sz="6600" dirty="0" smtClean="0"/>
            </a:br>
            <a:r>
              <a:rPr lang="ru-RU" sz="6600" dirty="0" smtClean="0"/>
              <a:t>К  Р  _  _</a:t>
            </a:r>
            <a:endParaRPr lang="ru-RU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5286388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О  И </a:t>
            </a:r>
            <a:r>
              <a:rPr lang="ru-RU" sz="4000" dirty="0" smtClean="0"/>
              <a:t>       </a:t>
            </a:r>
            <a:r>
              <a:rPr lang="ru-RU" sz="4000" dirty="0" smtClean="0"/>
              <a:t>О  О  </a:t>
            </a:r>
            <a:r>
              <a:rPr lang="ru-RU" sz="4000" dirty="0" err="1" smtClean="0"/>
              <a:t>О</a:t>
            </a:r>
            <a:r>
              <a:rPr lang="ru-RU" sz="4000" dirty="0" smtClean="0"/>
              <a:t> </a:t>
            </a:r>
            <a:r>
              <a:rPr lang="ru-RU" sz="4000" dirty="0" smtClean="0"/>
              <a:t>        </a:t>
            </a:r>
            <a:r>
              <a:rPr lang="ru-RU" sz="4000" dirty="0" smtClean="0"/>
              <a:t>А  Я</a:t>
            </a:r>
            <a:endParaRPr lang="ru-RU" sz="4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500174"/>
            <a:ext cx="606929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rial Black" pitchFamily="34" charset="0"/>
              </a:rPr>
              <a:t>У  Г  О  Л  К  И</a:t>
            </a:r>
          </a:p>
          <a:p>
            <a:r>
              <a:rPr lang="ru-RU" sz="4800" dirty="0" smtClean="0">
                <a:latin typeface="Arial Black" pitchFamily="34" charset="0"/>
              </a:rPr>
              <a:t>Р  О  Д  Н  О  Г  О</a:t>
            </a:r>
            <a:br>
              <a:rPr lang="ru-RU" sz="4800" dirty="0" smtClean="0">
                <a:latin typeface="Arial Black" pitchFamily="34" charset="0"/>
              </a:rPr>
            </a:br>
            <a:r>
              <a:rPr lang="ru-RU" sz="4800" dirty="0" smtClean="0">
                <a:latin typeface="Arial Black" pitchFamily="34" charset="0"/>
              </a:rPr>
              <a:t>К  Р  А  Я</a:t>
            </a:r>
            <a:endParaRPr lang="ru-RU" sz="4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Маршрут  тропы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" name="Рисунок 2" descr="f36dbad6dcf5d54caff13205f29244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5432" y="1071546"/>
            <a:ext cx="1571636" cy="1571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20" y="1464455"/>
            <a:ext cx="2047430" cy="1357322"/>
          </a:xfrm>
          <a:prstGeom prst="rect">
            <a:avLst/>
          </a:prstGeom>
        </p:spPr>
      </p:pic>
      <p:pic>
        <p:nvPicPr>
          <p:cNvPr id="5" name="Рисунок 4" descr="стел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1285860"/>
            <a:ext cx="1131628" cy="1934340"/>
          </a:xfrm>
          <a:prstGeom prst="rect">
            <a:avLst/>
          </a:prstGeom>
        </p:spPr>
      </p:pic>
      <p:pic>
        <p:nvPicPr>
          <p:cNvPr id="6" name="Рисунок 5" descr="Копия мест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918" y="3869058"/>
            <a:ext cx="1652130" cy="23460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997" y="4556206"/>
            <a:ext cx="2403053" cy="159307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4067429"/>
            <a:ext cx="1603792" cy="223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Штриховая стрелка вправо 8"/>
          <p:cNvSpPr/>
          <p:nvPr/>
        </p:nvSpPr>
        <p:spPr>
          <a:xfrm>
            <a:off x="3729754" y="1857364"/>
            <a:ext cx="500066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6572264" y="2071678"/>
            <a:ext cx="428628" cy="285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8429652" y="3214686"/>
            <a:ext cx="500066" cy="78581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6643702" y="5066993"/>
            <a:ext cx="357190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>
            <a:off x="3572961" y="5066993"/>
            <a:ext cx="500066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    ЗАДАЧИ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57422" y="1643050"/>
            <a:ext cx="564360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Выяснить значение некоторых незнакомых слов;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Ознакомиться с красивейшими уголками родного поселка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Arial Black" pitchFamily="34" charset="0"/>
              </a:rPr>
              <a:t>1</a:t>
            </a:r>
            <a:r>
              <a:rPr lang="ru-RU" sz="4000" dirty="0" smtClean="0">
                <a:latin typeface="Arial Black" pitchFamily="34" charset="0"/>
              </a:rPr>
              <a:t>- </a:t>
            </a:r>
            <a:r>
              <a:rPr lang="ru-RU" sz="4000" dirty="0" smtClean="0">
                <a:latin typeface="Arial Black" pitchFamily="34" charset="0"/>
              </a:rPr>
              <a:t>остановка</a:t>
            </a:r>
            <a:br>
              <a:rPr lang="ru-RU" sz="4000" dirty="0" smtClean="0">
                <a:latin typeface="Arial Black" pitchFamily="34" charset="0"/>
              </a:rPr>
            </a:br>
            <a:r>
              <a:rPr lang="ru-RU" sz="4000" dirty="0" smtClean="0">
                <a:latin typeface="Arial Black" pitchFamily="34" charset="0"/>
              </a:rPr>
              <a:t>Стела «</a:t>
            </a:r>
            <a:r>
              <a:rPr lang="ru-RU" sz="4000" dirty="0" err="1" smtClean="0">
                <a:latin typeface="Arial Black" pitchFamily="34" charset="0"/>
              </a:rPr>
              <a:t>Айхал</a:t>
            </a:r>
            <a:r>
              <a:rPr lang="ru-RU" sz="4000" dirty="0" smtClean="0">
                <a:latin typeface="Arial Black" pitchFamily="34" charset="0"/>
              </a:rPr>
              <a:t>»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3" name="Рисунок 2" descr="f36dbad6dcf5d54caff13205f29244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643050"/>
            <a:ext cx="2786082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572000" y="1502688"/>
            <a:ext cx="4572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Изготовлена и установлена стела в апреле 2001 года в честь 40-летия </a:t>
            </a:r>
            <a:r>
              <a:rPr lang="ru-RU" dirty="0" err="1" smtClean="0"/>
              <a:t>Айхала</a:t>
            </a:r>
            <a:r>
              <a:rPr lang="ru-RU" dirty="0" smtClean="0"/>
              <a:t>. В мировой истории и культуре  многозначны термины и понятия «триада», «триединство», «</a:t>
            </a:r>
            <a:r>
              <a:rPr lang="ru-RU" dirty="0" err="1" smtClean="0"/>
              <a:t>триколор</a:t>
            </a:r>
            <a:r>
              <a:rPr lang="ru-RU" dirty="0" smtClean="0"/>
              <a:t>», а так же «триумф», обозначающий блестящий успех, торжество. Воедино объединенные три стелы поперечной перегородкой символизируют и триумфальную арку – сооружение построенное в ознаменование военной победы.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4643446"/>
            <a:ext cx="71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 счастью, в наших краях победы только трудовые. И вот художник </a:t>
            </a:r>
            <a:r>
              <a:rPr lang="ru-RU" dirty="0" err="1" smtClean="0"/>
              <a:t>Плишкин</a:t>
            </a:r>
            <a:r>
              <a:rPr lang="ru-RU" dirty="0" smtClean="0"/>
              <a:t> А.А. объединил все понятия в эскизе стелы. Водрузив флаги РФ, Республики Саха и символический алмаз в верхней части стелы, обозначил принадлежность трудящихся к алмазодобывающей промышленности на территории Якутии в составе России.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6912768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1712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206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628</Words>
  <Application>Microsoft Office PowerPoint</Application>
  <PresentationFormat>Экран (4:3)</PresentationFormat>
  <Paragraphs>31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1_Тема Office</vt:lpstr>
      <vt:lpstr>Презентация PowerPoint</vt:lpstr>
      <vt:lpstr>Айхал — посёлок  городского  типа   в  Мирнинском  улусе  Якутии</vt:lpstr>
      <vt:lpstr>      Памятные места Айхала</vt:lpstr>
      <vt:lpstr>Презентация PowerPoint</vt:lpstr>
      <vt:lpstr>Презентация PowerPoint</vt:lpstr>
      <vt:lpstr>Маршрут  тропы</vt:lpstr>
      <vt:lpstr>    ЗАДАЧИ</vt:lpstr>
      <vt:lpstr>1- остановка Стела «Айхал»</vt:lpstr>
      <vt:lpstr>Презентация PowerPoint</vt:lpstr>
      <vt:lpstr>2-остановка Стела «Рука с алмазом»</vt:lpstr>
      <vt:lpstr>Презентация PowerPoint</vt:lpstr>
      <vt:lpstr>3- остановка Обелиск в честь 30-летия Победы в ВОВ 1941-1945гг.</vt:lpstr>
      <vt:lpstr>Презентация PowerPoint</vt:lpstr>
      <vt:lpstr>4- остановка парковый ансамбль «Якутские мотивы»</vt:lpstr>
      <vt:lpstr>Презентация PowerPoint</vt:lpstr>
      <vt:lpstr>5- остановка «Фонтанная площадь»</vt:lpstr>
      <vt:lpstr>Презентация PowerPoint</vt:lpstr>
      <vt:lpstr>6- остановка Памятник «50 лет Победы»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Denis</cp:lastModifiedBy>
  <cp:revision>23</cp:revision>
  <dcterms:created xsi:type="dcterms:W3CDTF">2014-06-14T15:32:23Z</dcterms:created>
  <dcterms:modified xsi:type="dcterms:W3CDTF">2017-09-27T14:37:26Z</dcterms:modified>
</cp:coreProperties>
</file>