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58" r:id="rId4"/>
    <p:sldId id="257" r:id="rId5"/>
    <p:sldId id="261" r:id="rId6"/>
    <p:sldId id="266" r:id="rId7"/>
    <p:sldId id="260" r:id="rId8"/>
    <p:sldId id="267" r:id="rId9"/>
    <p:sldId id="268" r:id="rId10"/>
    <p:sldId id="269" r:id="rId11"/>
    <p:sldId id="292" r:id="rId12"/>
    <p:sldId id="270" r:id="rId13"/>
    <p:sldId id="272" r:id="rId14"/>
    <p:sldId id="273" r:id="rId15"/>
    <p:sldId id="274" r:id="rId16"/>
    <p:sldId id="275" r:id="rId17"/>
    <p:sldId id="276" r:id="rId18"/>
    <p:sldId id="277" r:id="rId19"/>
    <p:sldId id="263" r:id="rId20"/>
    <p:sldId id="279" r:id="rId21"/>
    <p:sldId id="281" r:id="rId22"/>
    <p:sldId id="282" r:id="rId23"/>
    <p:sldId id="283" r:id="rId24"/>
    <p:sldId id="278" r:id="rId25"/>
    <p:sldId id="286" r:id="rId26"/>
    <p:sldId id="285" r:id="rId27"/>
    <p:sldId id="287" r:id="rId28"/>
    <p:sldId id="288" r:id="rId29"/>
    <p:sldId id="290" r:id="rId30"/>
    <p:sldId id="291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0000"/>
    <a:srgbClr val="002600"/>
    <a:srgbClr val="001A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-2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10777"/>
            <a:ext cx="7772400" cy="1470025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sz="4800" b="1" cap="none" spc="5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66552"/>
            <a:ext cx="6400800" cy="17526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 algn="ctr">
              <a:buNone/>
              <a:defRPr b="1" cap="none" spc="50">
                <a:ln w="11430"/>
                <a:solidFill>
                  <a:srgbClr val="002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E99BC-4097-43CC-9D13-75ABF74C2ACB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FF09C-691A-44BD-B587-E9F27112F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5A58B-BAEE-4B7F-BE21-9465A7B97683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676DD-BE0C-4A55-99AD-14FB74E9FD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Рамка 8"/>
          <p:cNvSpPr/>
          <p:nvPr userDrawn="1"/>
        </p:nvSpPr>
        <p:spPr>
          <a:xfrm>
            <a:off x="0" y="0"/>
            <a:ext cx="9144000" cy="6876000"/>
          </a:xfrm>
          <a:prstGeom prst="frame">
            <a:avLst>
              <a:gd name="adj1" fmla="val 3921"/>
            </a:avLst>
          </a:prstGeom>
          <a:gradFill flip="none" rotWithShape="1">
            <a:gsLst>
              <a:gs pos="23000">
                <a:schemeClr val="bg1"/>
              </a:gs>
              <a:gs pos="55000">
                <a:srgbClr val="0070C0"/>
              </a:gs>
              <a:gs pos="0">
                <a:srgbClr val="C00000"/>
              </a:gs>
              <a:gs pos="75000">
                <a:srgbClr val="0070C0"/>
              </a:gs>
              <a:gs pos="100000">
                <a:srgbClr val="C00000"/>
              </a:gs>
              <a:gs pos="85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CA539-49EF-4014-A309-4AF50D555532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FA7B1-9BA9-4F7C-9415-8DFE84A08E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780D8-0BB4-4CA8-BB0D-334463E4E311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E9724-80EA-4E7E-9041-4042C75E4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амка 7"/>
          <p:cNvSpPr/>
          <p:nvPr userDrawn="1"/>
        </p:nvSpPr>
        <p:spPr>
          <a:xfrm>
            <a:off x="0" y="0"/>
            <a:ext cx="9144000" cy="6876000"/>
          </a:xfrm>
          <a:prstGeom prst="frame">
            <a:avLst>
              <a:gd name="adj1" fmla="val 3921"/>
            </a:avLst>
          </a:prstGeom>
          <a:gradFill flip="none" rotWithShape="1">
            <a:gsLst>
              <a:gs pos="23000">
                <a:schemeClr val="bg1"/>
              </a:gs>
              <a:gs pos="55000">
                <a:srgbClr val="0070C0"/>
              </a:gs>
              <a:gs pos="0">
                <a:srgbClr val="C00000"/>
              </a:gs>
              <a:gs pos="75000">
                <a:srgbClr val="0070C0"/>
              </a:gs>
              <a:gs pos="100000">
                <a:srgbClr val="C00000"/>
              </a:gs>
              <a:gs pos="85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E3FE8-71BE-491E-B4D6-06B65BC7565C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5BBCD-3C52-4B0B-A9C5-122095A96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27" name="Picture 3" descr="C:\Users\Solaris\Downloads\UK.png"/>
          <p:cNvPicPr>
            <a:picLocks noChangeAspect="1" noChangeArrowheads="1"/>
          </p:cNvPicPr>
          <p:nvPr userDrawn="1"/>
        </p:nvPicPr>
        <p:blipFill>
          <a:blip r:embed="rId2" cstate="print"/>
          <a:srcRect b="7382"/>
          <a:stretch>
            <a:fillRect/>
          </a:stretch>
        </p:blipFill>
        <p:spPr bwMode="auto">
          <a:xfrm>
            <a:off x="0" y="5524299"/>
            <a:ext cx="1440000" cy="133370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амка 9"/>
          <p:cNvSpPr/>
          <p:nvPr userDrawn="1"/>
        </p:nvSpPr>
        <p:spPr>
          <a:xfrm flipH="1">
            <a:off x="0" y="0"/>
            <a:ext cx="9144000" cy="6876000"/>
          </a:xfrm>
          <a:prstGeom prst="frame">
            <a:avLst>
              <a:gd name="adj1" fmla="val 3921"/>
            </a:avLst>
          </a:prstGeom>
          <a:gradFill flip="none" rotWithShape="1">
            <a:gsLst>
              <a:gs pos="23000">
                <a:schemeClr val="bg1"/>
              </a:gs>
              <a:gs pos="55000">
                <a:srgbClr val="0070C0"/>
              </a:gs>
              <a:gs pos="0">
                <a:srgbClr val="C00000"/>
              </a:gs>
              <a:gs pos="75000">
                <a:srgbClr val="0070C0"/>
              </a:gs>
              <a:gs pos="100000">
                <a:srgbClr val="C00000"/>
              </a:gs>
              <a:gs pos="85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2600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E3FE8-71BE-491E-B4D6-06B65BC7565C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5BBCD-3C52-4B0B-A9C5-122095A96A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26" name="Picture 2" descr="C:\Users\Solaris\Downloads\Rossiya-Russia.png"/>
          <p:cNvPicPr>
            <a:picLocks noChangeAspect="1" noChangeArrowheads="1"/>
          </p:cNvPicPr>
          <p:nvPr userDrawn="1"/>
        </p:nvPicPr>
        <p:blipFill>
          <a:blip r:embed="rId2" cstate="print"/>
          <a:srcRect b="7382"/>
          <a:stretch>
            <a:fillRect/>
          </a:stretch>
        </p:blipFill>
        <p:spPr bwMode="auto">
          <a:xfrm>
            <a:off x="0" y="5524299"/>
            <a:ext cx="1440000" cy="1333701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25614-DBD8-4CAF-ABDD-876B54BF54C6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CD905-1ACF-4156-A180-2BDE0C597E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Рамка 8"/>
          <p:cNvSpPr/>
          <p:nvPr userDrawn="1"/>
        </p:nvSpPr>
        <p:spPr>
          <a:xfrm>
            <a:off x="0" y="0"/>
            <a:ext cx="9144000" cy="6876000"/>
          </a:xfrm>
          <a:prstGeom prst="frame">
            <a:avLst>
              <a:gd name="adj1" fmla="val 3921"/>
            </a:avLst>
          </a:prstGeom>
          <a:gradFill flip="none" rotWithShape="1">
            <a:gsLst>
              <a:gs pos="23000">
                <a:schemeClr val="bg1"/>
              </a:gs>
              <a:gs pos="55000">
                <a:srgbClr val="0070C0"/>
              </a:gs>
              <a:gs pos="0">
                <a:srgbClr val="C00000"/>
              </a:gs>
              <a:gs pos="75000">
                <a:srgbClr val="0070C0"/>
              </a:gs>
              <a:gs pos="100000">
                <a:srgbClr val="C00000"/>
              </a:gs>
              <a:gs pos="85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639BA-5FCF-41B7-BFD7-8E7DA3C9E8F6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8F713-4922-40AB-8C07-80ED0CFF25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871B3-4A46-4287-97D2-459E520438E5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90BED-F5FE-47C3-9D46-FFAF697F3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08D09-4132-47B2-86D2-8562647DB6CA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DC743-20B4-4C50-8251-E72739FDF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7F3B9-10CB-4CAF-8EF1-73A5C8530708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59CF9-3D87-41C6-A94D-633C1B6FEC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мка 5"/>
          <p:cNvSpPr/>
          <p:nvPr userDrawn="1"/>
        </p:nvSpPr>
        <p:spPr>
          <a:xfrm>
            <a:off x="0" y="0"/>
            <a:ext cx="9144000" cy="6876000"/>
          </a:xfrm>
          <a:prstGeom prst="frame">
            <a:avLst>
              <a:gd name="adj1" fmla="val 3921"/>
            </a:avLst>
          </a:prstGeom>
          <a:gradFill flip="none" rotWithShape="1">
            <a:gsLst>
              <a:gs pos="23000">
                <a:schemeClr val="bg1"/>
              </a:gs>
              <a:gs pos="55000">
                <a:srgbClr val="0070C0"/>
              </a:gs>
              <a:gs pos="0">
                <a:srgbClr val="C00000"/>
              </a:gs>
              <a:gs pos="75000">
                <a:srgbClr val="0070C0"/>
              </a:gs>
              <a:gs pos="100000">
                <a:srgbClr val="C00000"/>
              </a:gs>
              <a:gs pos="85000">
                <a:schemeClr val="bg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47AB6-B7D9-493D-8B73-1839B84FB0FA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6751B-A817-4CC4-937E-5A1A64055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tx2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EA28B9-9D2C-4ABD-9D6A-4D31797CFBC9}" type="datetimeFigureOut">
              <a:rPr lang="ru-RU"/>
              <a:pPr>
                <a:defRPr/>
              </a:pPr>
              <a:t>14.01.2021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BDB061F-0AC7-463E-8172-F436812BAE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60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0026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002600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002600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002600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002600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0026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D:\MyDoc\Desktop\lesson&#1103;\&#1075;&#1075;&#1090;&#1086;&#1074;&#1099;&#1081;\crawford_s_good_table_manners_-_kids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449" y="1739589"/>
            <a:ext cx="8623610" cy="4850781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0156" y="553419"/>
            <a:ext cx="715933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6600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itchFamily="66" charset="0"/>
              </a:rPr>
              <a:t>Travel broadens our mind</a:t>
            </a:r>
            <a:endParaRPr lang="ru-RU" sz="4400" b="1" cap="none" spc="0" dirty="0">
              <a:ln w="6600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358" y="629588"/>
            <a:ext cx="4572000" cy="2914650"/>
          </a:xfrm>
          <a:prstGeom prst="rect">
            <a:avLst/>
          </a:prstGeom>
          <a:ln w="38100">
            <a:solidFill>
              <a:srgbClr val="A4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TextBox 4"/>
          <p:cNvSpPr txBox="1"/>
          <p:nvPr/>
        </p:nvSpPr>
        <p:spPr>
          <a:xfrm>
            <a:off x="1037063" y="3897702"/>
            <a:ext cx="7264402" cy="9541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C00000"/>
                </a:solidFill>
                <a:latin typeface="Comic Sans MS" pitchFamily="66" charset="0"/>
              </a:rPr>
              <a:t>What should/shouldn’t people do at mealtime in Great Britain ?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359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rawford_s_good_table_manners_-_kid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6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 l="10925" t="17753" r="11507" b="13965"/>
          <a:stretch>
            <a:fillRect/>
          </a:stretch>
        </p:blipFill>
        <p:spPr bwMode="auto">
          <a:xfrm>
            <a:off x="214282" y="428604"/>
            <a:ext cx="8419683" cy="5929354"/>
          </a:xfrm>
          <a:prstGeom prst="rect">
            <a:avLst/>
          </a:prstGeom>
          <a:noFill/>
          <a:ln w="28575">
            <a:solidFill>
              <a:schemeClr val="accent6"/>
            </a:solidFill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 rot="18082597">
            <a:off x="2658142" y="1448451"/>
            <a:ext cx="18630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table</a:t>
            </a:r>
            <a:r>
              <a:rPr lang="en-US" sz="2000" dirty="0" smtClean="0">
                <a:latin typeface="Georgia" pitchFamily="18" charset="0"/>
              </a:rPr>
              <a:t> </a:t>
            </a:r>
            <a:r>
              <a:rPr lang="en-US" sz="2000" dirty="0" smtClean="0">
                <a:latin typeface="Comic Sans MS" pitchFamily="66" charset="0"/>
              </a:rPr>
              <a:t>manners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8082597">
            <a:off x="1781925" y="144346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greetings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8082597">
            <a:off x="5714791" y="1543823"/>
            <a:ext cx="1229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gestures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8082597">
            <a:off x="4319647" y="1432364"/>
            <a:ext cx="2299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behaviour outside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8082597">
            <a:off x="3903777" y="1577278"/>
            <a:ext cx="957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idioms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2789528" y="378619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is3-ssl.mzstatic.com/image/thumb/Purple4/v4/e0/6f/13/e06f1346-e9cb-0bee-cba0-69eef18bbdb8/app.png/1200x630b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0046" y="379467"/>
            <a:ext cx="2286016" cy="228601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57202" y="1734363"/>
            <a:ext cx="4539265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Comic Sans MS" pitchFamily="66" charset="0"/>
              </a:rPr>
              <a:t>Enjoy your meal!</a:t>
            </a:r>
            <a:endParaRPr lang="ru-RU" sz="3200" b="1" dirty="0">
              <a:latin typeface="Comic Sans MS" pitchFamily="66" charset="0"/>
            </a:endParaRPr>
          </a:p>
        </p:txBody>
      </p:sp>
      <p:pic>
        <p:nvPicPr>
          <p:cNvPr id="5122" name="Picture 2" descr="https://previews.123rf.com/images/ricochet64/ricochet641604/ricochet64160400097/55946027-enjoy-your-meal-in-different-languages-word-clou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6431" y="3115331"/>
            <a:ext cx="5100212" cy="298166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is3-ssl.mzstatic.com/image/thumb/Purple4/v4/e0/6f/13/e06f1346-e9cb-0bee-cba0-69eef18bbdb8/app.png/1200x630b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0046" y="379467"/>
            <a:ext cx="2286016" cy="228601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24829" y="1869934"/>
            <a:ext cx="4828478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Comic Sans MS" pitchFamily="66" charset="0"/>
              </a:rPr>
              <a:t>Help yourself (to)!</a:t>
            </a:r>
            <a:endParaRPr lang="ru-RU" sz="3200" b="1" dirty="0">
              <a:latin typeface="Comic Sans MS" pitchFamily="66" charset="0"/>
            </a:endParaRPr>
          </a:p>
        </p:txBody>
      </p:sp>
      <p:pic>
        <p:nvPicPr>
          <p:cNvPr id="30722" name="Picture 2" descr="https://sun9-14.userapi.com/c635102/v635102589/15f93/nsmDziV8_a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2141" y="3252863"/>
            <a:ext cx="5753100" cy="2800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is3-ssl.mzstatic.com/image/thumb/Purple4/v4/e0/6f/13/e06f1346-e9cb-0bee-cba0-69eef18bbdb8/app.png/1200x630b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0046" y="379467"/>
            <a:ext cx="2286016" cy="228601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48172" y="1896403"/>
            <a:ext cx="3857652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Comic Sans MS" pitchFamily="66" charset="0"/>
              </a:rPr>
              <a:t>God bless you!</a:t>
            </a:r>
            <a:endParaRPr lang="ru-RU" sz="3200" b="1" dirty="0">
              <a:latin typeface="Comic Sans MS" pitchFamily="66" charset="0"/>
            </a:endParaRPr>
          </a:p>
        </p:txBody>
      </p:sp>
      <p:pic>
        <p:nvPicPr>
          <p:cNvPr id="31746" name="Picture 2" descr="https://thenypost.files.wordpress.com/2015/06/sneezing-1.jpg?quality=90&amp;strip=all&amp;w=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2726" y="3412274"/>
            <a:ext cx="4349518" cy="2899678"/>
          </a:xfrm>
          <a:prstGeom prst="rect">
            <a:avLst/>
          </a:prstGeom>
          <a:noFill/>
          <a:ln w="28575">
            <a:solidFill>
              <a:srgbClr val="A4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is3-ssl.mzstatic.com/image/thumb/Purple4/v4/e0/6f/13/e06f1346-e9cb-0bee-cba0-69eef18bbdb8/app.png/1200x630b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0046" y="379467"/>
            <a:ext cx="2286016" cy="228601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87170" y="985846"/>
            <a:ext cx="3857652" cy="584775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Comic Sans MS" pitchFamily="66" charset="0"/>
              </a:rPr>
              <a:t>Break a leg!</a:t>
            </a:r>
            <a:endParaRPr lang="ru-RU" sz="3200" b="1" dirty="0">
              <a:latin typeface="Comic Sans MS" pitchFamily="66" charset="0"/>
            </a:endParaRPr>
          </a:p>
        </p:txBody>
      </p:sp>
      <p:pic>
        <p:nvPicPr>
          <p:cNvPr id="32770" name="Picture 2" descr="https://pbs.twimg.com/media/EJ-4LCcWkAEfyGQ.jpg:lar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886" y="2603887"/>
            <a:ext cx="3903469" cy="39034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 l="10925" t="17753" r="11507" b="13965"/>
          <a:stretch>
            <a:fillRect/>
          </a:stretch>
        </p:blipFill>
        <p:spPr bwMode="auto">
          <a:xfrm>
            <a:off x="214282" y="428604"/>
            <a:ext cx="8419683" cy="5929354"/>
          </a:xfrm>
          <a:prstGeom prst="rect">
            <a:avLst/>
          </a:prstGeom>
          <a:noFill/>
          <a:ln w="28575">
            <a:solidFill>
              <a:schemeClr val="accent6"/>
            </a:solidFill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 rot="18082597">
            <a:off x="2658142" y="1448451"/>
            <a:ext cx="18630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table</a:t>
            </a:r>
            <a:r>
              <a:rPr lang="en-US" sz="2000" dirty="0" smtClean="0">
                <a:latin typeface="Georgia" pitchFamily="18" charset="0"/>
              </a:rPr>
              <a:t> </a:t>
            </a:r>
            <a:r>
              <a:rPr lang="en-US" sz="2000" dirty="0" smtClean="0">
                <a:latin typeface="Comic Sans MS" pitchFamily="66" charset="0"/>
              </a:rPr>
              <a:t>manners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8082597">
            <a:off x="1781925" y="144346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greetings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8082597">
            <a:off x="5714791" y="1543823"/>
            <a:ext cx="1229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gestures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8082597">
            <a:off x="4319647" y="1432364"/>
            <a:ext cx="2299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behaviour outside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8082597">
            <a:off x="3903777" y="1577278"/>
            <a:ext cx="957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idioms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3804289" y="3819644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http://aboutmenshow.com/wp-content/uploads/2016/06/canstockphoto18726454-e1466958959109.jpg"/>
          <p:cNvPicPr>
            <a:picLocks noChangeAspect="1" noChangeArrowheads="1"/>
          </p:cNvPicPr>
          <p:nvPr/>
        </p:nvPicPr>
        <p:blipFill>
          <a:blip r:embed="rId2" cstate="print"/>
          <a:srcRect r="26417" b="5178"/>
          <a:stretch>
            <a:fillRect/>
          </a:stretch>
        </p:blipFill>
        <p:spPr bwMode="auto">
          <a:xfrm>
            <a:off x="2379725" y="988606"/>
            <a:ext cx="4323230" cy="464347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st.depositphotos.com/2019955/2179/i/950/depositphotos_21795557-stock-photo-woman-hand-holding-a-phon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76493" y="351263"/>
            <a:ext cx="4747331" cy="6186649"/>
          </a:xfrm>
          <a:prstGeom prst="rect">
            <a:avLst/>
          </a:prstGeom>
          <a:noFill/>
          <a:ln w="28575">
            <a:solidFill>
              <a:srgbClr val="A4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449" y="1739589"/>
            <a:ext cx="8623610" cy="4850781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72744087"/>
              </p:ext>
            </p:extLst>
          </p:nvPr>
        </p:nvGraphicFramePr>
        <p:xfrm>
          <a:off x="92075" y="92075"/>
          <a:ext cx="307975" cy="354013"/>
        </p:xfrm>
        <a:graphic>
          <a:graphicData uri="http://schemas.openxmlformats.org/presentationml/2006/ole">
            <p:oleObj spid="_x0000_s35842" name="Объект упаковщика для оболочки" showAsIcon="1" r:id="rId3" imgW="300251" imgH="361666" progId="Package">
              <p:embed/>
            </p:oleObj>
          </a:graphicData>
        </a:graphic>
      </p:graphicFrame>
      <p:pic>
        <p:nvPicPr>
          <p:cNvPr id="3079" name="Picture 7" descr="D:\MyDoc\Desktop\lessonя\Новая папка\Trafalgar sq (1).JPG"/>
          <p:cNvPicPr>
            <a:picLocks noChangeAspect="1" noChangeArrowheads="1"/>
          </p:cNvPicPr>
          <p:nvPr/>
        </p:nvPicPr>
        <p:blipFill>
          <a:blip r:embed="rId4" cstate="print"/>
          <a:srcRect t="3704" r="28394"/>
          <a:stretch>
            <a:fillRect/>
          </a:stretch>
        </p:blipFill>
        <p:spPr bwMode="auto">
          <a:xfrm>
            <a:off x="1059700" y="540117"/>
            <a:ext cx="2928958" cy="5251890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</p:pic>
      <p:pic>
        <p:nvPicPr>
          <p:cNvPr id="35844" name="Picture 4" descr="https://sc01.alicdn.com/kf/HTB1cskCdQOWBuNjSsppq6xPgpXah.jpg"/>
          <p:cNvPicPr>
            <a:picLocks noChangeAspect="1" noChangeArrowheads="1"/>
          </p:cNvPicPr>
          <p:nvPr/>
        </p:nvPicPr>
        <p:blipFill>
          <a:blip r:embed="rId5"/>
          <a:srcRect l="3142" t="18049" r="2956" b="18537"/>
          <a:stretch>
            <a:fillRect/>
          </a:stretch>
        </p:blipFill>
        <p:spPr bwMode="auto">
          <a:xfrm>
            <a:off x="4360128" y="1338147"/>
            <a:ext cx="4293219" cy="2899317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7657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lower--b-digital-flower--b--free-ppt-backgroun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43" y="0"/>
            <a:ext cx="9144000" cy="6858000"/>
          </a:xfrm>
          <a:prstGeom prst="rect">
            <a:avLst/>
          </a:prstGeom>
        </p:spPr>
      </p:pic>
      <p:pic>
        <p:nvPicPr>
          <p:cNvPr id="3080" name="Picture 8" descr="D:\MyDoc\Desktop\lessonя\Новая папка\IMG_04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978" y="511194"/>
            <a:ext cx="8001055" cy="6000792"/>
          </a:xfrm>
          <a:prstGeom prst="rect">
            <a:avLst/>
          </a:prstGeom>
          <a:noFill/>
          <a:ln>
            <a:solidFill>
              <a:srgbClr val="A4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90293" y="3334214"/>
            <a:ext cx="18288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7657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lower--b-digital-flower--b--free-ppt-backgroun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43" y="0"/>
            <a:ext cx="9144000" cy="6858000"/>
          </a:xfrm>
          <a:prstGeom prst="rect">
            <a:avLst/>
          </a:prstGeom>
        </p:spPr>
      </p:pic>
      <p:pic>
        <p:nvPicPr>
          <p:cNvPr id="3081" name="Picture 9" descr="E:\Мои видеозаписи\Лондон — копия для меня\учебыне надписи\IMG_04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352" y="493749"/>
            <a:ext cx="7905805" cy="5929354"/>
          </a:xfrm>
          <a:prstGeom prst="rect">
            <a:avLst/>
          </a:prstGeom>
          <a:noFill/>
        </p:spPr>
      </p:pic>
      <p:pic>
        <p:nvPicPr>
          <p:cNvPr id="39939" name="Picture 3" descr="Z:\Лемберг С.Н\ezdit-na-velosipede-zapreshheno-1.jp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84703" y="1371599"/>
            <a:ext cx="938561" cy="93856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657599" y="602166"/>
            <a:ext cx="169498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7657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lower--b-digital-flower--b--free-ppt-backgroun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43" y="0"/>
            <a:ext cx="9144000" cy="6858000"/>
          </a:xfrm>
          <a:prstGeom prst="rect">
            <a:avLst/>
          </a:prstGeom>
        </p:spPr>
      </p:pic>
      <p:pic>
        <p:nvPicPr>
          <p:cNvPr id="46082" name="Picture 2" descr="https://admin.idaoffice.org/wp-content/uploads/2017/03/Depositphotos_2939639_original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553" y="428604"/>
            <a:ext cx="8568375" cy="571504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25189" y="4906536"/>
            <a:ext cx="5965904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5" name="Picture 1" descr="Z:\Лемберг С.Н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2005" r="21173"/>
          <a:stretch>
            <a:fillRect/>
          </a:stretch>
        </p:blipFill>
        <p:spPr bwMode="auto">
          <a:xfrm>
            <a:off x="2319454" y="1600200"/>
            <a:ext cx="4572000" cy="452596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30965" y="5352585"/>
            <a:ext cx="4326673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 l="10925" t="17753" r="11507" b="13965"/>
          <a:stretch>
            <a:fillRect/>
          </a:stretch>
        </p:blipFill>
        <p:spPr bwMode="auto">
          <a:xfrm>
            <a:off x="214282" y="428604"/>
            <a:ext cx="8419683" cy="5929354"/>
          </a:xfrm>
          <a:prstGeom prst="rect">
            <a:avLst/>
          </a:prstGeom>
          <a:noFill/>
          <a:ln w="28575">
            <a:solidFill>
              <a:schemeClr val="accent6"/>
            </a:solidFill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 rot="18082597">
            <a:off x="2658142" y="1448451"/>
            <a:ext cx="18630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table</a:t>
            </a:r>
            <a:r>
              <a:rPr lang="en-US" sz="2000" dirty="0" smtClean="0">
                <a:latin typeface="Georgia" pitchFamily="18" charset="0"/>
              </a:rPr>
              <a:t> </a:t>
            </a:r>
            <a:r>
              <a:rPr lang="en-US" sz="2000" dirty="0" smtClean="0">
                <a:latin typeface="Comic Sans MS" pitchFamily="66" charset="0"/>
              </a:rPr>
              <a:t>manners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8082597">
            <a:off x="1781925" y="144346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greetings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8082597">
            <a:off x="5714791" y="1543823"/>
            <a:ext cx="1229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gestures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8082597">
            <a:off x="4319647" y="1432364"/>
            <a:ext cx="2299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behaviour outside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8082597">
            <a:off x="3903777" y="1577278"/>
            <a:ext cx="957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idioms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4752142" y="3808493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or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928670"/>
            <a:ext cx="4857784" cy="1785950"/>
          </a:xfrm>
          <a:prstGeom prst="round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71802" y="214290"/>
            <a:ext cx="22958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Georgia" pitchFamily="18" charset="0"/>
              </a:rPr>
              <a:t>Gestures</a:t>
            </a:r>
            <a:endParaRPr lang="ru-RU" sz="3600" b="1" dirty="0">
              <a:latin typeface="Georgia" pitchFamily="18" charset="0"/>
            </a:endParaRPr>
          </a:p>
        </p:txBody>
      </p:sp>
      <p:pic>
        <p:nvPicPr>
          <p:cNvPr id="23554" name="Picture 2" descr="https://dbimg.eu/i/tptjmumpy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714620"/>
            <a:ext cx="2143140" cy="142876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23556" name="Picture 4" descr="https://dbimg.eu/i/drs23ezy6x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572008"/>
            <a:ext cx="2381267" cy="142876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23558" name="Picture 6" descr="https://dbimg.eu/i/faueprmkn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3571876"/>
            <a:ext cx="2377373" cy="1336620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23562" name="Picture 10" descr="https://dbimg.eu/i/flweisegg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3357562"/>
            <a:ext cx="2357454" cy="157163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23564" name="Picture 12" descr="https://dbimg.eu/i/2ntfkzm3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54" y="928670"/>
            <a:ext cx="1381135" cy="2071702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19" name="Прямоугольник 18"/>
          <p:cNvSpPr/>
          <p:nvPr/>
        </p:nvSpPr>
        <p:spPr>
          <a:xfrm>
            <a:off x="959005" y="2571744"/>
            <a:ext cx="6684797" cy="1077218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atin typeface="Comic Sans MS" pitchFamily="66" charset="0"/>
              </a:rPr>
              <a:t>Don’t use gestures if you’re not 100% sure what they mean! </a:t>
            </a:r>
            <a:endParaRPr lang="ru-RU" sz="32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 l="10925" t="17753" r="11507" b="13965"/>
          <a:stretch>
            <a:fillRect/>
          </a:stretch>
        </p:blipFill>
        <p:spPr bwMode="auto">
          <a:xfrm>
            <a:off x="214282" y="428604"/>
            <a:ext cx="8419683" cy="5929354"/>
          </a:xfrm>
          <a:prstGeom prst="rect">
            <a:avLst/>
          </a:prstGeom>
          <a:noFill/>
          <a:ln w="28575">
            <a:solidFill>
              <a:schemeClr val="accent6"/>
            </a:solidFill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 rot="18082597">
            <a:off x="2658142" y="1448451"/>
            <a:ext cx="18630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table</a:t>
            </a:r>
            <a:r>
              <a:rPr lang="en-US" sz="2000" dirty="0" smtClean="0">
                <a:latin typeface="Georgia" pitchFamily="18" charset="0"/>
              </a:rPr>
              <a:t> </a:t>
            </a:r>
            <a:r>
              <a:rPr lang="en-US" sz="2000" dirty="0" smtClean="0">
                <a:latin typeface="Comic Sans MS" pitchFamily="66" charset="0"/>
              </a:rPr>
              <a:t>manners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8082597">
            <a:off x="1781925" y="144346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greetings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8082597">
            <a:off x="5714791" y="1543823"/>
            <a:ext cx="1229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gestures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8082597">
            <a:off x="4319647" y="1432364"/>
            <a:ext cx="2299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behaviour outside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8082597">
            <a:off x="3903777" y="1577278"/>
            <a:ext cx="957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idioms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800357" y="3864249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 l="10925" t="17753" r="11507" b="13965"/>
          <a:stretch>
            <a:fillRect/>
          </a:stretch>
        </p:blipFill>
        <p:spPr bwMode="auto">
          <a:xfrm>
            <a:off x="214282" y="428604"/>
            <a:ext cx="8419683" cy="5929354"/>
          </a:xfrm>
          <a:prstGeom prst="rect">
            <a:avLst/>
          </a:prstGeom>
          <a:noFill/>
          <a:ln w="28575">
            <a:solidFill>
              <a:schemeClr val="accent6"/>
            </a:solidFill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 rot="18082597">
            <a:off x="2658142" y="1448451"/>
            <a:ext cx="18630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table</a:t>
            </a:r>
            <a:r>
              <a:rPr lang="en-US" sz="2000" dirty="0" smtClean="0">
                <a:latin typeface="Georgia" pitchFamily="18" charset="0"/>
              </a:rPr>
              <a:t> </a:t>
            </a:r>
            <a:r>
              <a:rPr lang="en-US" sz="2000" dirty="0" smtClean="0">
                <a:latin typeface="Comic Sans MS" pitchFamily="66" charset="0"/>
              </a:rPr>
              <a:t>manners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8082597">
            <a:off x="1781925" y="144346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greetings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8082597">
            <a:off x="5714791" y="1543823"/>
            <a:ext cx="1229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gestures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8082597">
            <a:off x="4319647" y="1432364"/>
            <a:ext cx="2299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behaviour outside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8082597">
            <a:off x="3903777" y="1577278"/>
            <a:ext cx="957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idioms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5800357" y="3864249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91454" y="2141034"/>
            <a:ext cx="15500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omic Sans MS" pitchFamily="66" charset="0"/>
              </a:rPr>
              <a:t>It is possible  to overcome difficulty by learning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544639" y="928319"/>
            <a:ext cx="8001056" cy="443198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You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are to write a letter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to Liza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:</a:t>
            </a:r>
            <a:endParaRPr kumimoji="0" lang="en-US" sz="1600" b="0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cs typeface="Open Sans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eaLnBrk="0" hangingPunct="0"/>
            <a:r>
              <a:rPr kumimoji="0" lang="ru-RU" sz="1600" b="0" i="1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…</a:t>
            </a:r>
            <a:r>
              <a:rPr kumimoji="0" lang="en-US" sz="1600" b="0" i="1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I am going to study </a:t>
            </a:r>
            <a:r>
              <a:rPr lang="en-US" sz="1600" dirty="0" smtClean="0"/>
              <a:t>at English Language School in Great Britain this summer. </a:t>
            </a:r>
          </a:p>
          <a:p>
            <a:pPr eaLnBrk="0" hangingPunct="0"/>
            <a:r>
              <a:rPr lang="en-US" sz="1600" dirty="0" smtClean="0"/>
              <a:t>But I have never been to London and I’ve heard that some people experience  the so-called culture shock and I am a bit worried about it.</a:t>
            </a:r>
          </a:p>
          <a:p>
            <a:pPr eaLnBrk="0" hangingPunct="0"/>
            <a:endParaRPr lang="ru-RU" sz="16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Write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a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letter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to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Liza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.</a:t>
            </a:r>
            <a:endParaRPr kumimoji="0" lang="en-US" sz="1600" b="0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cs typeface="Open Sans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</a:b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In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your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letter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: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•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give her 3 tips to overcome the difficulty;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•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ask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2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questions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about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her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trip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to England</a:t>
            </a:r>
            <a:r>
              <a:rPr lang="en-US" sz="1600" dirty="0" smtClean="0">
                <a:latin typeface="Comic Sans MS" pitchFamily="66" charset="0"/>
                <a:cs typeface="Open Sans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</a:b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Write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100—140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words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.</a:t>
            </a:r>
            <a:endParaRPr kumimoji="0" lang="en-US" sz="1600" b="0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cs typeface="Open Sans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</a:b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Remember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the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rules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of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letter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writing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Comic Sans MS" pitchFamily="66" charset="0"/>
                <a:cs typeface="Open Sans" pitchFamily="34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rgbClr val="666666"/>
                </a:solidFill>
                <a:effectLst/>
                <a:latin typeface="Open Sans" pitchFamily="34" charset="0"/>
                <a:cs typeface="Open Sans" pitchFamily="34" charset="0"/>
              </a:rPr>
              <a:t>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666666"/>
              </a:solidFill>
              <a:effectLst/>
              <a:latin typeface="Open Sans" pitchFamily="34" charset="0"/>
              <a:cs typeface="Open Sans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82" y="273737"/>
            <a:ext cx="8580236" cy="6430153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275856" y="2780928"/>
            <a:ext cx="20168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Culture Shock </a:t>
            </a:r>
          </a:p>
          <a:p>
            <a:pPr algn="ctr"/>
            <a:r>
              <a:rPr lang="en-US" sz="2000" b="1" dirty="0" smtClean="0">
                <a:latin typeface="Comic Sans MS" pitchFamily="66" charset="0"/>
              </a:rPr>
              <a:t>(reasons)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357554" y="785794"/>
            <a:ext cx="71438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786314" y="1357298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2428860" y="1571612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6643702" y="1357298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5643570" y="5143512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3929058" y="3857628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2643174" y="4714884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1071538" y="3857628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857224" y="2500306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714480" y="4786322"/>
            <a:ext cx="2304256" cy="109410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Social etiquette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5929322" y="3857628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6572264" y="2928934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714480" y="1571612"/>
            <a:ext cx="2016224" cy="914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rainy weather 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072198" y="1428736"/>
            <a:ext cx="2016224" cy="914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language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500694" y="3929066"/>
            <a:ext cx="2304256" cy="108012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British cuisine</a:t>
            </a:r>
            <a:endParaRPr lang="ru-RU" sz="2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504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0" grpId="0" animBg="1"/>
      <p:bldP spid="20" grpId="0"/>
      <p:bldP spid="6" grpId="0" animBg="1"/>
      <p:bldP spid="7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449" y="1739589"/>
            <a:ext cx="8623610" cy="4850781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0156" y="553419"/>
            <a:ext cx="715933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dirty="0" smtClean="0">
                <a:ln w="6600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Comic Sans MS" pitchFamily="66" charset="0"/>
              </a:rPr>
              <a:t>Travel broadens our mind</a:t>
            </a:r>
            <a:endParaRPr lang="ru-RU" sz="4400" b="1" cap="none" spc="0" dirty="0">
              <a:ln w="6600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36961" y="1545683"/>
          <a:ext cx="7823200" cy="4610100"/>
        </p:xfrm>
        <a:graphic>
          <a:graphicData uri="http://schemas.openxmlformats.org/presentationml/2006/ole">
            <p:oleObj spid="_x0000_s1027" name="Диаграмма" r:id="rId3" imgW="3686192" imgH="2171730" progId="MSGraph.Chart.8">
              <p:embed/>
            </p:oleObj>
          </a:graphicData>
        </a:graphic>
      </p:graphicFrame>
      <p:sp>
        <p:nvSpPr>
          <p:cNvPr id="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46049" y="430755"/>
            <a:ext cx="8229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“What causes culture shock in the UK?”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82" y="273737"/>
            <a:ext cx="8580236" cy="6430153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275856" y="2780928"/>
            <a:ext cx="20168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Comic Sans MS" pitchFamily="66" charset="0"/>
              </a:rPr>
              <a:t>Culture Shock </a:t>
            </a:r>
          </a:p>
          <a:p>
            <a:pPr algn="ctr"/>
            <a:r>
              <a:rPr lang="en-US" sz="2000" b="1" dirty="0" smtClean="0">
                <a:latin typeface="Comic Sans MS" pitchFamily="66" charset="0"/>
              </a:rPr>
              <a:t>(reasons)</a:t>
            </a:r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2643174" y="4714884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714480" y="4786322"/>
            <a:ext cx="2304256" cy="1094104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Comic Sans MS" pitchFamily="66" charset="0"/>
              </a:rPr>
              <a:t>Social etiquette</a:t>
            </a:r>
            <a:endParaRPr lang="ru-RU" sz="2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504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 l="10925" t="17753" r="11507" b="13965"/>
          <a:stretch>
            <a:fillRect/>
          </a:stretch>
        </p:blipFill>
        <p:spPr bwMode="auto">
          <a:xfrm>
            <a:off x="214282" y="428604"/>
            <a:ext cx="8419683" cy="5929354"/>
          </a:xfrm>
          <a:prstGeom prst="rect">
            <a:avLst/>
          </a:prstGeom>
          <a:noFill/>
          <a:ln w="28575">
            <a:solidFill>
              <a:schemeClr val="accent6"/>
            </a:solidFill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 rot="18082597">
            <a:off x="2658142" y="1448451"/>
            <a:ext cx="18630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table</a:t>
            </a:r>
            <a:r>
              <a:rPr lang="en-US" sz="2000" dirty="0" smtClean="0">
                <a:latin typeface="Georgia" pitchFamily="18" charset="0"/>
              </a:rPr>
              <a:t> </a:t>
            </a:r>
            <a:r>
              <a:rPr lang="en-US" sz="2000" dirty="0" smtClean="0">
                <a:latin typeface="Comic Sans MS" pitchFamily="66" charset="0"/>
              </a:rPr>
              <a:t>manners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8082597">
            <a:off x="1781925" y="144346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greetings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8082597">
            <a:off x="5714791" y="1543823"/>
            <a:ext cx="1229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gestures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8082597">
            <a:off x="4319647" y="1432364"/>
            <a:ext cx="2299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behaviour outside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8082597">
            <a:off x="3903777" y="1577278"/>
            <a:ext cx="957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idioms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12595" y="408453"/>
            <a:ext cx="8229600" cy="1143000"/>
          </a:xfrm>
          <a:solidFill>
            <a:schemeClr val="tx2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normAutofit/>
          </a:bodyPr>
          <a:lstStyle/>
          <a:p>
            <a:pPr algn="l"/>
            <a:r>
              <a:rPr lang="en-US" sz="6000" b="1" dirty="0" smtClean="0">
                <a:solidFill>
                  <a:srgbClr val="FF0000"/>
                </a:solidFill>
                <a:latin typeface="Freestyle Script" pitchFamily="66" charset="0"/>
              </a:rPr>
              <a:t>  </a:t>
            </a:r>
            <a:r>
              <a:rPr lang="ru-RU" sz="6000" b="1" dirty="0" smtClean="0">
                <a:solidFill>
                  <a:srgbClr val="FF0000"/>
                </a:solidFill>
                <a:latin typeface="Freestyle Script" pitchFamily="66" charset="0"/>
              </a:rPr>
              <a:t>    </a:t>
            </a:r>
            <a:r>
              <a:rPr lang="en-US" sz="6000" b="1" dirty="0" smtClean="0">
                <a:solidFill>
                  <a:srgbClr val="FF0000"/>
                </a:solidFill>
                <a:latin typeface="Freestyle Script" pitchFamily="66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British social etiquette</a:t>
            </a:r>
            <a:endParaRPr lang="ru-RU" sz="6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" name="Picture 2" descr="H:\Documents and Settings\Администратор\Рабочий стол\mietodichieskaia-razrabotka-niedieli-anghliiskogho-iazyka_3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1237" y="1711712"/>
            <a:ext cx="6034617" cy="4525963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lower--b-digital-flower--b--free-ppt-backgroun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14282" y="2214554"/>
            <a:ext cx="8286808" cy="409703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If you are meeting someone for the 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first time, kiss the person on the cheek to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greet.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2. You’d better make eye contact while speaking.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3.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It’s polite to ask people about money.</a:t>
            </a:r>
            <a:endParaRPr lang="en-US" sz="2800" b="1" dirty="0" smtClean="0">
              <a:latin typeface="Comic Sans MS" pitchFamily="66" charset="0"/>
              <a:ea typeface="Times New Roman" pitchFamily="18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4.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It’s impolite to take phone calls during mealtime.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5. You mustn’t talk with your mouth full.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20483" name="Picture 3" descr="https://i.ytimg.com/vi/WxgfXrP-Uok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42852"/>
            <a:ext cx="3143272" cy="14468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500" fill="hold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 l="10925" t="17753" r="11507" b="13965"/>
          <a:stretch>
            <a:fillRect/>
          </a:stretch>
        </p:blipFill>
        <p:spPr bwMode="auto">
          <a:xfrm>
            <a:off x="214282" y="428604"/>
            <a:ext cx="8419683" cy="5929354"/>
          </a:xfrm>
          <a:prstGeom prst="rect">
            <a:avLst/>
          </a:prstGeom>
          <a:noFill/>
          <a:ln w="28575">
            <a:solidFill>
              <a:schemeClr val="accent6"/>
            </a:solidFill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 rot="18082597">
            <a:off x="2658142" y="1448451"/>
            <a:ext cx="18630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table</a:t>
            </a:r>
            <a:r>
              <a:rPr lang="en-US" sz="2000" dirty="0" smtClean="0">
                <a:latin typeface="Georgia" pitchFamily="18" charset="0"/>
              </a:rPr>
              <a:t> </a:t>
            </a:r>
            <a:r>
              <a:rPr lang="en-US" sz="2000" dirty="0" smtClean="0">
                <a:latin typeface="Comic Sans MS" pitchFamily="66" charset="0"/>
              </a:rPr>
              <a:t>manners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8082597">
            <a:off x="1781925" y="144346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greetings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8082597">
            <a:off x="5714791" y="1543823"/>
            <a:ext cx="12298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gestures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8082597">
            <a:off x="4319647" y="1432364"/>
            <a:ext cx="22990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behaviour outside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8082597">
            <a:off x="3903777" y="1577278"/>
            <a:ext cx="9573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Comic Sans MS" pitchFamily="66" charset="0"/>
              </a:rPr>
              <a:t>idioms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1785918" y="378619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54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ru-RU" sz="5400" b="1" dirty="0">
              <a:solidFill>
                <a:srgbClr val="FF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984</TotalTime>
  <Words>275</Words>
  <Application>Microsoft Office PowerPoint</Application>
  <PresentationFormat>Экран (4:3)</PresentationFormat>
  <Paragraphs>93</Paragraphs>
  <Slides>30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Тема Office</vt:lpstr>
      <vt:lpstr>Диаграмма</vt:lpstr>
      <vt:lpstr>Объект упаковщика для оболочки</vt:lpstr>
      <vt:lpstr>Travel broadens our mind</vt:lpstr>
      <vt:lpstr>Слайд 2</vt:lpstr>
      <vt:lpstr>Слайд 3</vt:lpstr>
      <vt:lpstr>“What causes culture shock in the UK?”</vt:lpstr>
      <vt:lpstr>Слайд 5</vt:lpstr>
      <vt:lpstr>Слайд 6</vt:lpstr>
      <vt:lpstr>       British social etiquette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Travel broadens our mind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Идиомы английского языка</dc:title>
  <dc:creator>Алексей</dc:creator>
  <cp:lastModifiedBy>user</cp:lastModifiedBy>
  <cp:revision>47</cp:revision>
  <dcterms:modified xsi:type="dcterms:W3CDTF">2021-01-14T09:22:58Z</dcterms:modified>
</cp:coreProperties>
</file>