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7"/>
  </p:notes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81" r:id="rId24"/>
    <p:sldId id="282" r:id="rId25"/>
    <p:sldId id="279" r:id="rId26"/>
    <p:sldId id="280" r:id="rId27"/>
    <p:sldId id="285" r:id="rId28"/>
    <p:sldId id="286" r:id="rId29"/>
    <p:sldId id="283" r:id="rId30"/>
    <p:sldId id="284" r:id="rId31"/>
    <p:sldId id="287" r:id="rId32"/>
    <p:sldId id="288" r:id="rId33"/>
    <p:sldId id="299" r:id="rId34"/>
    <p:sldId id="300" r:id="rId35"/>
    <p:sldId id="301" r:id="rId36"/>
    <p:sldId id="302" r:id="rId37"/>
    <p:sldId id="289" r:id="rId38"/>
    <p:sldId id="290" r:id="rId39"/>
    <p:sldId id="291" r:id="rId40"/>
    <p:sldId id="292" r:id="rId41"/>
    <p:sldId id="297" r:id="rId42"/>
    <p:sldId id="298" r:id="rId43"/>
    <p:sldId id="303" r:id="rId44"/>
    <p:sldId id="304" r:id="rId45"/>
    <p:sldId id="305" r:id="rId46"/>
    <p:sldId id="306" r:id="rId47"/>
    <p:sldId id="307" r:id="rId48"/>
    <p:sldId id="308" r:id="rId49"/>
    <p:sldId id="310" r:id="rId50"/>
    <p:sldId id="311" r:id="rId51"/>
    <p:sldId id="312" r:id="rId52"/>
    <p:sldId id="313" r:id="rId53"/>
    <p:sldId id="314" r:id="rId54"/>
    <p:sldId id="315" r:id="rId55"/>
    <p:sldId id="316" r:id="rId5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176" autoAdjust="0"/>
    <p:restoredTop sz="94660"/>
  </p:normalViewPr>
  <p:slideViewPr>
    <p:cSldViewPr>
      <p:cViewPr varScale="1">
        <p:scale>
          <a:sx n="64" d="100"/>
          <a:sy n="64" d="100"/>
        </p:scale>
        <p:origin x="-1458"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C580493-F63C-4B13-807E-AFF1F0068F4C}" type="datetimeFigureOut">
              <a:rPr lang="ru-RU" smtClean="0"/>
              <a:pPr/>
              <a:t>10.07.2020</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1719BEB-FB9D-4D1F-B390-8DE60C3CC3D9}"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2C0FE061-9B49-4E03-8CA2-D7F2898307CD}" type="slidenum">
              <a:rPr lang="ru-RU" smtClean="0"/>
              <a:pPr/>
              <a:t>29</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2C0FE061-9B49-4E03-8CA2-D7F2898307CD}" type="slidenum">
              <a:rPr lang="ru-RU" smtClean="0"/>
              <a:pPr/>
              <a:t>31</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965C8854-DF96-4D2C-AE4C-EEA88C63BC64}" type="datetimeFigureOut">
              <a:rPr lang="ru-RU" smtClean="0"/>
              <a:pPr/>
              <a:t>10.07.2020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7628499-36E0-4E1D-9AEE-80E288B3C33C}"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65C8854-DF96-4D2C-AE4C-EEA88C63BC64}" type="datetimeFigureOut">
              <a:rPr lang="ru-RU" smtClean="0"/>
              <a:pPr/>
              <a:t>10.07.2020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7628499-36E0-4E1D-9AEE-80E288B3C33C}"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65C8854-DF96-4D2C-AE4C-EEA88C63BC64}" type="datetimeFigureOut">
              <a:rPr lang="ru-RU" smtClean="0"/>
              <a:pPr/>
              <a:t>10.07.2020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7628499-36E0-4E1D-9AEE-80E288B3C33C}"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65C8854-DF96-4D2C-AE4C-EEA88C63BC64}" type="datetimeFigureOut">
              <a:rPr lang="ru-RU" smtClean="0"/>
              <a:pPr/>
              <a:t>10.07.2020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7628499-36E0-4E1D-9AEE-80E288B3C33C}"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965C8854-DF96-4D2C-AE4C-EEA88C63BC64}" type="datetimeFigureOut">
              <a:rPr lang="ru-RU" smtClean="0"/>
              <a:pPr/>
              <a:t>10.07.2020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7628499-36E0-4E1D-9AEE-80E288B3C33C}"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965C8854-DF96-4D2C-AE4C-EEA88C63BC64}" type="datetimeFigureOut">
              <a:rPr lang="ru-RU" smtClean="0"/>
              <a:pPr/>
              <a:t>10.07.2020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7628499-36E0-4E1D-9AEE-80E288B3C33C}"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965C8854-DF96-4D2C-AE4C-EEA88C63BC64}" type="datetimeFigureOut">
              <a:rPr lang="ru-RU" smtClean="0"/>
              <a:pPr/>
              <a:t>10.07.2020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7628499-36E0-4E1D-9AEE-80E288B3C33C}"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965C8854-DF96-4D2C-AE4C-EEA88C63BC64}" type="datetimeFigureOut">
              <a:rPr lang="ru-RU" smtClean="0"/>
              <a:pPr/>
              <a:t>10.07.2020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7628499-36E0-4E1D-9AEE-80E288B3C33C}"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965C8854-DF96-4D2C-AE4C-EEA88C63BC64}" type="datetimeFigureOut">
              <a:rPr lang="ru-RU" smtClean="0"/>
              <a:pPr/>
              <a:t>10.07.2020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7628499-36E0-4E1D-9AEE-80E288B3C33C}"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965C8854-DF96-4D2C-AE4C-EEA88C63BC64}" type="datetimeFigureOut">
              <a:rPr lang="ru-RU" smtClean="0"/>
              <a:pPr/>
              <a:t>10.07.2020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7628499-36E0-4E1D-9AEE-80E288B3C33C}"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965C8854-DF96-4D2C-AE4C-EEA88C63BC64}" type="datetimeFigureOut">
              <a:rPr lang="ru-RU" smtClean="0"/>
              <a:pPr/>
              <a:t>10.07.2020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7628499-36E0-4E1D-9AEE-80E288B3C33C}"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65C8854-DF96-4D2C-AE4C-EEA88C63BC64}" type="datetimeFigureOut">
              <a:rPr lang="ru-RU" smtClean="0"/>
              <a:pPr/>
              <a:t>10.07.2020</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7628499-36E0-4E1D-9AEE-80E288B3C33C}"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 Target="slide2.xml"/><Relationship Id="rId1" Type="http://schemas.openxmlformats.org/officeDocument/2006/relationships/slideLayout" Target="../slideLayouts/slideLayout7.xml"/><Relationship Id="rId5" Type="http://schemas.openxmlformats.org/officeDocument/2006/relationships/image" Target="../media/image8.jpeg"/><Relationship Id="rId4" Type="http://schemas.openxmlformats.org/officeDocument/2006/relationships/image" Target="../media/image9.jpeg"/></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 Target="slide2.xml"/><Relationship Id="rId1" Type="http://schemas.openxmlformats.org/officeDocument/2006/relationships/slideLayout" Target="../slideLayouts/slideLayout7.xml"/><Relationship Id="rId5" Type="http://schemas.openxmlformats.org/officeDocument/2006/relationships/image" Target="../media/image8.jpe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 Target="slide2.xml"/><Relationship Id="rId1" Type="http://schemas.openxmlformats.org/officeDocument/2006/relationships/slideLayout" Target="../slideLayouts/slideLayout7.xml"/><Relationship Id="rId5" Type="http://schemas.openxmlformats.org/officeDocument/2006/relationships/image" Target="../media/image8.jpeg"/><Relationship Id="rId4" Type="http://schemas.openxmlformats.org/officeDocument/2006/relationships/image" Target="../media/image11.jpeg"/></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 Target="slide2.xml"/><Relationship Id="rId1" Type="http://schemas.openxmlformats.org/officeDocument/2006/relationships/slideLayout" Target="../slideLayouts/slideLayout7.xml"/><Relationship Id="rId5" Type="http://schemas.openxmlformats.org/officeDocument/2006/relationships/image" Target="../media/image8.jpeg"/><Relationship Id="rId4" Type="http://schemas.openxmlformats.org/officeDocument/2006/relationships/image" Target="../media/image12.jpeg"/></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 Target="slide2.xml"/><Relationship Id="rId1" Type="http://schemas.openxmlformats.org/officeDocument/2006/relationships/slideLayout" Target="../slideLayouts/slideLayout7.xml"/><Relationship Id="rId5" Type="http://schemas.openxmlformats.org/officeDocument/2006/relationships/image" Target="../media/image8.jpeg"/><Relationship Id="rId4" Type="http://schemas.openxmlformats.org/officeDocument/2006/relationships/image" Target="../media/image13.jpeg"/></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 Target="slide2.xml"/><Relationship Id="rId1" Type="http://schemas.openxmlformats.org/officeDocument/2006/relationships/slideLayout" Target="../slideLayouts/slideLayout7.xml"/><Relationship Id="rId5" Type="http://schemas.openxmlformats.org/officeDocument/2006/relationships/image" Target="../media/image15.jpeg"/><Relationship Id="rId4" Type="http://schemas.openxmlformats.org/officeDocument/2006/relationships/image" Target="../media/image14.jpeg"/></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 Target="slide2.xml"/><Relationship Id="rId1" Type="http://schemas.openxmlformats.org/officeDocument/2006/relationships/slideLayout" Target="../slideLayouts/slideLayout7.xml"/><Relationship Id="rId5" Type="http://schemas.openxmlformats.org/officeDocument/2006/relationships/image" Target="../media/image15.jpeg"/><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 Target="slide2.xml"/><Relationship Id="rId1" Type="http://schemas.openxmlformats.org/officeDocument/2006/relationships/slideLayout" Target="../slideLayouts/slideLayout7.xml"/><Relationship Id="rId5" Type="http://schemas.openxmlformats.org/officeDocument/2006/relationships/image" Target="../media/image15.jpeg"/><Relationship Id="rId4" Type="http://schemas.openxmlformats.org/officeDocument/2006/relationships/image" Target="../media/image17.jpeg"/></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 Target="slide2.xml"/><Relationship Id="rId1" Type="http://schemas.openxmlformats.org/officeDocument/2006/relationships/slideLayout" Target="../slideLayouts/slideLayout7.xml"/><Relationship Id="rId5" Type="http://schemas.openxmlformats.org/officeDocument/2006/relationships/image" Target="../media/image15.jpeg"/><Relationship Id="rId4" Type="http://schemas.openxmlformats.org/officeDocument/2006/relationships/image" Target="../media/image18.jpeg"/></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 Target="slide2.xml"/><Relationship Id="rId1" Type="http://schemas.openxmlformats.org/officeDocument/2006/relationships/slideLayout" Target="../slideLayouts/slideLayout7.xml"/><Relationship Id="rId5" Type="http://schemas.openxmlformats.org/officeDocument/2006/relationships/image" Target="../media/image15.jpeg"/><Relationship Id="rId4" Type="http://schemas.openxmlformats.org/officeDocument/2006/relationships/image" Target="../media/image19.jpeg"/></Relationships>
</file>

<file path=ppt/slides/_rels/slide2.xml.rels><?xml version="1.0" encoding="UTF-8" standalone="yes"?>
<Relationships xmlns="http://schemas.openxmlformats.org/package/2006/relationships"><Relationship Id="rId8" Type="http://schemas.openxmlformats.org/officeDocument/2006/relationships/slide" Target="slide9.xml"/><Relationship Id="rId13" Type="http://schemas.openxmlformats.org/officeDocument/2006/relationships/slide" Target="slide14.xml"/><Relationship Id="rId18" Type="http://schemas.openxmlformats.org/officeDocument/2006/relationships/slide" Target="slide19.xml"/><Relationship Id="rId26" Type="http://schemas.openxmlformats.org/officeDocument/2006/relationships/slide" Target="slide33.xml"/><Relationship Id="rId39" Type="http://schemas.openxmlformats.org/officeDocument/2006/relationships/image" Target="../media/image3.jpeg"/><Relationship Id="rId3" Type="http://schemas.openxmlformats.org/officeDocument/2006/relationships/slide" Target="slide4.xml"/><Relationship Id="rId21" Type="http://schemas.openxmlformats.org/officeDocument/2006/relationships/slide" Target="slide23.xml"/><Relationship Id="rId34" Type="http://schemas.openxmlformats.org/officeDocument/2006/relationships/slide" Target="slide46.xml"/><Relationship Id="rId7" Type="http://schemas.openxmlformats.org/officeDocument/2006/relationships/slide" Target="slide8.xml"/><Relationship Id="rId12" Type="http://schemas.openxmlformats.org/officeDocument/2006/relationships/slide" Target="slide13.xml"/><Relationship Id="rId17" Type="http://schemas.openxmlformats.org/officeDocument/2006/relationships/slide" Target="slide18.xml"/><Relationship Id="rId25" Type="http://schemas.openxmlformats.org/officeDocument/2006/relationships/slide" Target="slide31.xml"/><Relationship Id="rId33" Type="http://schemas.openxmlformats.org/officeDocument/2006/relationships/slide" Target="slide45.xml"/><Relationship Id="rId38" Type="http://schemas.openxmlformats.org/officeDocument/2006/relationships/image" Target="../media/image5.jpeg"/><Relationship Id="rId2" Type="http://schemas.openxmlformats.org/officeDocument/2006/relationships/slide" Target="slide3.xml"/><Relationship Id="rId16" Type="http://schemas.openxmlformats.org/officeDocument/2006/relationships/slide" Target="slide17.xml"/><Relationship Id="rId20" Type="http://schemas.openxmlformats.org/officeDocument/2006/relationships/slide" Target="slide21.xml"/><Relationship Id="rId29" Type="http://schemas.openxmlformats.org/officeDocument/2006/relationships/slide" Target="slide39.xml"/><Relationship Id="rId1" Type="http://schemas.openxmlformats.org/officeDocument/2006/relationships/slideLayout" Target="../slideLayouts/slideLayout7.xml"/><Relationship Id="rId6" Type="http://schemas.openxmlformats.org/officeDocument/2006/relationships/slide" Target="slide7.xml"/><Relationship Id="rId11" Type="http://schemas.openxmlformats.org/officeDocument/2006/relationships/slide" Target="slide12.xml"/><Relationship Id="rId24" Type="http://schemas.openxmlformats.org/officeDocument/2006/relationships/slide" Target="slide29.xml"/><Relationship Id="rId32" Type="http://schemas.openxmlformats.org/officeDocument/2006/relationships/slide" Target="slide44.xml"/><Relationship Id="rId37" Type="http://schemas.openxmlformats.org/officeDocument/2006/relationships/slide" Target="slide49.xml"/><Relationship Id="rId40" Type="http://schemas.openxmlformats.org/officeDocument/2006/relationships/slide" Target="slide50.xml"/><Relationship Id="rId5" Type="http://schemas.openxmlformats.org/officeDocument/2006/relationships/slide" Target="slide6.xml"/><Relationship Id="rId15" Type="http://schemas.openxmlformats.org/officeDocument/2006/relationships/slide" Target="slide16.xml"/><Relationship Id="rId23" Type="http://schemas.openxmlformats.org/officeDocument/2006/relationships/slide" Target="slide27.xml"/><Relationship Id="rId28" Type="http://schemas.openxmlformats.org/officeDocument/2006/relationships/slide" Target="slide37.xml"/><Relationship Id="rId36" Type="http://schemas.openxmlformats.org/officeDocument/2006/relationships/slide" Target="slide48.xml"/><Relationship Id="rId10" Type="http://schemas.openxmlformats.org/officeDocument/2006/relationships/slide" Target="slide11.xml"/><Relationship Id="rId19" Type="http://schemas.openxmlformats.org/officeDocument/2006/relationships/slide" Target="slide20.xml"/><Relationship Id="rId31" Type="http://schemas.openxmlformats.org/officeDocument/2006/relationships/slide" Target="slide43.xml"/><Relationship Id="rId4" Type="http://schemas.openxmlformats.org/officeDocument/2006/relationships/slide" Target="slide5.xml"/><Relationship Id="rId9" Type="http://schemas.openxmlformats.org/officeDocument/2006/relationships/slide" Target="slide10.xml"/><Relationship Id="rId14" Type="http://schemas.openxmlformats.org/officeDocument/2006/relationships/slide" Target="slide15.xml"/><Relationship Id="rId22" Type="http://schemas.openxmlformats.org/officeDocument/2006/relationships/slide" Target="slide25.xml"/><Relationship Id="rId27" Type="http://schemas.openxmlformats.org/officeDocument/2006/relationships/slide" Target="slide35.xml"/><Relationship Id="rId30" Type="http://schemas.openxmlformats.org/officeDocument/2006/relationships/slide" Target="slide41.xml"/><Relationship Id="rId35" Type="http://schemas.openxmlformats.org/officeDocument/2006/relationships/slide" Target="slide47.xml"/></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 Target="slide2.xml"/><Relationship Id="rId1" Type="http://schemas.openxmlformats.org/officeDocument/2006/relationships/slideLayout" Target="../slideLayouts/slideLayout7.xml"/><Relationship Id="rId5" Type="http://schemas.openxmlformats.org/officeDocument/2006/relationships/image" Target="../media/image15.jpeg"/><Relationship Id="rId4" Type="http://schemas.openxmlformats.org/officeDocument/2006/relationships/image" Target="../media/image20.jpeg"/></Relationships>
</file>

<file path=ppt/slides/_rels/slide21.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slide" Target="slide22.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jpeg"/><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7.jpeg"/><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8.jpeg"/></Relationships>
</file>

<file path=ppt/slides/_rels/slide23.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image" Target="../media/image29.jpeg"/><Relationship Id="rId7" Type="http://schemas.openxmlformats.org/officeDocument/2006/relationships/image" Target="../media/image32.png"/><Relationship Id="rId2" Type="http://schemas.openxmlformats.org/officeDocument/2006/relationships/image" Target="../media/image23.jpeg"/><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22.png"/><Relationship Id="rId4" Type="http://schemas.openxmlformats.org/officeDocument/2006/relationships/image" Target="../media/image30.png"/><Relationship Id="rId9" Type="http://schemas.openxmlformats.org/officeDocument/2006/relationships/image" Target="../media/image33.jpeg"/></Relationships>
</file>

<file path=ppt/slides/_rels/slide2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4.png"/><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jpeg"/></Relationships>
</file>

<file path=ppt/slides/_rels/slide25.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8.png"/><Relationship Id="rId2" Type="http://schemas.openxmlformats.org/officeDocument/2006/relationships/slide" Target="slide26.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23.jpeg"/></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 Target="slide28.xml"/><Relationship Id="rId1" Type="http://schemas.openxmlformats.org/officeDocument/2006/relationships/slideLayout" Target="../slideLayouts/slideLayout2.xml"/><Relationship Id="rId4" Type="http://schemas.openxmlformats.org/officeDocument/2006/relationships/image" Target="../media/image39.jpeg"/></Relationships>
</file>

<file path=ppt/slides/_rels/slide2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40.jpeg"/><Relationship Id="rId1" Type="http://schemas.openxmlformats.org/officeDocument/2006/relationships/slideLayout" Target="../slideLayouts/slideLayout2.xml"/><Relationship Id="rId6" Type="http://schemas.openxmlformats.org/officeDocument/2006/relationships/image" Target="../media/image39.jpeg"/><Relationship Id="rId5" Type="http://schemas.openxmlformats.org/officeDocument/2006/relationships/image" Target="../media/image22.png"/><Relationship Id="rId4" Type="http://schemas.openxmlformats.org/officeDocument/2006/relationships/image" Target="../media/image2.jpeg"/></Relationships>
</file>

<file path=ppt/slides/_rels/slide29.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31.x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image" Target="../media/image42.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22.png"/><Relationship Id="rId4" Type="http://schemas.openxmlformats.org/officeDocument/2006/relationships/slide" Target="slide32.xml"/></Relationships>
</file>

<file path=ppt/slides/_rels/slide3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slide" Target="slide2.xml"/><Relationship Id="rId1" Type="http://schemas.openxmlformats.org/officeDocument/2006/relationships/slideLayout" Target="../slideLayouts/slideLayout2.xml"/><Relationship Id="rId5" Type="http://schemas.openxmlformats.org/officeDocument/2006/relationships/image" Target="../media/image44.jpeg"/><Relationship Id="rId4" Type="http://schemas.openxmlformats.org/officeDocument/2006/relationships/image" Target="../media/image22.png"/></Relationships>
</file>

<file path=ppt/slides/_rels/slide33.xml.rels><?xml version="1.0" encoding="UTF-8" standalone="yes"?>
<Relationships xmlns="http://schemas.openxmlformats.org/package/2006/relationships"><Relationship Id="rId3" Type="http://schemas.openxmlformats.org/officeDocument/2006/relationships/image" Target="../media/image23.jpeg"/><Relationship Id="rId7" Type="http://schemas.openxmlformats.org/officeDocument/2006/relationships/image" Target="../media/image48.jpeg"/><Relationship Id="rId2" Type="http://schemas.openxmlformats.org/officeDocument/2006/relationships/image" Target="../media/image45.jpeg"/><Relationship Id="rId1" Type="http://schemas.openxmlformats.org/officeDocument/2006/relationships/slideLayout" Target="../slideLayouts/slideLayout2.xml"/><Relationship Id="rId6" Type="http://schemas.openxmlformats.org/officeDocument/2006/relationships/slide" Target="slide34.xml"/><Relationship Id="rId5" Type="http://schemas.openxmlformats.org/officeDocument/2006/relationships/image" Target="../media/image47.jpeg"/><Relationship Id="rId4" Type="http://schemas.openxmlformats.org/officeDocument/2006/relationships/image" Target="../media/image46.jpeg"/></Relationships>
</file>

<file path=ppt/slides/_rels/slide3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slide" Target="slide2.xml"/><Relationship Id="rId1" Type="http://schemas.openxmlformats.org/officeDocument/2006/relationships/slideLayout" Target="../slideLayouts/slideLayout2.xml"/><Relationship Id="rId5" Type="http://schemas.openxmlformats.org/officeDocument/2006/relationships/image" Target="../media/image45.jpeg"/><Relationship Id="rId4" Type="http://schemas.openxmlformats.org/officeDocument/2006/relationships/image" Target="../media/image48.jpeg"/></Relationships>
</file>

<file path=ppt/slides/_rels/slide3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slide" Target="slide36.xml"/><Relationship Id="rId1" Type="http://schemas.openxmlformats.org/officeDocument/2006/relationships/slideLayout" Target="../slideLayouts/slideLayout2.xml"/><Relationship Id="rId4" Type="http://schemas.openxmlformats.org/officeDocument/2006/relationships/image" Target="../media/image45.jpeg"/></Relationships>
</file>

<file path=ppt/slides/_rels/slide3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slide" Target="slide2.xml"/><Relationship Id="rId1" Type="http://schemas.openxmlformats.org/officeDocument/2006/relationships/slideLayout" Target="../slideLayouts/slideLayout2.xml"/><Relationship Id="rId5" Type="http://schemas.openxmlformats.org/officeDocument/2006/relationships/image" Target="../media/image45.jpeg"/><Relationship Id="rId4" Type="http://schemas.openxmlformats.org/officeDocument/2006/relationships/image" Target="../media/image49.jpeg"/></Relationships>
</file>

<file path=ppt/slides/_rels/slide37.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50.png"/><Relationship Id="rId7" Type="http://schemas.openxmlformats.org/officeDocument/2006/relationships/image" Target="../media/image53.png"/><Relationship Id="rId2" Type="http://schemas.openxmlformats.org/officeDocument/2006/relationships/slide" Target="slide38.xml"/><Relationship Id="rId1" Type="http://schemas.openxmlformats.org/officeDocument/2006/relationships/slideLayout" Target="../slideLayouts/slideLayout2.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23.jpeg"/><Relationship Id="rId9" Type="http://schemas.openxmlformats.org/officeDocument/2006/relationships/image" Target="../media/image45.jpeg"/></Relationships>
</file>

<file path=ppt/slides/_rels/slide3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slide" Target="slide15.xml"/><Relationship Id="rId1" Type="http://schemas.openxmlformats.org/officeDocument/2006/relationships/slideLayout" Target="../slideLayouts/slideLayout2.xml"/><Relationship Id="rId6" Type="http://schemas.openxmlformats.org/officeDocument/2006/relationships/image" Target="../media/image45.jpeg"/><Relationship Id="rId5" Type="http://schemas.openxmlformats.org/officeDocument/2006/relationships/image" Target="../media/image43.jpeg"/><Relationship Id="rId4" Type="http://schemas.openxmlformats.org/officeDocument/2006/relationships/slide" Target="slide2.xml"/></Relationships>
</file>

<file path=ppt/slides/_rels/slide39.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45.jpeg"/><Relationship Id="rId2" Type="http://schemas.openxmlformats.org/officeDocument/2006/relationships/slide" Target="slide40.xml"/><Relationship Id="rId1" Type="http://schemas.openxmlformats.org/officeDocument/2006/relationships/slideLayout" Target="../slideLayouts/slideLayout2.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23.jpe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4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image" Target="../media/image45.jpeg"/></Relationships>
</file>

<file path=ppt/slides/_rels/slide41.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slide" Target="slide42.xml"/><Relationship Id="rId1" Type="http://schemas.openxmlformats.org/officeDocument/2006/relationships/slideLayout" Target="../slideLayouts/slideLayout2.xml"/><Relationship Id="rId4" Type="http://schemas.openxmlformats.org/officeDocument/2006/relationships/image" Target="../media/image45.jpeg"/></Relationships>
</file>

<file path=ppt/slides/_rels/slide4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image" Target="../media/image45.jpeg"/></Relationships>
</file>

<file path=ppt/slides/_rels/slide4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slide" Target="slide2.xml"/><Relationship Id="rId1" Type="http://schemas.openxmlformats.org/officeDocument/2006/relationships/slideLayout" Target="../slideLayouts/slideLayout2.xml"/><Relationship Id="rId5" Type="http://schemas.openxmlformats.org/officeDocument/2006/relationships/image" Target="../media/image45.jpeg"/><Relationship Id="rId4" Type="http://schemas.openxmlformats.org/officeDocument/2006/relationships/image" Target="../media/image59.jpeg"/></Relationships>
</file>

<file path=ppt/slides/_rels/slide4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slide" Target="slide2.xml"/><Relationship Id="rId1" Type="http://schemas.openxmlformats.org/officeDocument/2006/relationships/slideLayout" Target="../slideLayouts/slideLayout2.xml"/><Relationship Id="rId5" Type="http://schemas.openxmlformats.org/officeDocument/2006/relationships/image" Target="../media/image61.jpeg"/><Relationship Id="rId4" Type="http://schemas.openxmlformats.org/officeDocument/2006/relationships/image" Target="../media/image60.jpeg"/></Relationships>
</file>

<file path=ppt/slides/_rels/slide45.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image" Target="../media/image60.jpeg"/></Relationships>
</file>

<file path=ppt/slides/_rels/slide4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slide" Target="slide2.xml"/><Relationship Id="rId1" Type="http://schemas.openxmlformats.org/officeDocument/2006/relationships/slideLayout" Target="../slideLayouts/slideLayout2.xml"/><Relationship Id="rId5" Type="http://schemas.openxmlformats.org/officeDocument/2006/relationships/image" Target="../media/image60.jpeg"/><Relationship Id="rId4" Type="http://schemas.openxmlformats.org/officeDocument/2006/relationships/image" Target="../media/image62.jpeg"/></Relationships>
</file>

<file path=ppt/slides/_rels/slide47.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slide" Target="slide2.xml"/><Relationship Id="rId1" Type="http://schemas.openxmlformats.org/officeDocument/2006/relationships/slideLayout" Target="../slideLayouts/slideLayout2.xml"/><Relationship Id="rId5" Type="http://schemas.openxmlformats.org/officeDocument/2006/relationships/image" Target="../media/image60.jpeg"/><Relationship Id="rId4" Type="http://schemas.openxmlformats.org/officeDocument/2006/relationships/image" Target="../media/image63.jpeg"/></Relationships>
</file>

<file path=ppt/slides/_rels/slide4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slide" Target="slide2.xml"/><Relationship Id="rId1" Type="http://schemas.openxmlformats.org/officeDocument/2006/relationships/slideLayout" Target="../slideLayouts/slideLayout2.xml"/><Relationship Id="rId5" Type="http://schemas.openxmlformats.org/officeDocument/2006/relationships/image" Target="../media/image60.jpeg"/><Relationship Id="rId4" Type="http://schemas.openxmlformats.org/officeDocument/2006/relationships/image" Target="../media/image64.jpeg"/></Relationships>
</file>

<file path=ppt/slides/_rels/slide49.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slide" Target="slide2.xml"/><Relationship Id="rId1" Type="http://schemas.openxmlformats.org/officeDocument/2006/relationships/slideLayout" Target="../slideLayouts/slideLayout2.xml"/><Relationship Id="rId5" Type="http://schemas.openxmlformats.org/officeDocument/2006/relationships/image" Target="../media/image60.jpeg"/><Relationship Id="rId4" Type="http://schemas.openxmlformats.org/officeDocument/2006/relationships/image" Target="../media/image65.jpe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50.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8" Type="http://schemas.openxmlformats.org/officeDocument/2006/relationships/hyperlink" Target="https://i.pinimg.com/originals/28/ce/48/28ce485809d592729688795d6459c3c5.jpg" TargetMode="External"/><Relationship Id="rId13" Type="http://schemas.openxmlformats.org/officeDocument/2006/relationships/hyperlink" Target="https://vat-man.ru/93190-medium_default/tehnicheskiy-fonarik-polaris.jpg" TargetMode="External"/><Relationship Id="rId3" Type="http://schemas.openxmlformats.org/officeDocument/2006/relationships/hyperlink" Target="https://unvegetariano.com/images/energy-clipart.jpg" TargetMode="External"/><Relationship Id="rId7" Type="http://schemas.openxmlformats.org/officeDocument/2006/relationships/hyperlink" Target="https://thumbs.dreamstime.com/b/&#1073;&#1077;&#1083;&#1099;&#1081;-&#1084;&#1077;&#1090;&#1077;&#1083;&#1100;&#1097;&#1080;&#1082;-&#1091;&#1083;&#1080;&#1094;&#1099;-&#1083;&#1102;&#1076;&#1077;&#1081;-3d-26396113.jpg" TargetMode="External"/><Relationship Id="rId12" Type="http://schemas.openxmlformats.org/officeDocument/2006/relationships/hyperlink" Target="https://vsekosti.ru/wp-content/uploads/kartoshka-250x167.jpg" TargetMode="External"/><Relationship Id="rId17" Type="http://schemas.openxmlformats.org/officeDocument/2006/relationships/hyperlink" Target="https://tkarktika.ru/upload/resize_cache/iblock/025/473_379_040cd750bba9870f18aada2478b24840a/025153ca34046ed17010a0fb64467012.jpg" TargetMode="External"/><Relationship Id="rId2" Type="http://schemas.openxmlformats.org/officeDocument/2006/relationships/hyperlink" Target="https://i.pinimg.com/736x/d4/34/ea/d434ea124292201d909994014c382775.jpg" TargetMode="External"/><Relationship Id="rId16" Type="http://schemas.openxmlformats.org/officeDocument/2006/relationships/hyperlink" Target="https://avatars.mds.yandex.net/get-pdb/1738868/d4ada8ec-c038-4614-8f05-b7ec29518608/s1200?webp=false" TargetMode="External"/><Relationship Id="rId1" Type="http://schemas.openxmlformats.org/officeDocument/2006/relationships/slideLayout" Target="../slideLayouts/slideLayout2.xml"/><Relationship Id="rId6" Type="http://schemas.openxmlformats.org/officeDocument/2006/relationships/hyperlink" Target="http://i.pptstar.com/i/pp/06/657/ppt_slide1.jpg" TargetMode="External"/><Relationship Id="rId11" Type="http://schemas.openxmlformats.org/officeDocument/2006/relationships/hyperlink" Target="https://www.62233.ru/upload/products/code/558410_2.jpg" TargetMode="External"/><Relationship Id="rId5" Type="http://schemas.openxmlformats.org/officeDocument/2006/relationships/hyperlink" Target="https://i.ytimg.com/vi/OnCxSnSDL84/maxresdefault.jpg" TargetMode="External"/><Relationship Id="rId15" Type="http://schemas.openxmlformats.org/officeDocument/2006/relationships/hyperlink" Target="http://clipart-library.com/img1/2093086.jpg" TargetMode="External"/><Relationship Id="rId10" Type="http://schemas.openxmlformats.org/officeDocument/2006/relationships/hyperlink" Target="https://m.progorodsamara.ru/userfiles/picoriginal/img-20150616181720-484.jpg" TargetMode="External"/><Relationship Id="rId4" Type="http://schemas.openxmlformats.org/officeDocument/2006/relationships/hyperlink" Target="https://i.sunhome.ru/journal/187/nedostatok-energii.orig.jpg" TargetMode="External"/><Relationship Id="rId9" Type="http://schemas.openxmlformats.org/officeDocument/2006/relationships/hyperlink" Target="https://thumbs.dreamstime.com/z/&#1089;-&#1086;&#1085;-&#1084;-&#1072;-&#1077;&#1085;&#1094;&#1072;-&#1082;&#1086;&#1090;&#1086;&#1088;&#1099;&#1081;-&#1100;&#1077;&#1090;-&#1089;-&#1074;&#1086;-&#1086;&#1081;-85108375.jpg" TargetMode="External"/><Relationship Id="rId14" Type="http://schemas.openxmlformats.org/officeDocument/2006/relationships/hyperlink" Target="http://www.elektrodom96.ru/_sh/7736/773604m.jpg" TargetMode="External"/></Relationships>
</file>

<file path=ppt/slides/_rels/slide53.xml.rels><?xml version="1.0" encoding="UTF-8" standalone="yes"?>
<Relationships xmlns="http://schemas.openxmlformats.org/package/2006/relationships"><Relationship Id="rId8" Type="http://schemas.openxmlformats.org/officeDocument/2006/relationships/hyperlink" Target="http://compserv.ucoz.ru/for_site/nout_vs_comp/2.jpg" TargetMode="External"/><Relationship Id="rId13" Type="http://schemas.openxmlformats.org/officeDocument/2006/relationships/hyperlink" Target="https://specgidromir.com/wp-content/uploads/2019/12/dbb31d3fe4e9b2901356fa07d3106250-333x250.jpg" TargetMode="External"/><Relationship Id="rId3" Type="http://schemas.openxmlformats.org/officeDocument/2006/relationships/hyperlink" Target="https://shop.by/images/delonghi_cta_2103_w_5.jpg" TargetMode="External"/><Relationship Id="rId7" Type="http://schemas.openxmlformats.org/officeDocument/2006/relationships/hyperlink" Target="https://st2.depositphotos.com/1006899/6203/i/950/depositphotos_62037351-stock-photo-sad-lamp-with-ugly-face.jpg" TargetMode="External"/><Relationship Id="rId12" Type="http://schemas.openxmlformats.org/officeDocument/2006/relationships/hyperlink" Target="http://clipart-library.com/images/5cRp8ebca.jpg" TargetMode="External"/><Relationship Id="rId17" Type="http://schemas.openxmlformats.org/officeDocument/2006/relationships/hyperlink" Target="https://sun9-69.userapi.com/c304410/v304410250/7a18/AsyeAQ047js.jpg" TargetMode="External"/><Relationship Id="rId2" Type="http://schemas.openxmlformats.org/officeDocument/2006/relationships/hyperlink" Target="https://filearchive.cnews.ru/mrtest/images/goods_gallery/062/41062_gallery_0.jpg" TargetMode="External"/><Relationship Id="rId16" Type="http://schemas.openxmlformats.org/officeDocument/2006/relationships/hyperlink" Target="https://wwwi.globalpiyasa.com/lib/Urun/670/82d53185329f97220f2bfc13d1e92a68_1.jpg" TargetMode="External"/><Relationship Id="rId1" Type="http://schemas.openxmlformats.org/officeDocument/2006/relationships/slideLayout" Target="../slideLayouts/slideLayout2.xml"/><Relationship Id="rId6" Type="http://schemas.openxmlformats.org/officeDocument/2006/relationships/hyperlink" Target="https://americanira.com/wp-content/uploads/2014/02/investment_decision_1600_wht_7416-1024x1024.png" TargetMode="External"/><Relationship Id="rId11" Type="http://schemas.openxmlformats.org/officeDocument/2006/relationships/hyperlink" Target="https://prikolist.club/wp-content/uploads/2019/08/televizor_15_05093653.jpg" TargetMode="External"/><Relationship Id="rId5" Type="http://schemas.openxmlformats.org/officeDocument/2006/relationships/hyperlink" Target="https://&#1087;&#1077;&#1089;&#1085;&#1080;-&#1089;&#1089;&#1089;&#1088;.&#1088;&#1092;/articles/images/mags.jpg" TargetMode="External"/><Relationship Id="rId15" Type="http://schemas.openxmlformats.org/officeDocument/2006/relationships/hyperlink" Target="https://dzerjinsk.ru/sites/default/files/images/canal(1).jpg" TargetMode="External"/><Relationship Id="rId10" Type="http://schemas.openxmlformats.org/officeDocument/2006/relationships/hyperlink" Target="https://static.olx.uz/img-olxuz/19872234_1_261x203_remont-holodilnikov-v-tashkente-vyezd-v-techenii-1-chasa-tashkent.jpg" TargetMode="External"/><Relationship Id="rId4" Type="http://schemas.openxmlformats.org/officeDocument/2006/relationships/hyperlink" Target="https://pomogu-24.com/wp-content/uploads/2020/04/2469/uvazhaemye-nashi-dobrodely-u-nas-planiruetsya-v-etu-subbotu-poezdka-v-krizisnyj.jpg" TargetMode="External"/><Relationship Id="rId9" Type="http://schemas.openxmlformats.org/officeDocument/2006/relationships/hyperlink" Target="https://www.megamedia.pl/_p/15/n/pralki-ladowane-od-frontu-electrolux-ewf-1655-communication-p15470.jpg" TargetMode="External"/><Relationship Id="rId14" Type="http://schemas.openxmlformats.org/officeDocument/2006/relationships/hyperlink" Target="https://i0.wp.com/dveridoma.net/wp-content/uploads/2014/11/zvukoizolyaciya-dveri-svoimi-rukami.jpg" TargetMode="External"/></Relationships>
</file>

<file path=ppt/slides/_rels/slide54.xml.rels><?xml version="1.0" encoding="UTF-8" standalone="yes"?>
<Relationships xmlns="http://schemas.openxmlformats.org/package/2006/relationships"><Relationship Id="rId8" Type="http://schemas.openxmlformats.org/officeDocument/2006/relationships/hyperlink" Target="https://kastryulya.shop/wa-data/public/shop/products/99/43/3744399/images/83419/83419.970.jpg" TargetMode="External"/><Relationship Id="rId13" Type="http://schemas.openxmlformats.org/officeDocument/2006/relationships/hyperlink" Target="https://user43214.clients-cdnnow.ru/image/cache/catalog/2017-apr/no/e0a52-_prod_img_0-1000x1000.jpg" TargetMode="External"/><Relationship Id="rId18" Type="http://schemas.openxmlformats.org/officeDocument/2006/relationships/hyperlink" Target="http://img.bizorg.su/goods/500/257/5002576.jpeg" TargetMode="External"/><Relationship Id="rId3" Type="http://schemas.openxmlformats.org/officeDocument/2006/relationships/hyperlink" Target="https://avtoklirens.ru/wp-content/uploads/2014/04/nissan-qashqa.jpg" TargetMode="External"/><Relationship Id="rId7" Type="http://schemas.openxmlformats.org/officeDocument/2006/relationships/hyperlink" Target="https://thumbs.dreamstime.com/b/&#1086;&#1082;&#1085;&#1086;-&#1095;&#1080;&#1089;&#1090;&#1082;&#1080;-40409436.jpg" TargetMode="External"/><Relationship Id="rId12" Type="http://schemas.openxmlformats.org/officeDocument/2006/relationships/hyperlink" Target="https://vsehoztovari.ru/upload/iblock/741/7412928a979593eda382545079e469fd.jpg" TargetMode="External"/><Relationship Id="rId17" Type="http://schemas.openxmlformats.org/officeDocument/2006/relationships/hyperlink" Target="https://velesopt.com.ua/_photo/11/11304_400.jpg" TargetMode="External"/><Relationship Id="rId2" Type="http://schemas.openxmlformats.org/officeDocument/2006/relationships/hyperlink" Target="https://emlakkulisi.com/uploads/1280x720/ODM2NjM3Nj-eski-binalarda-isi-yalitimi-zorunlu-mu.jpg" TargetMode="External"/><Relationship Id="rId16" Type="http://schemas.openxmlformats.org/officeDocument/2006/relationships/hyperlink" Target="https://st20.stpulscen.ru/images/product/116/527/384_big.jpg" TargetMode="External"/><Relationship Id="rId1" Type="http://schemas.openxmlformats.org/officeDocument/2006/relationships/slideLayout" Target="../slideLayouts/slideLayout2.xml"/><Relationship Id="rId6" Type="http://schemas.openxmlformats.org/officeDocument/2006/relationships/hyperlink" Target="https://indoorsport.ru/image/cache/catalog/yp/rm/rm3000/1/811992073-radioupravlyaemyj-avtomobil-mjx-audi-tt-white-1-20-480x480.jpg" TargetMode="External"/><Relationship Id="rId11" Type="http://schemas.openxmlformats.org/officeDocument/2006/relationships/hyperlink" Target="https://avatars.mds.yandex.net/get-pdb/1340633/e027b1cd-036d-492b-9f53-81d287e1a24e/s1200?webp=false" TargetMode="External"/><Relationship Id="rId5" Type="http://schemas.openxmlformats.org/officeDocument/2006/relationships/hyperlink" Target="https://p.propartner.ru/get-marketpic/1617404/market_BgUuFl26P528zkIXHG5-ZA/200x200" TargetMode="External"/><Relationship Id="rId15" Type="http://schemas.openxmlformats.org/officeDocument/2006/relationships/hyperlink" Target="http://www.mariocacapesca.com.br/imagens/lampcolquero.jpg" TargetMode="External"/><Relationship Id="rId10" Type="http://schemas.openxmlformats.org/officeDocument/2006/relationships/hyperlink" Target="https://severdv.ru/wp-content/uploads/2020/03/nakip-v-chajnike-foto.jpg" TargetMode="External"/><Relationship Id="rId4" Type="http://schemas.openxmlformats.org/officeDocument/2006/relationships/hyperlink" Target="https://www.agts-spb.ru/i/rashod/gaz/31105/4fc37/30916/1.webp" TargetMode="External"/><Relationship Id="rId9" Type="http://schemas.openxmlformats.org/officeDocument/2006/relationships/hyperlink" Target="https://koffkindom.ru/wp-content/uploads/2016/08/nakip-spiral-e1471290043217.jpg" TargetMode="External"/><Relationship Id="rId14" Type="http://schemas.openxmlformats.org/officeDocument/2006/relationships/hyperlink" Target="https://midiltd.ru/images/catalog/hoztovary/tvi0000014997.jpg" TargetMode="External"/></Relationships>
</file>

<file path=ppt/slides/_rels/slide55.xml.rels><?xml version="1.0" encoding="UTF-8" standalone="yes"?>
<Relationships xmlns="http://schemas.openxmlformats.org/package/2006/relationships"><Relationship Id="rId8" Type="http://schemas.openxmlformats.org/officeDocument/2006/relationships/hyperlink" Target="https://static.onlinetrade.ru/img/items/b/magnitola_bbk_bx107u_gelto_cherniy_1.jpg" TargetMode="External"/><Relationship Id="rId13" Type="http://schemas.openxmlformats.org/officeDocument/2006/relationships/hyperlink" Target="https://cdn.fishki.net/upload/post/201507/26/1608125/1403749186_13.jpg" TargetMode="External"/><Relationship Id="rId3" Type="http://schemas.openxmlformats.org/officeDocument/2006/relationships/hyperlink" Target="https://visti.pro/sites/default/files/styles/news/public/schethik.jpg?itok=-_-U2hSJ" TargetMode="External"/><Relationship Id="rId7" Type="http://schemas.openxmlformats.org/officeDocument/2006/relationships/hyperlink" Target="https://utilizaciya-btbu.ru/wp-content/uploads/2019/08/37897370_Subscription_S.jpg" TargetMode="External"/><Relationship Id="rId12" Type="http://schemas.openxmlformats.org/officeDocument/2006/relationships/hyperlink" Target="https://i.pinimg.com/originals/cf/f5/1a/cff51a084d0399311c75440615fa4a4f.jpg" TargetMode="External"/><Relationship Id="rId2" Type="http://schemas.openxmlformats.org/officeDocument/2006/relationships/hyperlink" Target="http://www.100best.ru/imag_cat/2007/611.jpg" TargetMode="External"/><Relationship Id="rId1" Type="http://schemas.openxmlformats.org/officeDocument/2006/relationships/slideLayout" Target="../slideLayouts/slideLayout2.xml"/><Relationship Id="rId6" Type="http://schemas.openxmlformats.org/officeDocument/2006/relationships/hyperlink" Target="https://hs.mediadelivery.fi/img/320/3a134ab68ca74a69804048f1538eaf07.jpg" TargetMode="External"/><Relationship Id="rId11" Type="http://schemas.openxmlformats.org/officeDocument/2006/relationships/hyperlink" Target="https://in.toluna.com/dpolls_images/2018/09/03/70d3fa28-13f6-4e79-9403-5e8688ebe081.jpg" TargetMode="External"/><Relationship Id="rId5" Type="http://schemas.openxmlformats.org/officeDocument/2006/relationships/hyperlink" Target="https://img1.liveinternet.ru/images/attach/c/2/70/117/70117315_1296661014_6a010535946d74970c0120a5893011970c800wi.jpg" TargetMode="External"/><Relationship Id="rId10" Type="http://schemas.openxmlformats.org/officeDocument/2006/relationships/hyperlink" Target="https://solnechnyj-kitaj.ru/wp-content/uploads/2017/07/96.jpg" TargetMode="External"/><Relationship Id="rId4" Type="http://schemas.openxmlformats.org/officeDocument/2006/relationships/hyperlink" Target="http://alloy.ru/media/images/2011/11/16/big/dcaa138f4d476c65f9acb4b4fff95ca0.jpeg" TargetMode="External"/><Relationship Id="rId9" Type="http://schemas.openxmlformats.org/officeDocument/2006/relationships/hyperlink" Target="https://static.tildacdn.com/tild3430-3066-4531-a163-356237643063/7-chudes2.JPG"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 Target="slide2.xml"/><Relationship Id="rId1" Type="http://schemas.openxmlformats.org/officeDocument/2006/relationships/slideLayout" Target="../slideLayouts/slideLayout7.xml"/><Relationship Id="rId5" Type="http://schemas.openxmlformats.org/officeDocument/2006/relationships/image" Target="../media/image8.jpeg"/><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14348" y="1714488"/>
            <a:ext cx="7772400" cy="1470025"/>
          </a:xfrm>
        </p:spPr>
        <p:txBody>
          <a:bodyPr/>
          <a:lstStyle/>
          <a:p>
            <a:r>
              <a:rPr lang="ru-RU" dirty="0" smtClean="0">
                <a:solidFill>
                  <a:schemeClr val="accent3">
                    <a:lumMod val="50000"/>
                  </a:schemeClr>
                </a:solidFill>
                <a:latin typeface="Arial Black" pitchFamily="34" charset="0"/>
              </a:rPr>
              <a:t>Береги энергию</a:t>
            </a:r>
            <a:endParaRPr lang="ru-RU" dirty="0">
              <a:solidFill>
                <a:schemeClr val="accent3">
                  <a:lumMod val="50000"/>
                </a:schemeClr>
              </a:solidFill>
              <a:latin typeface="Arial Black" pitchFamily="34" charset="0"/>
            </a:endParaRPr>
          </a:p>
        </p:txBody>
      </p:sp>
      <p:sp>
        <p:nvSpPr>
          <p:cNvPr id="3" name="Подзаголовок 2"/>
          <p:cNvSpPr>
            <a:spLocks noGrp="1"/>
          </p:cNvSpPr>
          <p:nvPr>
            <p:ph type="subTitle" idx="1"/>
          </p:nvPr>
        </p:nvSpPr>
        <p:spPr>
          <a:xfrm>
            <a:off x="1571604" y="2714620"/>
            <a:ext cx="6400800" cy="1752600"/>
          </a:xfrm>
        </p:spPr>
        <p:txBody>
          <a:bodyPr/>
          <a:lstStyle/>
          <a:p>
            <a:r>
              <a:rPr lang="ru-RU" dirty="0" smtClean="0">
                <a:solidFill>
                  <a:schemeClr val="tx1"/>
                </a:solidFill>
              </a:rPr>
              <a:t>Игра для 6-7 класса</a:t>
            </a:r>
            <a:endParaRPr lang="ru-RU" dirty="0">
              <a:solidFill>
                <a:schemeClr val="tx1"/>
              </a:solidFill>
            </a:endParaRPr>
          </a:p>
        </p:txBody>
      </p:sp>
      <p:pic>
        <p:nvPicPr>
          <p:cNvPr id="5" name="Рисунок 4" descr="https://images.all-free-download.com/images/graphiclarge/green_ideal_energy_267004.jpg"/>
          <p:cNvPicPr/>
          <p:nvPr/>
        </p:nvPicPr>
        <p:blipFill>
          <a:blip r:embed="rId2"/>
          <a:srcRect/>
          <a:stretch>
            <a:fillRect/>
          </a:stretch>
        </p:blipFill>
        <p:spPr bwMode="auto">
          <a:xfrm>
            <a:off x="6929454" y="285728"/>
            <a:ext cx="1857356" cy="2286016"/>
          </a:xfrm>
          <a:prstGeom prst="ellipse">
            <a:avLst/>
          </a:prstGeom>
          <a:ln>
            <a:noFill/>
          </a:ln>
          <a:effectLst>
            <a:softEdge rad="112500"/>
          </a:effectLst>
        </p:spPr>
      </p:pic>
      <p:pic>
        <p:nvPicPr>
          <p:cNvPr id="6" name="Рисунок 5" descr="https://www.1zoom.ru/big2/80/189025-Sepik.jpg"/>
          <p:cNvPicPr/>
          <p:nvPr/>
        </p:nvPicPr>
        <p:blipFill>
          <a:blip r:embed="rId3" cstate="print">
            <a:clrChange>
              <a:clrFrom>
                <a:srgbClr val="FFFFFF"/>
              </a:clrFrom>
              <a:clrTo>
                <a:srgbClr val="FFFFFF">
                  <a:alpha val="0"/>
                </a:srgbClr>
              </a:clrTo>
            </a:clrChange>
          </a:blip>
          <a:srcRect l="20844" r="22555"/>
          <a:stretch>
            <a:fillRect/>
          </a:stretch>
        </p:blipFill>
        <p:spPr bwMode="auto">
          <a:xfrm flipH="1">
            <a:off x="0" y="2000240"/>
            <a:ext cx="2714644" cy="3500462"/>
          </a:xfrm>
          <a:prstGeom prst="rect">
            <a:avLst/>
          </a:prstGeom>
          <a:noFill/>
          <a:ln w="9525">
            <a:noFill/>
            <a:miter lim="800000"/>
            <a:headEnd/>
            <a:tailEnd/>
          </a:ln>
        </p:spPr>
      </p:pic>
      <p:sp>
        <p:nvSpPr>
          <p:cNvPr id="7" name="TextBox 6"/>
          <p:cNvSpPr txBox="1"/>
          <p:nvPr/>
        </p:nvSpPr>
        <p:spPr>
          <a:xfrm>
            <a:off x="928662" y="571480"/>
            <a:ext cx="5643602" cy="1477328"/>
          </a:xfrm>
          <a:prstGeom prst="rect">
            <a:avLst/>
          </a:prstGeom>
          <a:noFill/>
        </p:spPr>
        <p:txBody>
          <a:bodyPr wrap="square" rtlCol="0">
            <a:spAutoFit/>
          </a:bodyPr>
          <a:lstStyle/>
          <a:p>
            <a:pPr algn="just"/>
            <a:r>
              <a:rPr lang="ru-RU" sz="2400" b="1" dirty="0" smtClean="0">
                <a:latin typeface="Times New Roman" pitchFamily="18" charset="0"/>
                <a:cs typeface="Times New Roman" pitchFamily="18" charset="0"/>
              </a:rPr>
              <a:t>Эффективное использование энергии — ключ к успешному решению экологической проблемы! </a:t>
            </a:r>
            <a:endParaRPr lang="ru-RU" sz="2400" dirty="0" smtClean="0">
              <a:latin typeface="Times New Roman" pitchFamily="18" charset="0"/>
              <a:cs typeface="Times New Roman" pitchFamily="18" charset="0"/>
            </a:endParaRPr>
          </a:p>
          <a:p>
            <a:endParaRPr lang="ru-RU" dirty="0"/>
          </a:p>
        </p:txBody>
      </p:sp>
      <p:pic>
        <p:nvPicPr>
          <p:cNvPr id="57346" name="Picture 2" descr="https://i.sunhome.ru/journal/187/nedostatok-energii.orig.jpg"/>
          <p:cNvPicPr>
            <a:picLocks noChangeAspect="1" noChangeArrowheads="1"/>
          </p:cNvPicPr>
          <p:nvPr/>
        </p:nvPicPr>
        <p:blipFill>
          <a:blip r:embed="rId4" cstate="print"/>
          <a:srcRect/>
          <a:stretch>
            <a:fillRect/>
          </a:stretch>
        </p:blipFill>
        <p:spPr bwMode="auto">
          <a:xfrm>
            <a:off x="2357422" y="3214686"/>
            <a:ext cx="4804163" cy="2745236"/>
          </a:xfrm>
          <a:prstGeom prst="rect">
            <a:avLst/>
          </a:prstGeom>
          <a:noFill/>
          <a:effectLst>
            <a:softEdge rad="317500"/>
          </a:effectLst>
        </p:spPr>
      </p:pic>
      <p:sp>
        <p:nvSpPr>
          <p:cNvPr id="8" name="TextBox 7"/>
          <p:cNvSpPr txBox="1"/>
          <p:nvPr/>
        </p:nvSpPr>
        <p:spPr>
          <a:xfrm>
            <a:off x="642910" y="5500702"/>
            <a:ext cx="7929618" cy="1015663"/>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gn="just"/>
            <a:r>
              <a:rPr lang="ru-RU" sz="2000" i="1" dirty="0" smtClean="0">
                <a:latin typeface="Times New Roman" pitchFamily="18" charset="0"/>
                <a:cs typeface="Times New Roman" pitchFamily="18" charset="0"/>
              </a:rPr>
              <a:t>Разработчик  игры: </a:t>
            </a:r>
            <a:r>
              <a:rPr lang="ru-RU" sz="2000" dirty="0" smtClean="0">
                <a:latin typeface="Times New Roman" pitchFamily="18" charset="0"/>
                <a:cs typeface="Times New Roman" pitchFamily="18" charset="0"/>
              </a:rPr>
              <a:t>Фоминова Елена Владимировна, учитель информатики и физики  МБОУ СОШ №23 имени С.З. Дьяченко МО </a:t>
            </a:r>
            <a:r>
              <a:rPr lang="ru-RU" sz="2000" dirty="0" err="1" smtClean="0">
                <a:latin typeface="Times New Roman" pitchFamily="18" charset="0"/>
                <a:cs typeface="Times New Roman" pitchFamily="18" charset="0"/>
              </a:rPr>
              <a:t>Усть-Лабинский</a:t>
            </a:r>
            <a:r>
              <a:rPr lang="ru-RU" sz="2000"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район хутора </a:t>
            </a:r>
            <a:r>
              <a:rPr lang="ru-RU" sz="2000" dirty="0" smtClean="0">
                <a:latin typeface="Times New Roman" pitchFamily="18" charset="0"/>
                <a:cs typeface="Times New Roman" pitchFamily="18" charset="0"/>
              </a:rPr>
              <a:t>Братского Краснодарского </a:t>
            </a:r>
            <a:r>
              <a:rPr lang="ru-RU" sz="2000" dirty="0" smtClean="0">
                <a:latin typeface="Times New Roman" pitchFamily="18" charset="0"/>
                <a:cs typeface="Times New Roman" pitchFamily="18" charset="0"/>
              </a:rPr>
              <a:t>края</a:t>
            </a:r>
            <a:endParaRPr lang="ru-RU" sz="2000"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42976" y="500042"/>
            <a:ext cx="6929486" cy="461665"/>
          </a:xfrm>
          <a:prstGeom prst="rect">
            <a:avLst/>
          </a:prstGeom>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2400" dirty="0" smtClean="0">
                <a:latin typeface="Arial Black" pitchFamily="34" charset="0"/>
              </a:rPr>
              <a:t>Это интересно (20)</a:t>
            </a:r>
            <a:endParaRPr lang="ru-RU" sz="2400" dirty="0">
              <a:latin typeface="Arial Black" pitchFamily="34" charset="0"/>
            </a:endParaRPr>
          </a:p>
        </p:txBody>
      </p:sp>
      <p:sp>
        <p:nvSpPr>
          <p:cNvPr id="3" name="TextBox 2"/>
          <p:cNvSpPr txBox="1"/>
          <p:nvPr/>
        </p:nvSpPr>
        <p:spPr>
          <a:xfrm>
            <a:off x="1000100" y="1214422"/>
            <a:ext cx="5143536" cy="4832092"/>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lvl="0" algn="just"/>
            <a:r>
              <a:rPr lang="ru-RU" sz="2800" dirty="0" smtClean="0"/>
              <a:t>Один из способов экономить воду – принимать душ, а не ванну. При этом экономится целых 100 литров воды! Кстати 100 литров - это объем воды, которого для питья ЕМУ хватит всего на день. А чтобы принять душ, дополнительные приспособления этому животному не нужны. </a:t>
            </a:r>
          </a:p>
          <a:p>
            <a:pPr lvl="0" algn="just"/>
            <a:r>
              <a:rPr lang="ru-RU" sz="2800" dirty="0" smtClean="0"/>
              <a:t>            Назовите его. </a:t>
            </a:r>
            <a:endParaRPr lang="ru-RU" sz="2800" dirty="0"/>
          </a:p>
        </p:txBody>
      </p:sp>
      <p:pic>
        <p:nvPicPr>
          <p:cNvPr id="5" name="Рисунок 4" descr="https://images.all-free-download.com/images/graphiclarge/green_ideal_energy_267004.jpg">
            <a:hlinkClick r:id="rId2" action="ppaction://hlinksldjump"/>
          </p:cNvPr>
          <p:cNvPicPr/>
          <p:nvPr/>
        </p:nvPicPr>
        <p:blipFill>
          <a:blip r:embed="rId3"/>
          <a:srcRect/>
          <a:stretch>
            <a:fillRect/>
          </a:stretch>
        </p:blipFill>
        <p:spPr bwMode="auto">
          <a:xfrm>
            <a:off x="7000892" y="214290"/>
            <a:ext cx="1857356" cy="2286016"/>
          </a:xfrm>
          <a:prstGeom prst="ellipse">
            <a:avLst/>
          </a:prstGeom>
          <a:ln>
            <a:noFill/>
          </a:ln>
          <a:effectLst>
            <a:softEdge rad="112500"/>
          </a:effectLst>
        </p:spPr>
      </p:pic>
      <p:sp>
        <p:nvSpPr>
          <p:cNvPr id="7" name="TextBox 6"/>
          <p:cNvSpPr txBox="1"/>
          <p:nvPr/>
        </p:nvSpPr>
        <p:spPr>
          <a:xfrm>
            <a:off x="1000100" y="6000768"/>
            <a:ext cx="5143536" cy="461665"/>
          </a:xfrm>
          <a:prstGeom prst="rect">
            <a:avLst/>
          </a:prstGeom>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2400" dirty="0" smtClean="0">
                <a:latin typeface="Arial Black" pitchFamily="34" charset="0"/>
              </a:rPr>
              <a:t>Слон</a:t>
            </a:r>
            <a:endParaRPr lang="ru-RU" sz="2400" dirty="0">
              <a:latin typeface="Arial Black" pitchFamily="34" charset="0"/>
            </a:endParaRPr>
          </a:p>
        </p:txBody>
      </p:sp>
      <p:pic>
        <p:nvPicPr>
          <p:cNvPr id="46082" name="Picture 2" descr="https://thumbs.dreamstime.com/z/%D1%81-%D0%BE%D0%BD-%D0%BC-%D0%B0-%D0%B5%D0%BD%D1%86%D0%B0-%D0%BA%D0%BE%D1%82%D0%BE%D1%80%D1%8B%D0%B9-%D1%8C%D0%B5%D1%82-%D1%81-%D0%B2%D0%BE-%D0%BE%D0%B9-85108375.jpg"/>
          <p:cNvPicPr>
            <a:picLocks noChangeAspect="1" noChangeArrowheads="1"/>
          </p:cNvPicPr>
          <p:nvPr/>
        </p:nvPicPr>
        <p:blipFill>
          <a:blip r:embed="rId4">
            <a:clrChange>
              <a:clrFrom>
                <a:srgbClr val="FFFFFF"/>
              </a:clrFrom>
              <a:clrTo>
                <a:srgbClr val="FFFFFF">
                  <a:alpha val="0"/>
                </a:srgbClr>
              </a:clrTo>
            </a:clrChange>
          </a:blip>
          <a:srcRect b="7218"/>
          <a:stretch>
            <a:fillRect/>
          </a:stretch>
        </p:blipFill>
        <p:spPr bwMode="auto">
          <a:xfrm>
            <a:off x="5795711" y="3071810"/>
            <a:ext cx="3348289" cy="3321679"/>
          </a:xfrm>
          <a:prstGeom prst="rect">
            <a:avLst/>
          </a:prstGeom>
          <a:noFill/>
        </p:spPr>
      </p:pic>
      <p:pic>
        <p:nvPicPr>
          <p:cNvPr id="8" name="Picture 4" descr="http://clipart-library.com/img1/2093086.jpg"/>
          <p:cNvPicPr>
            <a:picLocks noChangeAspect="1" noChangeArrowheads="1"/>
          </p:cNvPicPr>
          <p:nvPr/>
        </p:nvPicPr>
        <p:blipFill>
          <a:blip r:embed="rId5" cstate="print">
            <a:clrChange>
              <a:clrFrom>
                <a:srgbClr val="FFFFFF"/>
              </a:clrFrom>
              <a:clrTo>
                <a:srgbClr val="FFFFFF">
                  <a:alpha val="0"/>
                </a:srgbClr>
              </a:clrTo>
            </a:clrChange>
          </a:blip>
          <a:srcRect l="21523" t="8333" r="19218" b="9722"/>
          <a:stretch>
            <a:fillRect/>
          </a:stretch>
        </p:blipFill>
        <p:spPr bwMode="auto">
          <a:xfrm flipH="1">
            <a:off x="357158" y="285728"/>
            <a:ext cx="1123622" cy="214311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6082"/>
                                        </p:tgtEl>
                                        <p:attrNameLst>
                                          <p:attrName>style.visibility</p:attrName>
                                        </p:attrNameLst>
                                      </p:cBhvr>
                                      <p:to>
                                        <p:strVal val="visible"/>
                                      </p:to>
                                    </p:set>
                                    <p:animEffect transition="in" filter="diamond(in)">
                                      <p:cBhvr>
                                        <p:cTn id="7" dur="2000"/>
                                        <p:tgtEl>
                                          <p:spTgt spid="46082"/>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diamond(in)">
                                      <p:cBhvr>
                                        <p:cTn id="11"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42976" y="500042"/>
            <a:ext cx="6929486" cy="461665"/>
          </a:xfrm>
          <a:prstGeom prst="rect">
            <a:avLst/>
          </a:prstGeom>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2400" dirty="0" smtClean="0">
                <a:latin typeface="Arial Black" pitchFamily="34" charset="0"/>
              </a:rPr>
              <a:t>Это интересно (30)</a:t>
            </a:r>
            <a:endParaRPr lang="ru-RU" sz="2400" dirty="0">
              <a:latin typeface="Arial Black" pitchFamily="34" charset="0"/>
            </a:endParaRPr>
          </a:p>
        </p:txBody>
      </p:sp>
      <p:sp>
        <p:nvSpPr>
          <p:cNvPr id="3" name="TextBox 2"/>
          <p:cNvSpPr txBox="1"/>
          <p:nvPr/>
        </p:nvSpPr>
        <p:spPr>
          <a:xfrm>
            <a:off x="1071538" y="1071546"/>
            <a:ext cx="5143536" cy="4832092"/>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gn="just"/>
            <a:r>
              <a:rPr lang="ru-RU" sz="2800" dirty="0" smtClean="0"/>
              <a:t>Ни в коем случае нельзя закрывать батареи в доме декоративными панелями, так как они отражают тепло и энергия тратится впустую. А в городе Самара несколько лет назад поставили памятник батарее. Над батареей изображено окно, занавеска и лежит ОН. Хотя цепи там нет, назовите его.</a:t>
            </a:r>
            <a:endParaRPr lang="ru-RU" sz="2800" dirty="0"/>
          </a:p>
        </p:txBody>
      </p:sp>
      <p:pic>
        <p:nvPicPr>
          <p:cNvPr id="5" name="Рисунок 4" descr="https://images.all-free-download.com/images/graphiclarge/green_ideal_energy_267004.jpg">
            <a:hlinkClick r:id="rId2" action="ppaction://hlinksldjump"/>
          </p:cNvPr>
          <p:cNvPicPr/>
          <p:nvPr/>
        </p:nvPicPr>
        <p:blipFill>
          <a:blip r:embed="rId3"/>
          <a:srcRect/>
          <a:stretch>
            <a:fillRect/>
          </a:stretch>
        </p:blipFill>
        <p:spPr bwMode="auto">
          <a:xfrm>
            <a:off x="7000892" y="214290"/>
            <a:ext cx="1857356" cy="2286016"/>
          </a:xfrm>
          <a:prstGeom prst="ellipse">
            <a:avLst/>
          </a:prstGeom>
          <a:ln>
            <a:noFill/>
          </a:ln>
          <a:effectLst>
            <a:softEdge rad="112500"/>
          </a:effectLst>
        </p:spPr>
      </p:pic>
      <p:sp>
        <p:nvSpPr>
          <p:cNvPr id="7" name="TextBox 6"/>
          <p:cNvSpPr txBox="1"/>
          <p:nvPr/>
        </p:nvSpPr>
        <p:spPr>
          <a:xfrm>
            <a:off x="1071538" y="5929330"/>
            <a:ext cx="5143536" cy="461665"/>
          </a:xfrm>
          <a:prstGeom prst="rect">
            <a:avLst/>
          </a:prstGeom>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2400" dirty="0" smtClean="0">
                <a:latin typeface="Arial Black" pitchFamily="34" charset="0"/>
              </a:rPr>
              <a:t>Кот</a:t>
            </a:r>
            <a:endParaRPr lang="ru-RU" sz="2400" dirty="0">
              <a:latin typeface="Arial Black" pitchFamily="34" charset="0"/>
            </a:endParaRPr>
          </a:p>
        </p:txBody>
      </p:sp>
      <p:sp>
        <p:nvSpPr>
          <p:cNvPr id="45058" name="AutoShape 2" descr="https://m.progorodsamara.ru/userfiles/picoriginal/img-20150616181720-484.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45059" name="Picture 3"/>
          <p:cNvPicPr>
            <a:picLocks noChangeAspect="1" noChangeArrowheads="1"/>
          </p:cNvPicPr>
          <p:nvPr/>
        </p:nvPicPr>
        <p:blipFill>
          <a:blip r:embed="rId4"/>
          <a:srcRect l="7137" t="9765" r="31918" b="25781"/>
          <a:stretch>
            <a:fillRect/>
          </a:stretch>
        </p:blipFill>
        <p:spPr bwMode="auto">
          <a:xfrm>
            <a:off x="5669515" y="2786058"/>
            <a:ext cx="3474485" cy="2824934"/>
          </a:xfrm>
          <a:prstGeom prst="rect">
            <a:avLst/>
          </a:prstGeom>
          <a:noFill/>
          <a:ln w="9525">
            <a:noFill/>
            <a:miter lim="800000"/>
            <a:headEnd/>
            <a:tailEnd/>
          </a:ln>
          <a:effectLst>
            <a:softEdge rad="317500"/>
          </a:effectLst>
        </p:spPr>
      </p:pic>
      <p:pic>
        <p:nvPicPr>
          <p:cNvPr id="9" name="Picture 4" descr="http://clipart-library.com/img1/2093086.jpg"/>
          <p:cNvPicPr>
            <a:picLocks noChangeAspect="1" noChangeArrowheads="1"/>
          </p:cNvPicPr>
          <p:nvPr/>
        </p:nvPicPr>
        <p:blipFill>
          <a:blip r:embed="rId5" cstate="print">
            <a:clrChange>
              <a:clrFrom>
                <a:srgbClr val="FFFFFF"/>
              </a:clrFrom>
              <a:clrTo>
                <a:srgbClr val="FFFFFF">
                  <a:alpha val="0"/>
                </a:srgbClr>
              </a:clrTo>
            </a:clrChange>
          </a:blip>
          <a:srcRect l="21523" t="8333" r="19218" b="9722"/>
          <a:stretch>
            <a:fillRect/>
          </a:stretch>
        </p:blipFill>
        <p:spPr bwMode="auto">
          <a:xfrm flipH="1">
            <a:off x="285720" y="285728"/>
            <a:ext cx="1123622" cy="214311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5059"/>
                                        </p:tgtEl>
                                        <p:attrNameLst>
                                          <p:attrName>style.visibility</p:attrName>
                                        </p:attrNameLst>
                                      </p:cBhvr>
                                      <p:to>
                                        <p:strVal val="visible"/>
                                      </p:to>
                                    </p:set>
                                    <p:animEffect transition="in" filter="diamond(in)">
                                      <p:cBhvr>
                                        <p:cTn id="7" dur="2000"/>
                                        <p:tgtEl>
                                          <p:spTgt spid="45059"/>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diamond(in)">
                                      <p:cBhvr>
                                        <p:cTn id="11"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42976" y="500042"/>
            <a:ext cx="6929486" cy="461665"/>
          </a:xfrm>
          <a:prstGeom prst="rect">
            <a:avLst/>
          </a:prstGeom>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2400" dirty="0" smtClean="0">
                <a:latin typeface="Arial Black" pitchFamily="34" charset="0"/>
              </a:rPr>
              <a:t>Это интересно (40)</a:t>
            </a:r>
            <a:endParaRPr lang="ru-RU" sz="2400" dirty="0">
              <a:latin typeface="Arial Black" pitchFamily="34" charset="0"/>
            </a:endParaRPr>
          </a:p>
        </p:txBody>
      </p:sp>
      <p:sp>
        <p:nvSpPr>
          <p:cNvPr id="3" name="TextBox 2"/>
          <p:cNvSpPr txBox="1"/>
          <p:nvPr/>
        </p:nvSpPr>
        <p:spPr>
          <a:xfrm>
            <a:off x="1071538" y="1214422"/>
            <a:ext cx="5143536" cy="4832092"/>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gn="just"/>
            <a:r>
              <a:rPr lang="ru-RU" sz="2800" dirty="0" smtClean="0"/>
              <a:t>Растения поглощают углекислый газ и выделяют кислород, и таким образом борются с парниковым эффектом. Поэтому защита лесов от вырубки - одна из важнейших задач общества. В наши дни макулатуру уже никто не сдает, поэтому появился новый лозунг: "</a:t>
            </a:r>
            <a:r>
              <a:rPr lang="ru-RU" sz="2800" b="1" dirty="0" smtClean="0"/>
              <a:t>Купи ЕЁ - спаси дерево</a:t>
            </a:r>
            <a:r>
              <a:rPr lang="ru-RU" sz="2800" dirty="0" smtClean="0"/>
              <a:t>". Назовите устройство, о котором идет речь </a:t>
            </a:r>
            <a:endParaRPr lang="ru-RU" sz="2800" dirty="0"/>
          </a:p>
        </p:txBody>
      </p:sp>
      <p:pic>
        <p:nvPicPr>
          <p:cNvPr id="5" name="Рисунок 4" descr="https://images.all-free-download.com/images/graphiclarge/green_ideal_energy_267004.jpg">
            <a:hlinkClick r:id="rId2" action="ppaction://hlinksldjump"/>
          </p:cNvPr>
          <p:cNvPicPr/>
          <p:nvPr/>
        </p:nvPicPr>
        <p:blipFill>
          <a:blip r:embed="rId3"/>
          <a:srcRect/>
          <a:stretch>
            <a:fillRect/>
          </a:stretch>
        </p:blipFill>
        <p:spPr bwMode="auto">
          <a:xfrm>
            <a:off x="7000892" y="214290"/>
            <a:ext cx="1857356" cy="2286016"/>
          </a:xfrm>
          <a:prstGeom prst="ellipse">
            <a:avLst/>
          </a:prstGeom>
          <a:ln>
            <a:noFill/>
          </a:ln>
          <a:effectLst>
            <a:softEdge rad="112500"/>
          </a:effectLst>
        </p:spPr>
      </p:pic>
      <p:sp>
        <p:nvSpPr>
          <p:cNvPr id="7" name="TextBox 6"/>
          <p:cNvSpPr txBox="1"/>
          <p:nvPr/>
        </p:nvSpPr>
        <p:spPr>
          <a:xfrm>
            <a:off x="1071538" y="5929330"/>
            <a:ext cx="5143536" cy="461665"/>
          </a:xfrm>
          <a:prstGeom prst="rect">
            <a:avLst/>
          </a:prstGeom>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2400" dirty="0" smtClean="0">
                <a:latin typeface="Arial Black" pitchFamily="34" charset="0"/>
              </a:rPr>
              <a:t>Электронная книга</a:t>
            </a:r>
            <a:endParaRPr lang="ru-RU" sz="2400" dirty="0">
              <a:latin typeface="Arial Black" pitchFamily="34" charset="0"/>
            </a:endParaRPr>
          </a:p>
        </p:txBody>
      </p:sp>
      <p:pic>
        <p:nvPicPr>
          <p:cNvPr id="44034" name="Picture 2" descr="https://www.62233.ru/upload/products/code/558410_2.jpg"/>
          <p:cNvPicPr>
            <a:picLocks noChangeAspect="1" noChangeArrowheads="1"/>
          </p:cNvPicPr>
          <p:nvPr/>
        </p:nvPicPr>
        <p:blipFill>
          <a:blip r:embed="rId4">
            <a:clrChange>
              <a:clrFrom>
                <a:srgbClr val="FEFEFE"/>
              </a:clrFrom>
              <a:clrTo>
                <a:srgbClr val="FEFEFE">
                  <a:alpha val="0"/>
                </a:srgbClr>
              </a:clrTo>
            </a:clrChange>
          </a:blip>
          <a:srcRect l="7187" t="5747" r="9375" b="2298"/>
          <a:stretch>
            <a:fillRect/>
          </a:stretch>
        </p:blipFill>
        <p:spPr bwMode="auto">
          <a:xfrm>
            <a:off x="6163696" y="3071810"/>
            <a:ext cx="2980304" cy="2143140"/>
          </a:xfrm>
          <a:prstGeom prst="rect">
            <a:avLst/>
          </a:prstGeom>
          <a:noFill/>
        </p:spPr>
      </p:pic>
      <p:pic>
        <p:nvPicPr>
          <p:cNvPr id="8" name="Picture 4" descr="http://clipart-library.com/img1/2093086.jpg"/>
          <p:cNvPicPr>
            <a:picLocks noChangeAspect="1" noChangeArrowheads="1"/>
          </p:cNvPicPr>
          <p:nvPr/>
        </p:nvPicPr>
        <p:blipFill>
          <a:blip r:embed="rId5" cstate="print">
            <a:clrChange>
              <a:clrFrom>
                <a:srgbClr val="FFFFFF"/>
              </a:clrFrom>
              <a:clrTo>
                <a:srgbClr val="FFFFFF">
                  <a:alpha val="0"/>
                </a:srgbClr>
              </a:clrTo>
            </a:clrChange>
          </a:blip>
          <a:srcRect l="21523" t="8333" r="19218" b="9722"/>
          <a:stretch>
            <a:fillRect/>
          </a:stretch>
        </p:blipFill>
        <p:spPr bwMode="auto">
          <a:xfrm flipH="1">
            <a:off x="357158" y="285728"/>
            <a:ext cx="1123622" cy="214311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4034"/>
                                        </p:tgtEl>
                                        <p:attrNameLst>
                                          <p:attrName>style.visibility</p:attrName>
                                        </p:attrNameLst>
                                      </p:cBhvr>
                                      <p:to>
                                        <p:strVal val="visible"/>
                                      </p:to>
                                    </p:set>
                                    <p:animEffect transition="in" filter="diamond(in)">
                                      <p:cBhvr>
                                        <p:cTn id="7" dur="2000"/>
                                        <p:tgtEl>
                                          <p:spTgt spid="44034"/>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diamond(in)">
                                      <p:cBhvr>
                                        <p:cTn id="11"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42976" y="500042"/>
            <a:ext cx="6929486" cy="461665"/>
          </a:xfrm>
          <a:prstGeom prst="rect">
            <a:avLst/>
          </a:prstGeom>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2400" dirty="0" smtClean="0">
                <a:latin typeface="Arial Black" pitchFamily="34" charset="0"/>
              </a:rPr>
              <a:t>Это интересно (50)</a:t>
            </a:r>
            <a:endParaRPr lang="ru-RU" sz="2400" dirty="0">
              <a:latin typeface="Arial Black" pitchFamily="34" charset="0"/>
            </a:endParaRPr>
          </a:p>
        </p:txBody>
      </p:sp>
      <p:sp>
        <p:nvSpPr>
          <p:cNvPr id="3" name="TextBox 2"/>
          <p:cNvSpPr txBox="1"/>
          <p:nvPr/>
        </p:nvSpPr>
        <p:spPr>
          <a:xfrm>
            <a:off x="1214414" y="1214422"/>
            <a:ext cx="5286412" cy="4832092"/>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gn="just"/>
            <a:r>
              <a:rPr lang="ru-RU" sz="2800" dirty="0" smtClean="0"/>
              <a:t>Это растение появилось в России в 18 веке. А в наши дни ученые придумали для него новое применение: в 2010 году был изобретен способ, как из него получить электричество. Интересно, что длительность работы такого элемента питания составляет до месяца, а при варке мощность увеличивается в 10 раз. Назовите это растение. </a:t>
            </a:r>
            <a:endParaRPr lang="ru-RU" sz="2800" dirty="0"/>
          </a:p>
        </p:txBody>
      </p:sp>
      <p:pic>
        <p:nvPicPr>
          <p:cNvPr id="5" name="Рисунок 4" descr="https://images.all-free-download.com/images/graphiclarge/green_ideal_energy_267004.jpg">
            <a:hlinkClick r:id="rId2" action="ppaction://hlinksldjump"/>
          </p:cNvPr>
          <p:cNvPicPr/>
          <p:nvPr/>
        </p:nvPicPr>
        <p:blipFill>
          <a:blip r:embed="rId3"/>
          <a:srcRect/>
          <a:stretch>
            <a:fillRect/>
          </a:stretch>
        </p:blipFill>
        <p:spPr bwMode="auto">
          <a:xfrm>
            <a:off x="7000892" y="214290"/>
            <a:ext cx="1857356" cy="2286016"/>
          </a:xfrm>
          <a:prstGeom prst="ellipse">
            <a:avLst/>
          </a:prstGeom>
          <a:ln>
            <a:noFill/>
          </a:ln>
          <a:effectLst>
            <a:softEdge rad="112500"/>
          </a:effectLst>
        </p:spPr>
      </p:pic>
      <p:sp>
        <p:nvSpPr>
          <p:cNvPr id="7" name="TextBox 6"/>
          <p:cNvSpPr txBox="1"/>
          <p:nvPr/>
        </p:nvSpPr>
        <p:spPr>
          <a:xfrm>
            <a:off x="1214414" y="5929330"/>
            <a:ext cx="5286412" cy="461665"/>
          </a:xfrm>
          <a:prstGeom prst="rect">
            <a:avLst/>
          </a:prstGeom>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2400" dirty="0" smtClean="0">
                <a:latin typeface="Arial Black" pitchFamily="34" charset="0"/>
              </a:rPr>
              <a:t>Картофель</a:t>
            </a:r>
            <a:endParaRPr lang="ru-RU" sz="2400" dirty="0">
              <a:latin typeface="Arial Black" pitchFamily="34" charset="0"/>
            </a:endParaRPr>
          </a:p>
        </p:txBody>
      </p:sp>
      <p:pic>
        <p:nvPicPr>
          <p:cNvPr id="8" name="Рисунок 7" descr="https://avatars.mds.yandex.net/get-pdb/907231/9dc61f01-e24e-4044-b82c-6e1ae6616dce/s1200"/>
          <p:cNvPicPr/>
          <p:nvPr/>
        </p:nvPicPr>
        <p:blipFill>
          <a:blip r:embed="rId4" cstate="print">
            <a:clrChange>
              <a:clrFrom>
                <a:srgbClr val="FFFFFF"/>
              </a:clrFrom>
              <a:clrTo>
                <a:srgbClr val="FFFFFF">
                  <a:alpha val="0"/>
                </a:srgbClr>
              </a:clrTo>
            </a:clrChange>
          </a:blip>
          <a:srcRect/>
          <a:stretch>
            <a:fillRect/>
          </a:stretch>
        </p:blipFill>
        <p:spPr bwMode="auto">
          <a:xfrm>
            <a:off x="6357950" y="3857629"/>
            <a:ext cx="2786050" cy="2000264"/>
          </a:xfrm>
          <a:prstGeom prst="rect">
            <a:avLst/>
          </a:prstGeom>
          <a:noFill/>
          <a:ln w="9525">
            <a:noFill/>
            <a:miter lim="800000"/>
            <a:headEnd/>
            <a:tailEnd/>
          </a:ln>
        </p:spPr>
      </p:pic>
      <p:pic>
        <p:nvPicPr>
          <p:cNvPr id="9" name="Picture 4" descr="http://clipart-library.com/img1/2093086.jpg"/>
          <p:cNvPicPr>
            <a:picLocks noChangeAspect="1" noChangeArrowheads="1"/>
          </p:cNvPicPr>
          <p:nvPr/>
        </p:nvPicPr>
        <p:blipFill>
          <a:blip r:embed="rId5" cstate="print">
            <a:clrChange>
              <a:clrFrom>
                <a:srgbClr val="FFFFFF"/>
              </a:clrFrom>
              <a:clrTo>
                <a:srgbClr val="FFFFFF">
                  <a:alpha val="0"/>
                </a:srgbClr>
              </a:clrTo>
            </a:clrChange>
          </a:blip>
          <a:srcRect l="21523" t="8333" r="19218" b="9722"/>
          <a:stretch>
            <a:fillRect/>
          </a:stretch>
        </p:blipFill>
        <p:spPr bwMode="auto">
          <a:xfrm flipH="1">
            <a:off x="357158" y="285728"/>
            <a:ext cx="1123622" cy="214311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diamond(in)">
                                      <p:cBhvr>
                                        <p:cTn id="11"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42976" y="500042"/>
            <a:ext cx="6929486" cy="461665"/>
          </a:xfrm>
          <a:prstGeom prst="rect">
            <a:avLst/>
          </a:prstGeom>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2400" dirty="0" smtClean="0">
                <a:latin typeface="Arial Black" pitchFamily="34" charset="0"/>
              </a:rPr>
              <a:t>Это интересно (60)</a:t>
            </a:r>
            <a:endParaRPr lang="ru-RU" sz="2400" dirty="0">
              <a:latin typeface="Arial Black" pitchFamily="34" charset="0"/>
            </a:endParaRPr>
          </a:p>
        </p:txBody>
      </p:sp>
      <p:sp>
        <p:nvSpPr>
          <p:cNvPr id="3" name="TextBox 2"/>
          <p:cNvSpPr txBox="1"/>
          <p:nvPr/>
        </p:nvSpPr>
        <p:spPr>
          <a:xfrm>
            <a:off x="928662" y="1142984"/>
            <a:ext cx="6215106" cy="4832092"/>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gn="just"/>
            <a:r>
              <a:rPr lang="ru-RU" sz="2800" dirty="0" smtClean="0"/>
              <a:t>Для экономии энергетических ресурсов применяются так называемые альтернативные источники энергии. Например, в жарких странах используются солнечные батареи, преобразующие энергию света в электрический ток. Согласно шутке, первое место на конкурсе нелепых изобретений заняло это устройство с солнечными батарейками. Назовите это устройство. </a:t>
            </a:r>
            <a:endParaRPr lang="ru-RU" sz="2800" dirty="0"/>
          </a:p>
        </p:txBody>
      </p:sp>
      <p:pic>
        <p:nvPicPr>
          <p:cNvPr id="5" name="Рисунок 4" descr="https://images.all-free-download.com/images/graphiclarge/green_ideal_energy_267004.jpg">
            <a:hlinkClick r:id="rId2" action="ppaction://hlinksldjump"/>
          </p:cNvPr>
          <p:cNvPicPr/>
          <p:nvPr/>
        </p:nvPicPr>
        <p:blipFill>
          <a:blip r:embed="rId3"/>
          <a:srcRect/>
          <a:stretch>
            <a:fillRect/>
          </a:stretch>
        </p:blipFill>
        <p:spPr bwMode="auto">
          <a:xfrm>
            <a:off x="7000892" y="214290"/>
            <a:ext cx="1857356" cy="2286016"/>
          </a:xfrm>
          <a:prstGeom prst="ellipse">
            <a:avLst/>
          </a:prstGeom>
          <a:ln>
            <a:noFill/>
          </a:ln>
          <a:effectLst>
            <a:softEdge rad="112500"/>
          </a:effectLst>
        </p:spPr>
      </p:pic>
      <p:sp>
        <p:nvSpPr>
          <p:cNvPr id="7" name="TextBox 6"/>
          <p:cNvSpPr txBox="1"/>
          <p:nvPr/>
        </p:nvSpPr>
        <p:spPr>
          <a:xfrm>
            <a:off x="1357290" y="6000768"/>
            <a:ext cx="5286412" cy="461665"/>
          </a:xfrm>
          <a:prstGeom prst="rect">
            <a:avLst/>
          </a:prstGeom>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2400" dirty="0" smtClean="0">
                <a:latin typeface="Arial Black" pitchFamily="34" charset="0"/>
              </a:rPr>
              <a:t>Фонарик</a:t>
            </a:r>
            <a:endParaRPr lang="ru-RU" sz="2400" dirty="0">
              <a:latin typeface="Arial Black" pitchFamily="34" charset="0"/>
            </a:endParaRPr>
          </a:p>
        </p:txBody>
      </p:sp>
      <p:pic>
        <p:nvPicPr>
          <p:cNvPr id="9" name="Рисунок 8" descr="https://static.topgifts.ru/resources/catalog/491622-tehnicheskiy-fonarik-polaris-6.jpg"/>
          <p:cNvPicPr/>
          <p:nvPr/>
        </p:nvPicPr>
        <p:blipFill>
          <a:blip r:embed="rId4" cstate="print">
            <a:clrChange>
              <a:clrFrom>
                <a:srgbClr val="FFFFFF"/>
              </a:clrFrom>
              <a:clrTo>
                <a:srgbClr val="FFFFFF">
                  <a:alpha val="0"/>
                </a:srgbClr>
              </a:clrTo>
            </a:clrChange>
          </a:blip>
          <a:srcRect/>
          <a:stretch>
            <a:fillRect/>
          </a:stretch>
        </p:blipFill>
        <p:spPr bwMode="auto">
          <a:xfrm>
            <a:off x="7286644" y="2928934"/>
            <a:ext cx="1643074" cy="2143140"/>
          </a:xfrm>
          <a:prstGeom prst="rect">
            <a:avLst/>
          </a:prstGeom>
          <a:noFill/>
          <a:ln w="9525">
            <a:noFill/>
            <a:miter lim="800000"/>
            <a:headEnd/>
            <a:tailEnd/>
          </a:ln>
        </p:spPr>
      </p:pic>
      <p:pic>
        <p:nvPicPr>
          <p:cNvPr id="8" name="Picture 4" descr="http://clipart-library.com/img1/2093086.jpg"/>
          <p:cNvPicPr>
            <a:picLocks noChangeAspect="1" noChangeArrowheads="1"/>
          </p:cNvPicPr>
          <p:nvPr/>
        </p:nvPicPr>
        <p:blipFill>
          <a:blip r:embed="rId5" cstate="print">
            <a:clrChange>
              <a:clrFrom>
                <a:srgbClr val="FFFFFF"/>
              </a:clrFrom>
              <a:clrTo>
                <a:srgbClr val="FFFFFF">
                  <a:alpha val="0"/>
                </a:srgbClr>
              </a:clrTo>
            </a:clrChange>
          </a:blip>
          <a:srcRect l="21523" t="8333" r="19218" b="9722"/>
          <a:stretch>
            <a:fillRect/>
          </a:stretch>
        </p:blipFill>
        <p:spPr bwMode="auto">
          <a:xfrm flipH="1">
            <a:off x="214282" y="214290"/>
            <a:ext cx="1123622" cy="214311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diamond(in)">
                                      <p:cBhvr>
                                        <p:cTn id="11"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42976" y="500042"/>
            <a:ext cx="6929486" cy="461665"/>
          </a:xfrm>
          <a:prstGeom prst="rect">
            <a:avLst/>
          </a:prstGeom>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2400" dirty="0" smtClean="0">
                <a:latin typeface="Arial Black" pitchFamily="34" charset="0"/>
              </a:rPr>
              <a:t>Загадки (10)</a:t>
            </a:r>
            <a:endParaRPr lang="ru-RU" sz="2400" dirty="0">
              <a:latin typeface="Arial Black" pitchFamily="34" charset="0"/>
            </a:endParaRPr>
          </a:p>
        </p:txBody>
      </p:sp>
      <p:sp>
        <p:nvSpPr>
          <p:cNvPr id="3" name="TextBox 2"/>
          <p:cNvSpPr txBox="1"/>
          <p:nvPr/>
        </p:nvSpPr>
        <p:spPr>
          <a:xfrm>
            <a:off x="928662" y="2214554"/>
            <a:ext cx="4429156" cy="2677656"/>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endParaRPr lang="ru-RU" sz="2800" dirty="0" smtClean="0"/>
          </a:p>
          <a:p>
            <a:r>
              <a:rPr lang="ru-RU" sz="2800" dirty="0" smtClean="0"/>
              <a:t>На столе, в колпаке,</a:t>
            </a:r>
            <a:br>
              <a:rPr lang="ru-RU" sz="2800" dirty="0" smtClean="0"/>
            </a:br>
            <a:r>
              <a:rPr lang="ru-RU" sz="2800" dirty="0" smtClean="0"/>
              <a:t>Да в стеклянном пузырьке</a:t>
            </a:r>
            <a:br>
              <a:rPr lang="ru-RU" sz="2800" dirty="0" smtClean="0"/>
            </a:br>
            <a:r>
              <a:rPr lang="ru-RU" sz="2800" dirty="0" smtClean="0"/>
              <a:t>Поселился дружок – </a:t>
            </a:r>
            <a:br>
              <a:rPr lang="ru-RU" sz="2800" dirty="0" smtClean="0"/>
            </a:br>
            <a:r>
              <a:rPr lang="ru-RU" sz="2800" dirty="0" smtClean="0"/>
              <a:t>Развеселый огонек. </a:t>
            </a:r>
          </a:p>
          <a:p>
            <a:endParaRPr lang="ru-RU" sz="2800" dirty="0"/>
          </a:p>
        </p:txBody>
      </p:sp>
      <p:pic>
        <p:nvPicPr>
          <p:cNvPr id="5" name="Рисунок 4" descr="https://images.all-free-download.com/images/graphiclarge/green_ideal_energy_267004.jpg">
            <a:hlinkClick r:id="rId2" action="ppaction://hlinksldjump"/>
          </p:cNvPr>
          <p:cNvPicPr/>
          <p:nvPr/>
        </p:nvPicPr>
        <p:blipFill>
          <a:blip r:embed="rId3"/>
          <a:srcRect/>
          <a:stretch>
            <a:fillRect/>
          </a:stretch>
        </p:blipFill>
        <p:spPr bwMode="auto">
          <a:xfrm>
            <a:off x="7000892" y="214290"/>
            <a:ext cx="1857356" cy="2286016"/>
          </a:xfrm>
          <a:prstGeom prst="ellipse">
            <a:avLst/>
          </a:prstGeom>
          <a:ln>
            <a:noFill/>
          </a:ln>
          <a:effectLst>
            <a:softEdge rad="112500"/>
          </a:effectLst>
        </p:spPr>
      </p:pic>
      <p:sp>
        <p:nvSpPr>
          <p:cNvPr id="7" name="TextBox 6"/>
          <p:cNvSpPr txBox="1"/>
          <p:nvPr/>
        </p:nvSpPr>
        <p:spPr>
          <a:xfrm>
            <a:off x="1142976" y="5786454"/>
            <a:ext cx="4214842" cy="461665"/>
          </a:xfrm>
          <a:prstGeom prst="rect">
            <a:avLst/>
          </a:prstGeom>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2400" dirty="0" smtClean="0">
                <a:latin typeface="Arial Black" pitchFamily="34" charset="0"/>
              </a:rPr>
              <a:t>Лампа</a:t>
            </a:r>
            <a:endParaRPr lang="ru-RU" sz="2400" dirty="0">
              <a:latin typeface="Arial Black" pitchFamily="34" charset="0"/>
            </a:endParaRPr>
          </a:p>
        </p:txBody>
      </p:sp>
      <p:pic>
        <p:nvPicPr>
          <p:cNvPr id="9" name="Рисунок 8" descr="https://www.e14.com.ua/fotky64941/fotos/_vyrn_24310eglo-9230.jpg"/>
          <p:cNvPicPr/>
          <p:nvPr/>
        </p:nvPicPr>
        <p:blipFill>
          <a:blip r:embed="rId4" cstate="print">
            <a:clrChange>
              <a:clrFrom>
                <a:srgbClr val="FFFFFF"/>
              </a:clrFrom>
              <a:clrTo>
                <a:srgbClr val="FFFFFF">
                  <a:alpha val="0"/>
                </a:srgbClr>
              </a:clrTo>
            </a:clrChange>
          </a:blip>
          <a:srcRect/>
          <a:stretch>
            <a:fillRect/>
          </a:stretch>
        </p:blipFill>
        <p:spPr bwMode="auto">
          <a:xfrm>
            <a:off x="5929322" y="2643182"/>
            <a:ext cx="2309824" cy="2595576"/>
          </a:xfrm>
          <a:prstGeom prst="rect">
            <a:avLst/>
          </a:prstGeom>
          <a:noFill/>
          <a:ln w="9525">
            <a:noFill/>
            <a:miter lim="800000"/>
            <a:headEnd/>
            <a:tailEnd/>
          </a:ln>
        </p:spPr>
      </p:pic>
      <p:pic>
        <p:nvPicPr>
          <p:cNvPr id="40964" name="Picture 4" descr="https://avatars.mds.yandex.net/get-pdb/1738868/d4ada8ec-c038-4614-8f05-b7ec29518608/s1200?webp=false"/>
          <p:cNvPicPr>
            <a:picLocks noChangeAspect="1" noChangeArrowheads="1"/>
          </p:cNvPicPr>
          <p:nvPr/>
        </p:nvPicPr>
        <p:blipFill>
          <a:blip r:embed="rId5" cstate="print">
            <a:clrChange>
              <a:clrFrom>
                <a:srgbClr val="FEFEFE"/>
              </a:clrFrom>
              <a:clrTo>
                <a:srgbClr val="FEFEFE">
                  <a:alpha val="0"/>
                </a:srgbClr>
              </a:clrTo>
            </a:clrChange>
          </a:blip>
          <a:srcRect/>
          <a:stretch>
            <a:fillRect/>
          </a:stretch>
        </p:blipFill>
        <p:spPr bwMode="auto">
          <a:xfrm>
            <a:off x="357158" y="285728"/>
            <a:ext cx="1500198" cy="199958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diamond(in)">
                                      <p:cBhvr>
                                        <p:cTn id="11"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42976" y="500042"/>
            <a:ext cx="6929486" cy="461665"/>
          </a:xfrm>
          <a:prstGeom prst="rect">
            <a:avLst/>
          </a:prstGeom>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2400" dirty="0" smtClean="0">
                <a:latin typeface="Arial Black" pitchFamily="34" charset="0"/>
              </a:rPr>
              <a:t>Загадки (20)</a:t>
            </a:r>
            <a:endParaRPr lang="ru-RU" sz="2400" dirty="0">
              <a:latin typeface="Arial Black" pitchFamily="34" charset="0"/>
            </a:endParaRPr>
          </a:p>
        </p:txBody>
      </p:sp>
      <p:sp>
        <p:nvSpPr>
          <p:cNvPr id="3" name="TextBox 2"/>
          <p:cNvSpPr txBox="1"/>
          <p:nvPr/>
        </p:nvSpPr>
        <p:spPr>
          <a:xfrm>
            <a:off x="928662" y="2214554"/>
            <a:ext cx="4429156" cy="2677656"/>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endParaRPr lang="ru-RU" sz="2800" dirty="0" smtClean="0"/>
          </a:p>
          <a:p>
            <a:r>
              <a:rPr lang="ru-RU" sz="2800" dirty="0" smtClean="0"/>
              <a:t>Посмотри на мой бочок, </a:t>
            </a:r>
            <a:br>
              <a:rPr lang="ru-RU" sz="2800" dirty="0" smtClean="0"/>
            </a:br>
            <a:r>
              <a:rPr lang="ru-RU" sz="2800" dirty="0" smtClean="0"/>
              <a:t>Во мне вертится волчок,</a:t>
            </a:r>
            <a:br>
              <a:rPr lang="ru-RU" sz="2800" dirty="0" smtClean="0"/>
            </a:br>
            <a:r>
              <a:rPr lang="ru-RU" sz="2800" dirty="0" smtClean="0"/>
              <a:t>Никого он не бьет,</a:t>
            </a:r>
            <a:br>
              <a:rPr lang="ru-RU" sz="2800" dirty="0" smtClean="0"/>
            </a:br>
            <a:r>
              <a:rPr lang="ru-RU" sz="2800" dirty="0" smtClean="0"/>
              <a:t>Быстро крем вам собьет. </a:t>
            </a:r>
          </a:p>
          <a:p>
            <a:endParaRPr lang="ru-RU" sz="2800" dirty="0"/>
          </a:p>
        </p:txBody>
      </p:sp>
      <p:pic>
        <p:nvPicPr>
          <p:cNvPr id="5" name="Рисунок 4" descr="https://images.all-free-download.com/images/graphiclarge/green_ideal_energy_267004.jpg">
            <a:hlinkClick r:id="rId2" action="ppaction://hlinksldjump"/>
          </p:cNvPr>
          <p:cNvPicPr/>
          <p:nvPr/>
        </p:nvPicPr>
        <p:blipFill>
          <a:blip r:embed="rId3"/>
          <a:srcRect/>
          <a:stretch>
            <a:fillRect/>
          </a:stretch>
        </p:blipFill>
        <p:spPr bwMode="auto">
          <a:xfrm>
            <a:off x="7000892" y="214290"/>
            <a:ext cx="1857356" cy="2286016"/>
          </a:xfrm>
          <a:prstGeom prst="ellipse">
            <a:avLst/>
          </a:prstGeom>
          <a:ln>
            <a:noFill/>
          </a:ln>
          <a:effectLst>
            <a:softEdge rad="112500"/>
          </a:effectLst>
        </p:spPr>
      </p:pic>
      <p:sp>
        <p:nvSpPr>
          <p:cNvPr id="7" name="TextBox 6"/>
          <p:cNvSpPr txBox="1"/>
          <p:nvPr/>
        </p:nvSpPr>
        <p:spPr>
          <a:xfrm>
            <a:off x="1142976" y="5786454"/>
            <a:ext cx="4214842" cy="461665"/>
          </a:xfrm>
          <a:prstGeom prst="rect">
            <a:avLst/>
          </a:prstGeom>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2400" dirty="0" smtClean="0">
                <a:latin typeface="Arial Black" pitchFamily="34" charset="0"/>
              </a:rPr>
              <a:t>Миксер</a:t>
            </a:r>
            <a:endParaRPr lang="ru-RU" sz="2400" dirty="0">
              <a:latin typeface="Arial Black" pitchFamily="34" charset="0"/>
            </a:endParaRPr>
          </a:p>
        </p:txBody>
      </p:sp>
      <p:pic>
        <p:nvPicPr>
          <p:cNvPr id="8" name="Рисунок 7" descr="https://avatars.mds.yandex.net/get-pdb/1899866/fa564384-facf-4b45-9dfb-8c0a818be3a7/orig"/>
          <p:cNvPicPr/>
          <p:nvPr/>
        </p:nvPicPr>
        <p:blipFill>
          <a:blip r:embed="rId4" cstate="print"/>
          <a:srcRect/>
          <a:stretch>
            <a:fillRect/>
          </a:stretch>
        </p:blipFill>
        <p:spPr bwMode="auto">
          <a:xfrm>
            <a:off x="6072198" y="2714620"/>
            <a:ext cx="2286016" cy="2643206"/>
          </a:xfrm>
          <a:prstGeom prst="rect">
            <a:avLst/>
          </a:prstGeom>
          <a:noFill/>
          <a:ln w="9525">
            <a:noFill/>
            <a:miter lim="800000"/>
            <a:headEnd/>
            <a:tailEnd/>
          </a:ln>
        </p:spPr>
      </p:pic>
      <p:pic>
        <p:nvPicPr>
          <p:cNvPr id="9" name="Picture 4" descr="https://avatars.mds.yandex.net/get-pdb/1738868/d4ada8ec-c038-4614-8f05-b7ec29518608/s1200?webp=false"/>
          <p:cNvPicPr>
            <a:picLocks noChangeAspect="1" noChangeArrowheads="1"/>
          </p:cNvPicPr>
          <p:nvPr/>
        </p:nvPicPr>
        <p:blipFill>
          <a:blip r:embed="rId5" cstate="print">
            <a:clrChange>
              <a:clrFrom>
                <a:srgbClr val="FEFEFE"/>
              </a:clrFrom>
              <a:clrTo>
                <a:srgbClr val="FEFEFE">
                  <a:alpha val="0"/>
                </a:srgbClr>
              </a:clrTo>
            </a:clrChange>
          </a:blip>
          <a:srcRect/>
          <a:stretch>
            <a:fillRect/>
          </a:stretch>
        </p:blipFill>
        <p:spPr bwMode="auto">
          <a:xfrm>
            <a:off x="357158" y="285728"/>
            <a:ext cx="1500198" cy="199958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diamond(in)">
                                      <p:cBhvr>
                                        <p:cTn id="11"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42976" y="500042"/>
            <a:ext cx="6929486" cy="461665"/>
          </a:xfrm>
          <a:prstGeom prst="rect">
            <a:avLst/>
          </a:prstGeom>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2400" dirty="0" smtClean="0">
                <a:latin typeface="Arial Black" pitchFamily="34" charset="0"/>
              </a:rPr>
              <a:t>Загадки (30)</a:t>
            </a:r>
            <a:endParaRPr lang="ru-RU" sz="2400" dirty="0">
              <a:latin typeface="Arial Black" pitchFamily="34" charset="0"/>
            </a:endParaRPr>
          </a:p>
        </p:txBody>
      </p:sp>
      <p:sp>
        <p:nvSpPr>
          <p:cNvPr id="3" name="TextBox 2"/>
          <p:cNvSpPr txBox="1"/>
          <p:nvPr/>
        </p:nvSpPr>
        <p:spPr>
          <a:xfrm>
            <a:off x="928662" y="2214554"/>
            <a:ext cx="4429156" cy="2246769"/>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endParaRPr lang="ru-RU" sz="2800" dirty="0" smtClean="0"/>
          </a:p>
          <a:p>
            <a:r>
              <a:rPr lang="ru-RU" sz="2800" dirty="0" smtClean="0"/>
              <a:t>Не радио, а говорит,</a:t>
            </a:r>
            <a:br>
              <a:rPr lang="ru-RU" sz="2800" dirty="0" smtClean="0"/>
            </a:br>
            <a:r>
              <a:rPr lang="ru-RU" sz="2800" dirty="0" smtClean="0"/>
              <a:t>Не театр, а показывает.</a:t>
            </a:r>
          </a:p>
          <a:p>
            <a:endParaRPr lang="ru-RU" sz="2800" dirty="0" smtClean="0"/>
          </a:p>
          <a:p>
            <a:endParaRPr lang="ru-RU" sz="2800" dirty="0"/>
          </a:p>
        </p:txBody>
      </p:sp>
      <p:pic>
        <p:nvPicPr>
          <p:cNvPr id="5" name="Рисунок 4" descr="https://images.all-free-download.com/images/graphiclarge/green_ideal_energy_267004.jpg">
            <a:hlinkClick r:id="rId2" action="ppaction://hlinksldjump"/>
          </p:cNvPr>
          <p:cNvPicPr/>
          <p:nvPr/>
        </p:nvPicPr>
        <p:blipFill>
          <a:blip r:embed="rId3"/>
          <a:srcRect/>
          <a:stretch>
            <a:fillRect/>
          </a:stretch>
        </p:blipFill>
        <p:spPr bwMode="auto">
          <a:xfrm>
            <a:off x="7000892" y="214290"/>
            <a:ext cx="1857356" cy="2286016"/>
          </a:xfrm>
          <a:prstGeom prst="ellipse">
            <a:avLst/>
          </a:prstGeom>
          <a:ln>
            <a:noFill/>
          </a:ln>
          <a:effectLst>
            <a:softEdge rad="112500"/>
          </a:effectLst>
        </p:spPr>
      </p:pic>
      <p:sp>
        <p:nvSpPr>
          <p:cNvPr id="7" name="TextBox 6"/>
          <p:cNvSpPr txBox="1"/>
          <p:nvPr/>
        </p:nvSpPr>
        <p:spPr>
          <a:xfrm>
            <a:off x="1142976" y="5786454"/>
            <a:ext cx="4214842" cy="461665"/>
          </a:xfrm>
          <a:prstGeom prst="rect">
            <a:avLst/>
          </a:prstGeom>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2400" dirty="0" smtClean="0">
                <a:latin typeface="Arial Black" pitchFamily="34" charset="0"/>
              </a:rPr>
              <a:t>Телевизор</a:t>
            </a:r>
            <a:endParaRPr lang="ru-RU" sz="2400" dirty="0">
              <a:latin typeface="Arial Black" pitchFamily="34" charset="0"/>
            </a:endParaRPr>
          </a:p>
        </p:txBody>
      </p:sp>
      <p:pic>
        <p:nvPicPr>
          <p:cNvPr id="9" name="Рисунок 8" descr="http://www.clipartbest.com/cliparts/bcy/6K4/bcy6K4pBi.jpg"/>
          <p:cNvPicPr/>
          <p:nvPr/>
        </p:nvPicPr>
        <p:blipFill>
          <a:blip r:embed="rId4" cstate="print">
            <a:clrChange>
              <a:clrFrom>
                <a:srgbClr val="F6F6F6"/>
              </a:clrFrom>
              <a:clrTo>
                <a:srgbClr val="F6F6F6">
                  <a:alpha val="0"/>
                </a:srgbClr>
              </a:clrTo>
            </a:clrChange>
          </a:blip>
          <a:srcRect/>
          <a:stretch>
            <a:fillRect/>
          </a:stretch>
        </p:blipFill>
        <p:spPr bwMode="auto">
          <a:xfrm>
            <a:off x="5072066" y="2428869"/>
            <a:ext cx="3713179" cy="2571768"/>
          </a:xfrm>
          <a:prstGeom prst="rect">
            <a:avLst/>
          </a:prstGeom>
          <a:noFill/>
          <a:ln w="9525">
            <a:noFill/>
            <a:miter lim="800000"/>
            <a:headEnd/>
            <a:tailEnd/>
          </a:ln>
        </p:spPr>
      </p:pic>
      <p:pic>
        <p:nvPicPr>
          <p:cNvPr id="8" name="Picture 4" descr="https://avatars.mds.yandex.net/get-pdb/1738868/d4ada8ec-c038-4614-8f05-b7ec29518608/s1200?webp=false"/>
          <p:cNvPicPr>
            <a:picLocks noChangeAspect="1" noChangeArrowheads="1"/>
          </p:cNvPicPr>
          <p:nvPr/>
        </p:nvPicPr>
        <p:blipFill>
          <a:blip r:embed="rId5" cstate="print">
            <a:clrChange>
              <a:clrFrom>
                <a:srgbClr val="FEFEFE"/>
              </a:clrFrom>
              <a:clrTo>
                <a:srgbClr val="FEFEFE">
                  <a:alpha val="0"/>
                </a:srgbClr>
              </a:clrTo>
            </a:clrChange>
          </a:blip>
          <a:srcRect/>
          <a:stretch>
            <a:fillRect/>
          </a:stretch>
        </p:blipFill>
        <p:spPr bwMode="auto">
          <a:xfrm>
            <a:off x="357158" y="285728"/>
            <a:ext cx="1500198" cy="199958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diamond(in)">
                                      <p:cBhvr>
                                        <p:cTn id="11"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42976" y="500042"/>
            <a:ext cx="6929486" cy="461665"/>
          </a:xfrm>
          <a:prstGeom prst="rect">
            <a:avLst/>
          </a:prstGeom>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2400" dirty="0" smtClean="0">
                <a:latin typeface="Arial Black" pitchFamily="34" charset="0"/>
              </a:rPr>
              <a:t>Загадки (40)</a:t>
            </a:r>
            <a:endParaRPr lang="ru-RU" sz="2400" dirty="0">
              <a:latin typeface="Arial Black" pitchFamily="34" charset="0"/>
            </a:endParaRPr>
          </a:p>
        </p:txBody>
      </p:sp>
      <p:sp>
        <p:nvSpPr>
          <p:cNvPr id="3" name="TextBox 2"/>
          <p:cNvSpPr txBox="1"/>
          <p:nvPr/>
        </p:nvSpPr>
        <p:spPr>
          <a:xfrm>
            <a:off x="928662" y="2214554"/>
            <a:ext cx="4429156" cy="2246769"/>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endParaRPr lang="ru-RU" sz="2800" dirty="0" smtClean="0"/>
          </a:p>
          <a:p>
            <a:r>
              <a:rPr lang="ru-RU" sz="2800" dirty="0" smtClean="0"/>
              <a:t>Берет хлеб мягкий </a:t>
            </a:r>
          </a:p>
          <a:p>
            <a:r>
              <a:rPr lang="ru-RU" sz="2800" dirty="0" smtClean="0"/>
              <a:t>А возвращает хрустящий.</a:t>
            </a:r>
            <a:r>
              <a:rPr lang="ru-RU" sz="2800" baseline="30000" dirty="0" smtClean="0"/>
              <a:t> </a:t>
            </a:r>
            <a:endParaRPr lang="ru-RU" sz="2800" dirty="0" smtClean="0"/>
          </a:p>
          <a:p>
            <a:endParaRPr lang="ru-RU" sz="2800" dirty="0" smtClean="0"/>
          </a:p>
          <a:p>
            <a:endParaRPr lang="ru-RU" sz="2800" dirty="0"/>
          </a:p>
        </p:txBody>
      </p:sp>
      <p:pic>
        <p:nvPicPr>
          <p:cNvPr id="5" name="Рисунок 4" descr="https://images.all-free-download.com/images/graphiclarge/green_ideal_energy_267004.jpg">
            <a:hlinkClick r:id="rId2" action="ppaction://hlinksldjump"/>
          </p:cNvPr>
          <p:cNvPicPr/>
          <p:nvPr/>
        </p:nvPicPr>
        <p:blipFill>
          <a:blip r:embed="rId3"/>
          <a:srcRect/>
          <a:stretch>
            <a:fillRect/>
          </a:stretch>
        </p:blipFill>
        <p:spPr bwMode="auto">
          <a:xfrm>
            <a:off x="7000892" y="214290"/>
            <a:ext cx="1857356" cy="2286016"/>
          </a:xfrm>
          <a:prstGeom prst="ellipse">
            <a:avLst/>
          </a:prstGeom>
          <a:ln>
            <a:noFill/>
          </a:ln>
          <a:effectLst>
            <a:softEdge rad="112500"/>
          </a:effectLst>
        </p:spPr>
      </p:pic>
      <p:sp>
        <p:nvSpPr>
          <p:cNvPr id="7" name="TextBox 6"/>
          <p:cNvSpPr txBox="1"/>
          <p:nvPr/>
        </p:nvSpPr>
        <p:spPr>
          <a:xfrm>
            <a:off x="1142976" y="5786454"/>
            <a:ext cx="4214842" cy="461665"/>
          </a:xfrm>
          <a:prstGeom prst="rect">
            <a:avLst/>
          </a:prstGeom>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2400" dirty="0" smtClean="0">
                <a:latin typeface="Arial Black" pitchFamily="34" charset="0"/>
              </a:rPr>
              <a:t>Тостер</a:t>
            </a:r>
            <a:endParaRPr lang="ru-RU" sz="2400" dirty="0">
              <a:latin typeface="Arial Black" pitchFamily="34" charset="0"/>
            </a:endParaRPr>
          </a:p>
        </p:txBody>
      </p:sp>
      <p:pic>
        <p:nvPicPr>
          <p:cNvPr id="8" name="Рисунок 7" descr="https://avatars.mds.yandex.net/get-pdb/1642325/204f4c03-624c-4116-9d14-f37afc1ddb0d/orig"/>
          <p:cNvPicPr/>
          <p:nvPr/>
        </p:nvPicPr>
        <p:blipFill>
          <a:blip r:embed="rId4" cstate="print">
            <a:clrChange>
              <a:clrFrom>
                <a:srgbClr val="FFFFFF"/>
              </a:clrFrom>
              <a:clrTo>
                <a:srgbClr val="FFFFFF">
                  <a:alpha val="0"/>
                </a:srgbClr>
              </a:clrTo>
            </a:clrChange>
          </a:blip>
          <a:srcRect/>
          <a:stretch>
            <a:fillRect/>
          </a:stretch>
        </p:blipFill>
        <p:spPr bwMode="auto">
          <a:xfrm>
            <a:off x="5286380" y="2214554"/>
            <a:ext cx="3267091" cy="3338529"/>
          </a:xfrm>
          <a:prstGeom prst="rect">
            <a:avLst/>
          </a:prstGeom>
          <a:noFill/>
          <a:ln w="9525">
            <a:noFill/>
            <a:miter lim="800000"/>
            <a:headEnd/>
            <a:tailEnd/>
          </a:ln>
        </p:spPr>
      </p:pic>
      <p:pic>
        <p:nvPicPr>
          <p:cNvPr id="9" name="Picture 4" descr="https://avatars.mds.yandex.net/get-pdb/1738868/d4ada8ec-c038-4614-8f05-b7ec29518608/s1200?webp=false"/>
          <p:cNvPicPr>
            <a:picLocks noChangeAspect="1" noChangeArrowheads="1"/>
          </p:cNvPicPr>
          <p:nvPr/>
        </p:nvPicPr>
        <p:blipFill>
          <a:blip r:embed="rId5" cstate="print">
            <a:clrChange>
              <a:clrFrom>
                <a:srgbClr val="FEFEFE"/>
              </a:clrFrom>
              <a:clrTo>
                <a:srgbClr val="FEFEFE">
                  <a:alpha val="0"/>
                </a:srgbClr>
              </a:clrTo>
            </a:clrChange>
          </a:blip>
          <a:srcRect/>
          <a:stretch>
            <a:fillRect/>
          </a:stretch>
        </p:blipFill>
        <p:spPr bwMode="auto">
          <a:xfrm>
            <a:off x="357158" y="285728"/>
            <a:ext cx="1500198" cy="199958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diamond(in)">
                                      <p:cBhvr>
                                        <p:cTn id="11"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42976" y="500042"/>
            <a:ext cx="6929486" cy="461665"/>
          </a:xfrm>
          <a:prstGeom prst="rect">
            <a:avLst/>
          </a:prstGeom>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2400" dirty="0" smtClean="0">
                <a:latin typeface="Arial Black" pitchFamily="34" charset="0"/>
              </a:rPr>
              <a:t>Загадки (50)</a:t>
            </a:r>
            <a:endParaRPr lang="ru-RU" sz="2400" dirty="0">
              <a:latin typeface="Arial Black" pitchFamily="34" charset="0"/>
            </a:endParaRPr>
          </a:p>
        </p:txBody>
      </p:sp>
      <p:sp>
        <p:nvSpPr>
          <p:cNvPr id="3" name="TextBox 2"/>
          <p:cNvSpPr txBox="1"/>
          <p:nvPr/>
        </p:nvSpPr>
        <p:spPr>
          <a:xfrm>
            <a:off x="928662" y="2214554"/>
            <a:ext cx="4429156" cy="2677656"/>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endParaRPr lang="ru-RU" sz="2800" dirty="0" smtClean="0"/>
          </a:p>
          <a:p>
            <a:r>
              <a:rPr lang="ru-RU" sz="2800" dirty="0" smtClean="0"/>
              <a:t>Умный друг -</a:t>
            </a:r>
          </a:p>
          <a:p>
            <a:r>
              <a:rPr lang="ru-RU" sz="2800" dirty="0" smtClean="0"/>
              <a:t>Сам без рук,</a:t>
            </a:r>
          </a:p>
          <a:p>
            <a:r>
              <a:rPr lang="ru-RU" sz="2800" dirty="0" smtClean="0"/>
              <a:t>А другими пользуется. </a:t>
            </a:r>
          </a:p>
          <a:p>
            <a:endParaRPr lang="ru-RU" sz="2800" dirty="0" smtClean="0"/>
          </a:p>
          <a:p>
            <a:endParaRPr lang="ru-RU" sz="2800" dirty="0"/>
          </a:p>
        </p:txBody>
      </p:sp>
      <p:pic>
        <p:nvPicPr>
          <p:cNvPr id="5" name="Рисунок 4" descr="https://images.all-free-download.com/images/graphiclarge/green_ideal_energy_267004.jpg">
            <a:hlinkClick r:id="rId2" action="ppaction://hlinksldjump"/>
          </p:cNvPr>
          <p:cNvPicPr/>
          <p:nvPr/>
        </p:nvPicPr>
        <p:blipFill>
          <a:blip r:embed="rId3"/>
          <a:srcRect/>
          <a:stretch>
            <a:fillRect/>
          </a:stretch>
        </p:blipFill>
        <p:spPr bwMode="auto">
          <a:xfrm>
            <a:off x="7000892" y="214290"/>
            <a:ext cx="1857356" cy="2286016"/>
          </a:xfrm>
          <a:prstGeom prst="ellipse">
            <a:avLst/>
          </a:prstGeom>
          <a:ln>
            <a:noFill/>
          </a:ln>
          <a:effectLst>
            <a:softEdge rad="112500"/>
          </a:effectLst>
        </p:spPr>
      </p:pic>
      <p:sp>
        <p:nvSpPr>
          <p:cNvPr id="7" name="TextBox 6"/>
          <p:cNvSpPr txBox="1"/>
          <p:nvPr/>
        </p:nvSpPr>
        <p:spPr>
          <a:xfrm>
            <a:off x="1142976" y="5786454"/>
            <a:ext cx="4214842" cy="461665"/>
          </a:xfrm>
          <a:prstGeom prst="rect">
            <a:avLst/>
          </a:prstGeom>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2400" dirty="0" smtClean="0">
                <a:latin typeface="Arial Black" pitchFamily="34" charset="0"/>
              </a:rPr>
              <a:t>Компьютер</a:t>
            </a:r>
            <a:endParaRPr lang="ru-RU" sz="2400" dirty="0">
              <a:latin typeface="Arial Black" pitchFamily="34" charset="0"/>
            </a:endParaRPr>
          </a:p>
        </p:txBody>
      </p:sp>
      <p:pic>
        <p:nvPicPr>
          <p:cNvPr id="9" name="Рисунок 8" descr="https://im0-tub-ru.yandex.net/i?id=a9e96f177e169d00243bf4b8788daf34-l&amp;n=13"/>
          <p:cNvPicPr/>
          <p:nvPr/>
        </p:nvPicPr>
        <p:blipFill>
          <a:blip r:embed="rId4" cstate="print">
            <a:clrChange>
              <a:clrFrom>
                <a:srgbClr val="FFFFFF"/>
              </a:clrFrom>
              <a:clrTo>
                <a:srgbClr val="FFFFFF">
                  <a:alpha val="0"/>
                </a:srgbClr>
              </a:clrTo>
            </a:clrChange>
          </a:blip>
          <a:srcRect/>
          <a:stretch>
            <a:fillRect/>
          </a:stretch>
        </p:blipFill>
        <p:spPr bwMode="auto">
          <a:xfrm>
            <a:off x="5143504" y="2285992"/>
            <a:ext cx="3571900" cy="3052778"/>
          </a:xfrm>
          <a:prstGeom prst="rect">
            <a:avLst/>
          </a:prstGeom>
          <a:noFill/>
          <a:ln w="9525">
            <a:noFill/>
            <a:miter lim="800000"/>
            <a:headEnd/>
            <a:tailEnd/>
          </a:ln>
        </p:spPr>
      </p:pic>
      <p:pic>
        <p:nvPicPr>
          <p:cNvPr id="8" name="Picture 4" descr="https://avatars.mds.yandex.net/get-pdb/1738868/d4ada8ec-c038-4614-8f05-b7ec29518608/s1200?webp=false"/>
          <p:cNvPicPr>
            <a:picLocks noChangeAspect="1" noChangeArrowheads="1"/>
          </p:cNvPicPr>
          <p:nvPr/>
        </p:nvPicPr>
        <p:blipFill>
          <a:blip r:embed="rId5" cstate="print">
            <a:clrChange>
              <a:clrFrom>
                <a:srgbClr val="FEFEFE"/>
              </a:clrFrom>
              <a:clrTo>
                <a:srgbClr val="FEFEFE">
                  <a:alpha val="0"/>
                </a:srgbClr>
              </a:clrTo>
            </a:clrChange>
          </a:blip>
          <a:srcRect/>
          <a:stretch>
            <a:fillRect/>
          </a:stretch>
        </p:blipFill>
        <p:spPr bwMode="auto">
          <a:xfrm>
            <a:off x="357158" y="285728"/>
            <a:ext cx="1500198" cy="199958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diamond(in)">
                                      <p:cBhvr>
                                        <p:cTn id="11"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nvGraphicFramePr>
        <p:xfrm>
          <a:off x="2000234" y="857232"/>
          <a:ext cx="6572293" cy="3657600"/>
        </p:xfrm>
        <a:graphic>
          <a:graphicData uri="http://schemas.openxmlformats.org/drawingml/2006/table">
            <a:tbl>
              <a:tblPr firstRow="1" bandRow="1">
                <a:tableStyleId>{F5AB1C69-6EDB-4FF4-983F-18BD219EF322}</a:tableStyleId>
              </a:tblPr>
              <a:tblGrid>
                <a:gridCol w="2928956"/>
                <a:gridCol w="571504"/>
                <a:gridCol w="571504"/>
                <a:gridCol w="571504"/>
                <a:gridCol w="642942"/>
                <a:gridCol w="714380"/>
                <a:gridCol w="571503"/>
              </a:tblGrid>
              <a:tr h="370840">
                <a:tc>
                  <a:txBody>
                    <a:bodyPr/>
                    <a:lstStyle/>
                    <a:p>
                      <a:endParaRPr lang="ru-RU" sz="2400" dirty="0"/>
                    </a:p>
                  </a:txBody>
                  <a:tcPr/>
                </a:tc>
                <a:tc>
                  <a:txBody>
                    <a:bodyPr/>
                    <a:lstStyle/>
                    <a:p>
                      <a:endParaRPr lang="ru-RU" sz="2400"/>
                    </a:p>
                  </a:txBody>
                  <a:tcPr/>
                </a:tc>
                <a:tc>
                  <a:txBody>
                    <a:bodyPr/>
                    <a:lstStyle/>
                    <a:p>
                      <a:endParaRPr lang="ru-RU" sz="2400"/>
                    </a:p>
                  </a:txBody>
                  <a:tcPr/>
                </a:tc>
                <a:tc>
                  <a:txBody>
                    <a:bodyPr/>
                    <a:lstStyle/>
                    <a:p>
                      <a:endParaRPr lang="ru-RU" sz="2400"/>
                    </a:p>
                  </a:txBody>
                  <a:tcPr/>
                </a:tc>
                <a:tc>
                  <a:txBody>
                    <a:bodyPr/>
                    <a:lstStyle/>
                    <a:p>
                      <a:endParaRPr lang="ru-RU" sz="2400"/>
                    </a:p>
                  </a:txBody>
                  <a:tcPr/>
                </a:tc>
                <a:tc>
                  <a:txBody>
                    <a:bodyPr/>
                    <a:lstStyle/>
                    <a:p>
                      <a:endParaRPr lang="ru-RU" sz="2400"/>
                    </a:p>
                  </a:txBody>
                  <a:tcPr/>
                </a:tc>
                <a:tc>
                  <a:txBody>
                    <a:bodyPr/>
                    <a:lstStyle/>
                    <a:p>
                      <a:endParaRPr lang="ru-RU" sz="2400"/>
                    </a:p>
                  </a:txBody>
                  <a:tcPr/>
                </a:tc>
              </a:tr>
              <a:tr h="370840">
                <a:tc>
                  <a:txBody>
                    <a:bodyPr/>
                    <a:lstStyle/>
                    <a:p>
                      <a:r>
                        <a:rPr lang="ru-RU" sz="2400" b="1" dirty="0" smtClean="0"/>
                        <a:t>Дворники</a:t>
                      </a:r>
                      <a:endParaRPr lang="ru-RU" sz="2400" b="1" dirty="0"/>
                    </a:p>
                  </a:txBody>
                  <a:tcPr/>
                </a:tc>
                <a:tc>
                  <a:txBody>
                    <a:bodyPr/>
                    <a:lstStyle/>
                    <a:p>
                      <a:r>
                        <a:rPr lang="ru-RU" sz="2400" b="1" dirty="0" smtClean="0">
                          <a:hlinkClick r:id="rId2" action="ppaction://hlinksldjump"/>
                        </a:rPr>
                        <a:t>10</a:t>
                      </a:r>
                      <a:endParaRPr lang="ru-RU" sz="2400" b="1" dirty="0"/>
                    </a:p>
                  </a:txBody>
                  <a:tcPr/>
                </a:tc>
                <a:tc>
                  <a:txBody>
                    <a:bodyPr/>
                    <a:lstStyle/>
                    <a:p>
                      <a:r>
                        <a:rPr lang="ru-RU" sz="2400" b="1" dirty="0" smtClean="0">
                          <a:hlinkClick r:id="rId3" action="ppaction://hlinksldjump"/>
                        </a:rPr>
                        <a:t>20</a:t>
                      </a:r>
                      <a:endParaRPr lang="ru-RU" sz="2400" b="1" dirty="0"/>
                    </a:p>
                  </a:txBody>
                  <a:tcPr/>
                </a:tc>
                <a:tc>
                  <a:txBody>
                    <a:bodyPr/>
                    <a:lstStyle/>
                    <a:p>
                      <a:r>
                        <a:rPr lang="ru-RU" sz="2400" b="1" dirty="0" smtClean="0">
                          <a:hlinkClick r:id="rId4" action="ppaction://hlinksldjump"/>
                        </a:rPr>
                        <a:t>30</a:t>
                      </a:r>
                      <a:endParaRPr lang="ru-RU" sz="2400" b="1" dirty="0"/>
                    </a:p>
                  </a:txBody>
                  <a:tcPr/>
                </a:tc>
                <a:tc>
                  <a:txBody>
                    <a:bodyPr/>
                    <a:lstStyle/>
                    <a:p>
                      <a:r>
                        <a:rPr lang="ru-RU" sz="2400" b="1" dirty="0" smtClean="0">
                          <a:hlinkClick r:id="rId5" action="ppaction://hlinksldjump"/>
                        </a:rPr>
                        <a:t>40</a:t>
                      </a:r>
                      <a:endParaRPr lang="ru-RU" sz="2400" b="1" dirty="0"/>
                    </a:p>
                  </a:txBody>
                  <a:tcPr/>
                </a:tc>
                <a:tc>
                  <a:txBody>
                    <a:bodyPr/>
                    <a:lstStyle/>
                    <a:p>
                      <a:r>
                        <a:rPr lang="ru-RU" sz="2400" b="1" dirty="0" smtClean="0">
                          <a:hlinkClick r:id="rId6" action="ppaction://hlinksldjump"/>
                        </a:rPr>
                        <a:t>50</a:t>
                      </a:r>
                      <a:endParaRPr lang="ru-RU" sz="2400" b="1" dirty="0"/>
                    </a:p>
                  </a:txBody>
                  <a:tcPr/>
                </a:tc>
                <a:tc>
                  <a:txBody>
                    <a:bodyPr/>
                    <a:lstStyle/>
                    <a:p>
                      <a:r>
                        <a:rPr lang="ru-RU" sz="2400" b="1" dirty="0" smtClean="0">
                          <a:hlinkClick r:id="rId7" action="ppaction://hlinksldjump"/>
                        </a:rPr>
                        <a:t>60</a:t>
                      </a:r>
                      <a:endParaRPr lang="ru-RU" sz="2400" b="1" dirty="0"/>
                    </a:p>
                  </a:txBody>
                  <a:tcPr/>
                </a:tc>
              </a:tr>
              <a:tr h="370840">
                <a:tc>
                  <a:txBody>
                    <a:bodyPr/>
                    <a:lstStyle/>
                    <a:p>
                      <a:r>
                        <a:rPr lang="ru-RU" sz="2400" b="1" dirty="0" smtClean="0"/>
                        <a:t>Это интересно</a:t>
                      </a:r>
                      <a:endParaRPr lang="ru-RU" sz="2400" b="1" dirty="0"/>
                    </a:p>
                  </a:txBody>
                  <a:tcPr/>
                </a:tc>
                <a:tc>
                  <a:txBody>
                    <a:bodyPr/>
                    <a:lstStyle/>
                    <a:p>
                      <a:r>
                        <a:rPr lang="ru-RU" sz="2400" b="1" dirty="0" smtClean="0">
                          <a:hlinkClick r:id="rId8" action="ppaction://hlinksldjump"/>
                        </a:rPr>
                        <a:t>10</a:t>
                      </a:r>
                      <a:endParaRPr lang="ru-RU" sz="2400" b="1" dirty="0"/>
                    </a:p>
                  </a:txBody>
                  <a:tcPr/>
                </a:tc>
                <a:tc>
                  <a:txBody>
                    <a:bodyPr/>
                    <a:lstStyle/>
                    <a:p>
                      <a:r>
                        <a:rPr lang="ru-RU" sz="2400" b="1" dirty="0" smtClean="0">
                          <a:hlinkClick r:id="rId9" action="ppaction://hlinksldjump"/>
                        </a:rPr>
                        <a:t>20</a:t>
                      </a:r>
                      <a:endParaRPr lang="ru-RU" sz="2400" b="1" dirty="0"/>
                    </a:p>
                  </a:txBody>
                  <a:tcPr/>
                </a:tc>
                <a:tc>
                  <a:txBody>
                    <a:bodyPr/>
                    <a:lstStyle/>
                    <a:p>
                      <a:r>
                        <a:rPr lang="ru-RU" sz="2400" b="1" dirty="0" smtClean="0">
                          <a:hlinkClick r:id="rId10" action="ppaction://hlinksldjump"/>
                        </a:rPr>
                        <a:t>30</a:t>
                      </a:r>
                      <a:endParaRPr lang="ru-RU" sz="2400" b="1" dirty="0"/>
                    </a:p>
                  </a:txBody>
                  <a:tcPr/>
                </a:tc>
                <a:tc>
                  <a:txBody>
                    <a:bodyPr/>
                    <a:lstStyle/>
                    <a:p>
                      <a:r>
                        <a:rPr lang="ru-RU" sz="2400" b="1" dirty="0" smtClean="0">
                          <a:hlinkClick r:id="rId11" action="ppaction://hlinksldjump"/>
                        </a:rPr>
                        <a:t>40</a:t>
                      </a:r>
                      <a:endParaRPr lang="ru-RU" sz="2400" b="1" dirty="0"/>
                    </a:p>
                  </a:txBody>
                  <a:tcPr/>
                </a:tc>
                <a:tc>
                  <a:txBody>
                    <a:bodyPr/>
                    <a:lstStyle/>
                    <a:p>
                      <a:r>
                        <a:rPr lang="ru-RU" sz="2400" b="1" dirty="0" smtClean="0">
                          <a:hlinkClick r:id="rId12" action="ppaction://hlinksldjump"/>
                        </a:rPr>
                        <a:t>50</a:t>
                      </a:r>
                      <a:endParaRPr lang="ru-RU" sz="2400" b="1" dirty="0"/>
                    </a:p>
                  </a:txBody>
                  <a:tcPr/>
                </a:tc>
                <a:tc>
                  <a:txBody>
                    <a:bodyPr/>
                    <a:lstStyle/>
                    <a:p>
                      <a:r>
                        <a:rPr lang="ru-RU" sz="2400" b="1" dirty="0" smtClean="0">
                          <a:hlinkClick r:id="rId13" action="ppaction://hlinksldjump"/>
                        </a:rPr>
                        <a:t>60</a:t>
                      </a:r>
                      <a:endParaRPr lang="ru-RU" sz="2400" b="1" dirty="0"/>
                    </a:p>
                  </a:txBody>
                  <a:tcPr/>
                </a:tc>
              </a:tr>
              <a:tr h="370840">
                <a:tc>
                  <a:txBody>
                    <a:bodyPr/>
                    <a:lstStyle/>
                    <a:p>
                      <a:r>
                        <a:rPr lang="ru-RU" sz="2400" b="1" dirty="0" smtClean="0"/>
                        <a:t>Загадки</a:t>
                      </a:r>
                      <a:endParaRPr lang="ru-RU" sz="2400" b="1" dirty="0"/>
                    </a:p>
                  </a:txBody>
                  <a:tcPr/>
                </a:tc>
                <a:tc>
                  <a:txBody>
                    <a:bodyPr/>
                    <a:lstStyle/>
                    <a:p>
                      <a:r>
                        <a:rPr lang="ru-RU" sz="2400" b="1" dirty="0" smtClean="0">
                          <a:hlinkClick r:id="rId14" action="ppaction://hlinksldjump"/>
                        </a:rPr>
                        <a:t>10</a:t>
                      </a:r>
                      <a:endParaRPr lang="ru-RU" sz="2400" b="1" dirty="0"/>
                    </a:p>
                  </a:txBody>
                  <a:tcPr/>
                </a:tc>
                <a:tc>
                  <a:txBody>
                    <a:bodyPr/>
                    <a:lstStyle/>
                    <a:p>
                      <a:r>
                        <a:rPr lang="ru-RU" sz="2400" b="1" dirty="0" smtClean="0">
                          <a:hlinkClick r:id="rId15" action="ppaction://hlinksldjump"/>
                        </a:rPr>
                        <a:t>20</a:t>
                      </a:r>
                      <a:endParaRPr lang="ru-RU" sz="2400" b="1" dirty="0"/>
                    </a:p>
                  </a:txBody>
                  <a:tcPr/>
                </a:tc>
                <a:tc>
                  <a:txBody>
                    <a:bodyPr/>
                    <a:lstStyle/>
                    <a:p>
                      <a:r>
                        <a:rPr lang="ru-RU" sz="2400" b="1" dirty="0" smtClean="0">
                          <a:hlinkClick r:id="rId16" action="ppaction://hlinksldjump"/>
                        </a:rPr>
                        <a:t>30</a:t>
                      </a:r>
                      <a:endParaRPr lang="ru-RU" sz="2400" b="1" dirty="0"/>
                    </a:p>
                  </a:txBody>
                  <a:tcPr/>
                </a:tc>
                <a:tc>
                  <a:txBody>
                    <a:bodyPr/>
                    <a:lstStyle/>
                    <a:p>
                      <a:r>
                        <a:rPr lang="ru-RU" sz="2400" b="1" dirty="0" smtClean="0">
                          <a:hlinkClick r:id="rId17" action="ppaction://hlinksldjump"/>
                        </a:rPr>
                        <a:t>40</a:t>
                      </a:r>
                      <a:endParaRPr lang="ru-RU" sz="2400" b="1" dirty="0"/>
                    </a:p>
                  </a:txBody>
                  <a:tcPr/>
                </a:tc>
                <a:tc>
                  <a:txBody>
                    <a:bodyPr/>
                    <a:lstStyle/>
                    <a:p>
                      <a:r>
                        <a:rPr lang="ru-RU" sz="2400" b="1" dirty="0" smtClean="0">
                          <a:hlinkClick r:id="rId18" action="ppaction://hlinksldjump"/>
                        </a:rPr>
                        <a:t>50</a:t>
                      </a:r>
                      <a:endParaRPr lang="ru-RU" sz="2400" b="1" dirty="0"/>
                    </a:p>
                  </a:txBody>
                  <a:tcPr/>
                </a:tc>
                <a:tc>
                  <a:txBody>
                    <a:bodyPr/>
                    <a:lstStyle/>
                    <a:p>
                      <a:r>
                        <a:rPr lang="ru-RU" sz="2400" b="1" dirty="0" smtClean="0">
                          <a:hlinkClick r:id="rId19" action="ppaction://hlinksldjump"/>
                        </a:rPr>
                        <a:t>60</a:t>
                      </a:r>
                      <a:endParaRPr lang="ru-RU" sz="2400" b="1" dirty="0"/>
                    </a:p>
                  </a:txBody>
                  <a:tcPr/>
                </a:tc>
              </a:tr>
              <a:tr h="370840">
                <a:tc>
                  <a:txBody>
                    <a:bodyPr/>
                    <a:lstStyle/>
                    <a:p>
                      <a:r>
                        <a:rPr lang="ru-RU" sz="2400" b="1" dirty="0" smtClean="0"/>
                        <a:t>Экономия</a:t>
                      </a:r>
                      <a:endParaRPr lang="ru-RU" sz="2400" b="1" dirty="0"/>
                    </a:p>
                  </a:txBody>
                  <a:tcPr/>
                </a:tc>
                <a:tc>
                  <a:txBody>
                    <a:bodyPr/>
                    <a:lstStyle/>
                    <a:p>
                      <a:r>
                        <a:rPr lang="ru-RU" sz="2400" b="1" dirty="0" smtClean="0">
                          <a:hlinkClick r:id="rId20" action="ppaction://hlinksldjump"/>
                        </a:rPr>
                        <a:t>10</a:t>
                      </a:r>
                      <a:endParaRPr lang="ru-RU" sz="2400" b="1" dirty="0"/>
                    </a:p>
                  </a:txBody>
                  <a:tcPr/>
                </a:tc>
                <a:tc>
                  <a:txBody>
                    <a:bodyPr/>
                    <a:lstStyle/>
                    <a:p>
                      <a:r>
                        <a:rPr lang="ru-RU" sz="2400" b="1" dirty="0" smtClean="0">
                          <a:hlinkClick r:id="rId21" action="ppaction://hlinksldjump"/>
                        </a:rPr>
                        <a:t>20</a:t>
                      </a:r>
                      <a:endParaRPr lang="ru-RU" sz="2400" b="1" dirty="0"/>
                    </a:p>
                  </a:txBody>
                  <a:tcPr/>
                </a:tc>
                <a:tc>
                  <a:txBody>
                    <a:bodyPr/>
                    <a:lstStyle/>
                    <a:p>
                      <a:r>
                        <a:rPr lang="ru-RU" sz="2400" b="1" dirty="0" smtClean="0">
                          <a:hlinkClick r:id="rId22" action="ppaction://hlinksldjump"/>
                        </a:rPr>
                        <a:t>30</a:t>
                      </a:r>
                      <a:endParaRPr lang="ru-RU" sz="2400" b="1" dirty="0"/>
                    </a:p>
                  </a:txBody>
                  <a:tcPr/>
                </a:tc>
                <a:tc>
                  <a:txBody>
                    <a:bodyPr/>
                    <a:lstStyle/>
                    <a:p>
                      <a:r>
                        <a:rPr lang="ru-RU" sz="2400" b="1" dirty="0" smtClean="0">
                          <a:hlinkClick r:id="rId23" action="ppaction://hlinksldjump"/>
                        </a:rPr>
                        <a:t>40</a:t>
                      </a:r>
                      <a:endParaRPr lang="ru-RU" sz="2400" b="1" dirty="0"/>
                    </a:p>
                  </a:txBody>
                  <a:tcPr/>
                </a:tc>
                <a:tc>
                  <a:txBody>
                    <a:bodyPr/>
                    <a:lstStyle/>
                    <a:p>
                      <a:r>
                        <a:rPr lang="ru-RU" sz="2400" b="1" dirty="0" smtClean="0">
                          <a:hlinkClick r:id="rId24" action="ppaction://hlinksldjump"/>
                        </a:rPr>
                        <a:t>50</a:t>
                      </a:r>
                      <a:endParaRPr lang="ru-RU" sz="2400" b="1" dirty="0"/>
                    </a:p>
                  </a:txBody>
                  <a:tcPr/>
                </a:tc>
                <a:tc>
                  <a:txBody>
                    <a:bodyPr/>
                    <a:lstStyle/>
                    <a:p>
                      <a:r>
                        <a:rPr lang="ru-RU" sz="2400" b="1" dirty="0" smtClean="0">
                          <a:hlinkClick r:id="rId25" action="ppaction://hlinksldjump"/>
                        </a:rPr>
                        <a:t>60</a:t>
                      </a:r>
                      <a:endParaRPr lang="ru-RU" sz="2400" b="1" dirty="0"/>
                    </a:p>
                  </a:txBody>
                  <a:tcPr/>
                </a:tc>
              </a:tr>
              <a:tr h="370840">
                <a:tc>
                  <a:txBody>
                    <a:bodyPr/>
                    <a:lstStyle/>
                    <a:p>
                      <a:r>
                        <a:rPr lang="ru-RU" sz="2400" b="1" dirty="0" smtClean="0"/>
                        <a:t>Электроприборы</a:t>
                      </a:r>
                      <a:endParaRPr lang="ru-RU" sz="2400" b="1" dirty="0"/>
                    </a:p>
                  </a:txBody>
                  <a:tcPr/>
                </a:tc>
                <a:tc>
                  <a:txBody>
                    <a:bodyPr/>
                    <a:lstStyle/>
                    <a:p>
                      <a:r>
                        <a:rPr lang="ru-RU" sz="2400" b="1" dirty="0" smtClean="0">
                          <a:hlinkClick r:id="rId26" action="ppaction://hlinksldjump"/>
                        </a:rPr>
                        <a:t>10</a:t>
                      </a:r>
                      <a:endParaRPr lang="ru-RU" sz="2400" b="1" dirty="0"/>
                    </a:p>
                  </a:txBody>
                  <a:tcPr/>
                </a:tc>
                <a:tc>
                  <a:txBody>
                    <a:bodyPr/>
                    <a:lstStyle/>
                    <a:p>
                      <a:r>
                        <a:rPr lang="ru-RU" sz="2400" b="1" dirty="0" smtClean="0">
                          <a:hlinkClick r:id="rId27" action="ppaction://hlinksldjump"/>
                        </a:rPr>
                        <a:t>20</a:t>
                      </a:r>
                      <a:endParaRPr lang="ru-RU" sz="2400" b="1" dirty="0"/>
                    </a:p>
                  </a:txBody>
                  <a:tcPr/>
                </a:tc>
                <a:tc>
                  <a:txBody>
                    <a:bodyPr/>
                    <a:lstStyle/>
                    <a:p>
                      <a:r>
                        <a:rPr lang="ru-RU" sz="2400" b="1" dirty="0" smtClean="0">
                          <a:hlinkClick r:id="rId28" action="ppaction://hlinksldjump"/>
                        </a:rPr>
                        <a:t>30</a:t>
                      </a:r>
                      <a:endParaRPr lang="ru-RU" sz="2400" b="1" dirty="0"/>
                    </a:p>
                  </a:txBody>
                  <a:tcPr/>
                </a:tc>
                <a:tc>
                  <a:txBody>
                    <a:bodyPr/>
                    <a:lstStyle/>
                    <a:p>
                      <a:r>
                        <a:rPr lang="ru-RU" sz="2400" b="1" dirty="0" smtClean="0">
                          <a:hlinkClick r:id="rId29" action="ppaction://hlinksldjump"/>
                        </a:rPr>
                        <a:t>40</a:t>
                      </a:r>
                      <a:endParaRPr lang="ru-RU" sz="2400" b="1" dirty="0"/>
                    </a:p>
                  </a:txBody>
                  <a:tcPr/>
                </a:tc>
                <a:tc>
                  <a:txBody>
                    <a:bodyPr/>
                    <a:lstStyle/>
                    <a:p>
                      <a:r>
                        <a:rPr lang="ru-RU" sz="2400" b="1" dirty="0" smtClean="0">
                          <a:hlinkClick r:id="rId30" action="ppaction://hlinksldjump"/>
                        </a:rPr>
                        <a:t>50</a:t>
                      </a:r>
                      <a:endParaRPr lang="ru-RU" sz="2400" b="1" dirty="0"/>
                    </a:p>
                  </a:txBody>
                  <a:tcPr/>
                </a:tc>
                <a:tc>
                  <a:txBody>
                    <a:bodyPr/>
                    <a:lstStyle/>
                    <a:p>
                      <a:r>
                        <a:rPr lang="ru-RU" sz="2400" b="1" dirty="0" smtClean="0">
                          <a:hlinkClick r:id="rId31" action="ppaction://hlinksldjump"/>
                        </a:rPr>
                        <a:t>60</a:t>
                      </a:r>
                      <a:endParaRPr lang="ru-RU" sz="2400" b="1" dirty="0"/>
                    </a:p>
                  </a:txBody>
                  <a:tcPr/>
                </a:tc>
              </a:tr>
              <a:tr h="370840">
                <a:tc>
                  <a:txBody>
                    <a:bodyPr/>
                    <a:lstStyle/>
                    <a:p>
                      <a:r>
                        <a:rPr lang="ru-RU" sz="2400" b="1" dirty="0" err="1" smtClean="0"/>
                        <a:t>Объяснялки</a:t>
                      </a:r>
                      <a:endParaRPr lang="ru-RU" sz="2400" b="1" dirty="0"/>
                    </a:p>
                  </a:txBody>
                  <a:tcPr/>
                </a:tc>
                <a:tc>
                  <a:txBody>
                    <a:bodyPr/>
                    <a:lstStyle/>
                    <a:p>
                      <a:r>
                        <a:rPr lang="ru-RU" sz="2400" b="1" dirty="0" smtClean="0">
                          <a:hlinkClick r:id="rId32" action="ppaction://hlinksldjump"/>
                        </a:rPr>
                        <a:t>10</a:t>
                      </a:r>
                      <a:endParaRPr lang="ru-RU" sz="2400" b="1" dirty="0"/>
                    </a:p>
                  </a:txBody>
                  <a:tcPr/>
                </a:tc>
                <a:tc>
                  <a:txBody>
                    <a:bodyPr/>
                    <a:lstStyle/>
                    <a:p>
                      <a:r>
                        <a:rPr lang="ru-RU" sz="2400" b="1" dirty="0" smtClean="0">
                          <a:hlinkClick r:id="rId33" action="ppaction://hlinksldjump"/>
                        </a:rPr>
                        <a:t>20</a:t>
                      </a:r>
                      <a:endParaRPr lang="ru-RU" sz="2400" b="1" dirty="0"/>
                    </a:p>
                  </a:txBody>
                  <a:tcPr/>
                </a:tc>
                <a:tc>
                  <a:txBody>
                    <a:bodyPr/>
                    <a:lstStyle/>
                    <a:p>
                      <a:r>
                        <a:rPr lang="ru-RU" sz="2400" b="1" dirty="0" smtClean="0">
                          <a:hlinkClick r:id="rId34" action="ppaction://hlinksldjump"/>
                        </a:rPr>
                        <a:t>30</a:t>
                      </a:r>
                      <a:endParaRPr lang="ru-RU" sz="2400" b="1" dirty="0"/>
                    </a:p>
                  </a:txBody>
                  <a:tcPr/>
                </a:tc>
                <a:tc>
                  <a:txBody>
                    <a:bodyPr/>
                    <a:lstStyle/>
                    <a:p>
                      <a:r>
                        <a:rPr lang="ru-RU" sz="2400" b="1" dirty="0" smtClean="0">
                          <a:hlinkClick r:id="rId35" action="ppaction://hlinksldjump"/>
                        </a:rPr>
                        <a:t>40</a:t>
                      </a:r>
                      <a:endParaRPr lang="ru-RU" sz="2400" b="1" dirty="0"/>
                    </a:p>
                  </a:txBody>
                  <a:tcPr/>
                </a:tc>
                <a:tc>
                  <a:txBody>
                    <a:bodyPr/>
                    <a:lstStyle/>
                    <a:p>
                      <a:r>
                        <a:rPr lang="ru-RU" sz="2400" b="1" dirty="0" smtClean="0">
                          <a:hlinkClick r:id="rId36" action="ppaction://hlinksldjump"/>
                        </a:rPr>
                        <a:t>50</a:t>
                      </a:r>
                      <a:endParaRPr lang="ru-RU" sz="2400" b="1" dirty="0"/>
                    </a:p>
                  </a:txBody>
                  <a:tcPr/>
                </a:tc>
                <a:tc>
                  <a:txBody>
                    <a:bodyPr/>
                    <a:lstStyle/>
                    <a:p>
                      <a:r>
                        <a:rPr lang="ru-RU" sz="2400" b="1" dirty="0" smtClean="0">
                          <a:hlinkClick r:id="rId37" action="ppaction://hlinksldjump"/>
                        </a:rPr>
                        <a:t>60</a:t>
                      </a:r>
                      <a:endParaRPr lang="ru-RU" sz="2400" b="1" dirty="0"/>
                    </a:p>
                  </a:txBody>
                  <a:tcPr/>
                </a:tc>
              </a:tr>
              <a:tr h="370840">
                <a:tc>
                  <a:txBody>
                    <a:bodyPr/>
                    <a:lstStyle/>
                    <a:p>
                      <a:endParaRPr lang="ru-RU" sz="2400" b="1" dirty="0"/>
                    </a:p>
                  </a:txBody>
                  <a:tcPr>
                    <a:solidFill>
                      <a:schemeClr val="accent3">
                        <a:lumMod val="75000"/>
                      </a:schemeClr>
                    </a:solidFill>
                  </a:tcPr>
                </a:tc>
                <a:tc>
                  <a:txBody>
                    <a:bodyPr/>
                    <a:lstStyle/>
                    <a:p>
                      <a:endParaRPr lang="ru-RU" sz="2400" b="1" dirty="0"/>
                    </a:p>
                  </a:txBody>
                  <a:tcPr>
                    <a:solidFill>
                      <a:schemeClr val="accent3">
                        <a:lumMod val="75000"/>
                      </a:schemeClr>
                    </a:solidFill>
                  </a:tcPr>
                </a:tc>
                <a:tc>
                  <a:txBody>
                    <a:bodyPr/>
                    <a:lstStyle/>
                    <a:p>
                      <a:endParaRPr lang="ru-RU" sz="2400" b="1" dirty="0"/>
                    </a:p>
                  </a:txBody>
                  <a:tcPr>
                    <a:solidFill>
                      <a:schemeClr val="accent3">
                        <a:lumMod val="75000"/>
                      </a:schemeClr>
                    </a:solidFill>
                  </a:tcPr>
                </a:tc>
                <a:tc>
                  <a:txBody>
                    <a:bodyPr/>
                    <a:lstStyle/>
                    <a:p>
                      <a:endParaRPr lang="ru-RU" sz="2400" b="1" dirty="0"/>
                    </a:p>
                  </a:txBody>
                  <a:tcPr>
                    <a:solidFill>
                      <a:schemeClr val="accent3">
                        <a:lumMod val="75000"/>
                      </a:schemeClr>
                    </a:solidFill>
                  </a:tcPr>
                </a:tc>
                <a:tc>
                  <a:txBody>
                    <a:bodyPr/>
                    <a:lstStyle/>
                    <a:p>
                      <a:endParaRPr lang="ru-RU" sz="2400" b="1" dirty="0"/>
                    </a:p>
                  </a:txBody>
                  <a:tcPr>
                    <a:solidFill>
                      <a:schemeClr val="accent3">
                        <a:lumMod val="75000"/>
                      </a:schemeClr>
                    </a:solidFill>
                  </a:tcPr>
                </a:tc>
                <a:tc>
                  <a:txBody>
                    <a:bodyPr/>
                    <a:lstStyle/>
                    <a:p>
                      <a:endParaRPr lang="ru-RU" sz="2400" b="1" dirty="0"/>
                    </a:p>
                  </a:txBody>
                  <a:tcPr>
                    <a:solidFill>
                      <a:schemeClr val="accent3">
                        <a:lumMod val="75000"/>
                      </a:schemeClr>
                    </a:solidFill>
                  </a:tcPr>
                </a:tc>
                <a:tc>
                  <a:txBody>
                    <a:bodyPr/>
                    <a:lstStyle/>
                    <a:p>
                      <a:endParaRPr lang="ru-RU" sz="2400" b="1" dirty="0"/>
                    </a:p>
                  </a:txBody>
                  <a:tcPr>
                    <a:solidFill>
                      <a:schemeClr val="accent3">
                        <a:lumMod val="75000"/>
                      </a:schemeClr>
                    </a:solidFill>
                  </a:tcPr>
                </a:tc>
              </a:tr>
            </a:tbl>
          </a:graphicData>
        </a:graphic>
      </p:graphicFrame>
      <p:pic>
        <p:nvPicPr>
          <p:cNvPr id="54274" name="Picture 2" descr="https://i.ytimg.com/vi/OnCxSnSDL84/maxresdefault.jpg"/>
          <p:cNvPicPr>
            <a:picLocks noChangeAspect="1" noChangeArrowheads="1"/>
          </p:cNvPicPr>
          <p:nvPr/>
        </p:nvPicPr>
        <p:blipFill>
          <a:blip r:embed="rId38">
            <a:clrChange>
              <a:clrFrom>
                <a:srgbClr val="FFFFFD"/>
              </a:clrFrom>
              <a:clrTo>
                <a:srgbClr val="FFFFFD">
                  <a:alpha val="0"/>
                </a:srgbClr>
              </a:clrTo>
            </a:clrChange>
          </a:blip>
          <a:srcRect l="22928" r="30069"/>
          <a:stretch>
            <a:fillRect/>
          </a:stretch>
        </p:blipFill>
        <p:spPr bwMode="auto">
          <a:xfrm>
            <a:off x="6786578" y="4572008"/>
            <a:ext cx="1857388" cy="2285992"/>
          </a:xfrm>
          <a:prstGeom prst="rect">
            <a:avLst/>
          </a:prstGeom>
          <a:noFill/>
        </p:spPr>
      </p:pic>
      <p:pic>
        <p:nvPicPr>
          <p:cNvPr id="6" name="Рисунок 5" descr="https://www.1zoom.ru/big2/80/189025-Sepik.jpg"/>
          <p:cNvPicPr/>
          <p:nvPr/>
        </p:nvPicPr>
        <p:blipFill>
          <a:blip r:embed="rId39" cstate="print">
            <a:clrChange>
              <a:clrFrom>
                <a:srgbClr val="FFFFFF"/>
              </a:clrFrom>
              <a:clrTo>
                <a:srgbClr val="FFFFFF">
                  <a:alpha val="0"/>
                </a:srgbClr>
              </a:clrTo>
            </a:clrChange>
          </a:blip>
          <a:srcRect l="20844" r="22555"/>
          <a:stretch>
            <a:fillRect/>
          </a:stretch>
        </p:blipFill>
        <p:spPr bwMode="auto">
          <a:xfrm flipH="1">
            <a:off x="0" y="3000372"/>
            <a:ext cx="2714644" cy="3500462"/>
          </a:xfrm>
          <a:prstGeom prst="rect">
            <a:avLst/>
          </a:prstGeom>
          <a:noFill/>
          <a:ln w="9525">
            <a:noFill/>
            <a:miter lim="800000"/>
            <a:headEnd/>
            <a:tailEnd/>
          </a:ln>
        </p:spPr>
      </p:pic>
      <p:sp>
        <p:nvSpPr>
          <p:cNvPr id="5" name="Управляющая кнопка: далее 4">
            <a:hlinkClick r:id="rId40" action="ppaction://hlinksldjump" highlightClick="1"/>
          </p:cNvPr>
          <p:cNvSpPr/>
          <p:nvPr/>
        </p:nvSpPr>
        <p:spPr>
          <a:xfrm>
            <a:off x="4286248" y="5929330"/>
            <a:ext cx="1214446" cy="357190"/>
          </a:xfrm>
          <a:prstGeom prst="actionButtonForwardNext">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42976" y="500042"/>
            <a:ext cx="6929486" cy="461665"/>
          </a:xfrm>
          <a:prstGeom prst="rect">
            <a:avLst/>
          </a:prstGeom>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2400" dirty="0" smtClean="0">
                <a:latin typeface="Arial Black" pitchFamily="34" charset="0"/>
              </a:rPr>
              <a:t>Загадки (60)</a:t>
            </a:r>
            <a:endParaRPr lang="ru-RU" sz="2400" dirty="0">
              <a:latin typeface="Arial Black" pitchFamily="34" charset="0"/>
            </a:endParaRPr>
          </a:p>
        </p:txBody>
      </p:sp>
      <p:sp>
        <p:nvSpPr>
          <p:cNvPr id="3" name="TextBox 2"/>
          <p:cNvSpPr txBox="1"/>
          <p:nvPr/>
        </p:nvSpPr>
        <p:spPr>
          <a:xfrm>
            <a:off x="928662" y="2214554"/>
            <a:ext cx="4429156" cy="3108543"/>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endParaRPr lang="ru-RU" sz="2800" dirty="0" smtClean="0"/>
          </a:p>
          <a:p>
            <a:r>
              <a:rPr lang="ru-RU" sz="2800" dirty="0" smtClean="0"/>
              <a:t>Два соседа колеса</a:t>
            </a:r>
            <a:br>
              <a:rPr lang="ru-RU" sz="2800" dirty="0" smtClean="0"/>
            </a:br>
            <a:r>
              <a:rPr lang="ru-RU" sz="2800" dirty="0" smtClean="0"/>
              <a:t>Собирают голоса,</a:t>
            </a:r>
            <a:br>
              <a:rPr lang="ru-RU" sz="2800" dirty="0" smtClean="0"/>
            </a:br>
            <a:r>
              <a:rPr lang="ru-RU" sz="2800" dirty="0" smtClean="0"/>
              <a:t>Друг от друга тянут сами</a:t>
            </a:r>
            <a:br>
              <a:rPr lang="ru-RU" sz="2800" dirty="0" smtClean="0"/>
            </a:br>
            <a:r>
              <a:rPr lang="ru-RU" sz="2800" dirty="0" err="1" smtClean="0"/>
              <a:t>Поясочек</a:t>
            </a:r>
            <a:r>
              <a:rPr lang="ru-RU" sz="2800" dirty="0" smtClean="0"/>
              <a:t> с голосами. </a:t>
            </a:r>
          </a:p>
          <a:p>
            <a:endParaRPr lang="ru-RU" sz="2800" dirty="0" smtClean="0"/>
          </a:p>
          <a:p>
            <a:endParaRPr lang="ru-RU" sz="2800" dirty="0"/>
          </a:p>
        </p:txBody>
      </p:sp>
      <p:pic>
        <p:nvPicPr>
          <p:cNvPr id="5" name="Рисунок 4" descr="https://images.all-free-download.com/images/graphiclarge/green_ideal_energy_267004.jpg">
            <a:hlinkClick r:id="rId2" action="ppaction://hlinksldjump"/>
          </p:cNvPr>
          <p:cNvPicPr/>
          <p:nvPr/>
        </p:nvPicPr>
        <p:blipFill>
          <a:blip r:embed="rId3"/>
          <a:srcRect/>
          <a:stretch>
            <a:fillRect/>
          </a:stretch>
        </p:blipFill>
        <p:spPr bwMode="auto">
          <a:xfrm>
            <a:off x="7000892" y="214290"/>
            <a:ext cx="1857356" cy="2286016"/>
          </a:xfrm>
          <a:prstGeom prst="ellipse">
            <a:avLst/>
          </a:prstGeom>
          <a:ln>
            <a:noFill/>
          </a:ln>
          <a:effectLst>
            <a:softEdge rad="112500"/>
          </a:effectLst>
        </p:spPr>
      </p:pic>
      <p:sp>
        <p:nvSpPr>
          <p:cNvPr id="7" name="TextBox 6"/>
          <p:cNvSpPr txBox="1"/>
          <p:nvPr/>
        </p:nvSpPr>
        <p:spPr>
          <a:xfrm>
            <a:off x="1142976" y="5786454"/>
            <a:ext cx="4214842" cy="461665"/>
          </a:xfrm>
          <a:prstGeom prst="rect">
            <a:avLst/>
          </a:prstGeom>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2400" dirty="0" smtClean="0">
                <a:latin typeface="Arial Black" pitchFamily="34" charset="0"/>
              </a:rPr>
              <a:t>Магнитофон</a:t>
            </a:r>
            <a:endParaRPr lang="ru-RU" sz="2400" dirty="0">
              <a:latin typeface="Arial Black" pitchFamily="34" charset="0"/>
            </a:endParaRPr>
          </a:p>
        </p:txBody>
      </p:sp>
      <p:pic>
        <p:nvPicPr>
          <p:cNvPr id="8" name="Рисунок 7" descr="https://avatars.mds.yandex.net/get-pdb/812271/a1986e82-0ee4-4dc3-bbdc-982b1d59660f/orig"/>
          <p:cNvPicPr/>
          <p:nvPr/>
        </p:nvPicPr>
        <p:blipFill>
          <a:blip r:embed="rId4" cstate="print">
            <a:clrChange>
              <a:clrFrom>
                <a:srgbClr val="C5B4AC"/>
              </a:clrFrom>
              <a:clrTo>
                <a:srgbClr val="C5B4AC">
                  <a:alpha val="0"/>
                </a:srgbClr>
              </a:clrTo>
            </a:clrChange>
          </a:blip>
          <a:srcRect/>
          <a:stretch>
            <a:fillRect/>
          </a:stretch>
        </p:blipFill>
        <p:spPr bwMode="auto">
          <a:xfrm>
            <a:off x="5429256" y="2714620"/>
            <a:ext cx="3120942" cy="2505086"/>
          </a:xfrm>
          <a:prstGeom prst="rect">
            <a:avLst/>
          </a:prstGeom>
          <a:noFill/>
          <a:ln w="9525">
            <a:noFill/>
            <a:miter lim="800000"/>
            <a:headEnd/>
            <a:tailEnd/>
          </a:ln>
        </p:spPr>
      </p:pic>
      <p:pic>
        <p:nvPicPr>
          <p:cNvPr id="9" name="Picture 4" descr="https://avatars.mds.yandex.net/get-pdb/1738868/d4ada8ec-c038-4614-8f05-b7ec29518608/s1200?webp=false"/>
          <p:cNvPicPr>
            <a:picLocks noChangeAspect="1" noChangeArrowheads="1"/>
          </p:cNvPicPr>
          <p:nvPr/>
        </p:nvPicPr>
        <p:blipFill>
          <a:blip r:embed="rId5" cstate="print">
            <a:clrChange>
              <a:clrFrom>
                <a:srgbClr val="FEFEFE"/>
              </a:clrFrom>
              <a:clrTo>
                <a:srgbClr val="FEFEFE">
                  <a:alpha val="0"/>
                </a:srgbClr>
              </a:clrTo>
            </a:clrChange>
          </a:blip>
          <a:srcRect/>
          <a:stretch>
            <a:fillRect/>
          </a:stretch>
        </p:blipFill>
        <p:spPr bwMode="auto">
          <a:xfrm>
            <a:off x="357158" y="285728"/>
            <a:ext cx="1500198" cy="199958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diamond(in)">
                                      <p:cBhvr>
                                        <p:cTn id="11"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
          <p:cNvSpPr>
            <a:spLocks noChangeArrowheads="1"/>
          </p:cNvSpPr>
          <p:nvPr/>
        </p:nvSpPr>
        <p:spPr bwMode="auto">
          <a:xfrm>
            <a:off x="2357422" y="1142984"/>
            <a:ext cx="6172195" cy="1569660"/>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wrap="square" anchor="ctr">
            <a:spAutoFit/>
          </a:bodyPr>
          <a:lstStyle/>
          <a:p>
            <a:pPr algn="just"/>
            <a:r>
              <a:rPr lang="ru-RU" sz="2400" b="1" dirty="0">
                <a:solidFill>
                  <a:schemeClr val="tx1"/>
                </a:solidFill>
                <a:latin typeface="Calibri" pitchFamily="34" charset="0"/>
                <a:cs typeface="Times New Roman" pitchFamily="18" charset="0"/>
              </a:rPr>
              <a:t>У какого бытового прибора среднестатистический расход </a:t>
            </a:r>
            <a:r>
              <a:rPr lang="ru-RU" sz="2400" b="1" dirty="0" smtClean="0">
                <a:solidFill>
                  <a:schemeClr val="tx1"/>
                </a:solidFill>
                <a:latin typeface="Calibri" pitchFamily="34" charset="0"/>
                <a:cs typeface="Times New Roman" pitchFamily="18" charset="0"/>
              </a:rPr>
              <a:t>электроэнергии </a:t>
            </a:r>
            <a:r>
              <a:rPr lang="ru-RU" sz="2400" b="1" dirty="0">
                <a:solidFill>
                  <a:schemeClr val="tx1"/>
                </a:solidFill>
                <a:latin typeface="Calibri" pitchFamily="34" charset="0"/>
                <a:cs typeface="Times New Roman" pitchFamily="18" charset="0"/>
              </a:rPr>
              <a:t>за месяц больше, чем у других?</a:t>
            </a:r>
            <a:endParaRPr lang="ru-RU" sz="2400" dirty="0">
              <a:solidFill>
                <a:schemeClr val="tx1"/>
              </a:solidFill>
            </a:endParaRPr>
          </a:p>
        </p:txBody>
      </p:sp>
      <p:pic>
        <p:nvPicPr>
          <p:cNvPr id="15" name="Picture 2">
            <a:hlinkClick r:id="rId2" action="ppaction://hlinksldjump"/>
          </p:cNvPr>
          <p:cNvPicPr>
            <a:picLocks noChangeAspect="1" noChangeArrowheads="1"/>
          </p:cNvPicPr>
          <p:nvPr/>
        </p:nvPicPr>
        <p:blipFill>
          <a:blip r:embed="rId3" cstate="email"/>
          <a:srcRect/>
          <a:stretch>
            <a:fillRect/>
          </a:stretch>
        </p:blipFill>
        <p:spPr bwMode="auto">
          <a:xfrm rot="1196394">
            <a:off x="5231012" y="2730705"/>
            <a:ext cx="1639341" cy="163926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20" name="TextBox 19"/>
          <p:cNvSpPr txBox="1"/>
          <p:nvPr/>
        </p:nvSpPr>
        <p:spPr>
          <a:xfrm>
            <a:off x="2357422" y="500042"/>
            <a:ext cx="6072230" cy="461665"/>
          </a:xfrm>
          <a:prstGeom prst="rect">
            <a:avLst/>
          </a:prstGeom>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2400" dirty="0" smtClean="0">
                <a:latin typeface="Arial Black" pitchFamily="34" charset="0"/>
              </a:rPr>
              <a:t>Экономия (10)</a:t>
            </a:r>
            <a:endParaRPr lang="ru-RU" sz="2400" dirty="0">
              <a:latin typeface="Arial Black" pitchFamily="34" charset="0"/>
            </a:endParaRPr>
          </a:p>
        </p:txBody>
      </p:sp>
      <p:sp>
        <p:nvSpPr>
          <p:cNvPr id="34818" name="AutoShape 2" descr="https://americanira.com/wp-content/uploads/2014/02/investment_decision_1600_wht_7416-1024x1024.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34820" name="AutoShape 4" descr="https://americanira.com/wp-content/uploads/2014/02/investment_decision_1600_wht_7416-1024x1024.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34822" name="AutoShape 6" descr="https://americanira.com/wp-content/uploads/2014/02/investment_decision_1600_wht_7416-1024x1024.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34823" name="Picture 7" descr="C:\Users\user\Desktop\investment_decision_1600_wht_7416-1024x1024.png"/>
          <p:cNvPicPr>
            <a:picLocks noChangeAspect="1" noChangeArrowheads="1"/>
          </p:cNvPicPr>
          <p:nvPr/>
        </p:nvPicPr>
        <p:blipFill>
          <a:blip r:embed="rId4" cstate="print"/>
          <a:srcRect l="10416" r="13541" b="11458"/>
          <a:stretch>
            <a:fillRect/>
          </a:stretch>
        </p:blipFill>
        <p:spPr bwMode="auto">
          <a:xfrm>
            <a:off x="285720" y="357166"/>
            <a:ext cx="2000264" cy="2329065"/>
          </a:xfrm>
          <a:prstGeom prst="rect">
            <a:avLst/>
          </a:prstGeom>
          <a:noFill/>
          <a:effectLst>
            <a:softEdge rad="127000"/>
          </a:effectLst>
        </p:spPr>
      </p:pic>
      <p:pic>
        <p:nvPicPr>
          <p:cNvPr id="34825" name="Picture 9" descr="https://st2.depositphotos.com/1006899/6203/i/950/depositphotos_62037351-stock-photo-sad-lamp-with-ugly-face.jpg"/>
          <p:cNvPicPr>
            <a:picLocks noChangeAspect="1" noChangeArrowheads="1"/>
          </p:cNvPicPr>
          <p:nvPr/>
        </p:nvPicPr>
        <p:blipFill>
          <a:blip r:embed="rId5" cstate="print"/>
          <a:srcRect l="16725" t="12195" r="16376" b="7317"/>
          <a:stretch>
            <a:fillRect/>
          </a:stretch>
        </p:blipFill>
        <p:spPr bwMode="auto">
          <a:xfrm>
            <a:off x="2857488" y="4786322"/>
            <a:ext cx="1039098" cy="1428760"/>
          </a:xfrm>
          <a:prstGeom prst="rect">
            <a:avLst/>
          </a:prstGeom>
          <a:noFill/>
        </p:spPr>
      </p:pic>
      <p:pic>
        <p:nvPicPr>
          <p:cNvPr id="22" name="Picture 9" descr="https://st2.depositphotos.com/1006899/6203/i/950/depositphotos_62037351-stock-photo-sad-lamp-with-ugly-face.jpg"/>
          <p:cNvPicPr>
            <a:picLocks noChangeAspect="1" noChangeArrowheads="1"/>
          </p:cNvPicPr>
          <p:nvPr/>
        </p:nvPicPr>
        <p:blipFill>
          <a:blip r:embed="rId5" cstate="print"/>
          <a:srcRect l="16725" t="12195" r="16376" b="7317"/>
          <a:stretch>
            <a:fillRect/>
          </a:stretch>
        </p:blipFill>
        <p:spPr bwMode="auto">
          <a:xfrm>
            <a:off x="2857488" y="3000372"/>
            <a:ext cx="1039098" cy="1428760"/>
          </a:xfrm>
          <a:prstGeom prst="rect">
            <a:avLst/>
          </a:prstGeom>
          <a:noFill/>
        </p:spPr>
      </p:pic>
      <p:pic>
        <p:nvPicPr>
          <p:cNvPr id="24" name="Picture 9" descr="https://st2.depositphotos.com/1006899/6203/i/950/depositphotos_62037351-stock-photo-sad-lamp-with-ugly-face.jpg"/>
          <p:cNvPicPr>
            <a:picLocks noChangeAspect="1" noChangeArrowheads="1"/>
          </p:cNvPicPr>
          <p:nvPr/>
        </p:nvPicPr>
        <p:blipFill>
          <a:blip r:embed="rId5" cstate="print"/>
          <a:srcRect l="16725" t="12195" r="16376" b="7317"/>
          <a:stretch>
            <a:fillRect/>
          </a:stretch>
        </p:blipFill>
        <p:spPr bwMode="auto">
          <a:xfrm>
            <a:off x="6286512" y="4643446"/>
            <a:ext cx="1039098" cy="1428760"/>
          </a:xfrm>
          <a:prstGeom prst="rect">
            <a:avLst/>
          </a:prstGeom>
          <a:noFill/>
        </p:spPr>
      </p:pic>
      <p:pic>
        <p:nvPicPr>
          <p:cNvPr id="17" name="Picture 4"/>
          <p:cNvPicPr>
            <a:picLocks noChangeAspect="1" noChangeArrowheads="1"/>
          </p:cNvPicPr>
          <p:nvPr/>
        </p:nvPicPr>
        <p:blipFill>
          <a:blip r:embed="rId6" cstate="email"/>
          <a:srcRect/>
          <a:stretch>
            <a:fillRect/>
          </a:stretch>
        </p:blipFill>
        <p:spPr bwMode="auto">
          <a:xfrm>
            <a:off x="5715008" y="4572008"/>
            <a:ext cx="2407475" cy="168838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6" name="Picture 3"/>
          <p:cNvPicPr>
            <a:picLocks noChangeAspect="1" noChangeArrowheads="1"/>
          </p:cNvPicPr>
          <p:nvPr/>
        </p:nvPicPr>
        <p:blipFill>
          <a:blip r:embed="rId7" cstate="email"/>
          <a:srcRect/>
          <a:stretch>
            <a:fillRect/>
          </a:stretch>
        </p:blipFill>
        <p:spPr bwMode="auto">
          <a:xfrm rot="523490">
            <a:off x="2556687" y="4686480"/>
            <a:ext cx="1647454" cy="181105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8" name="Picture 5"/>
          <p:cNvPicPr>
            <a:picLocks noChangeAspect="1" noChangeArrowheads="1"/>
          </p:cNvPicPr>
          <p:nvPr/>
        </p:nvPicPr>
        <p:blipFill>
          <a:blip r:embed="rId8" cstate="email"/>
          <a:srcRect/>
          <a:stretch>
            <a:fillRect/>
          </a:stretch>
        </p:blipFill>
        <p:spPr bwMode="auto">
          <a:xfrm>
            <a:off x="2000232" y="2857496"/>
            <a:ext cx="2128291" cy="15220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18"/>
                                        </p:tgtEl>
                                      </p:cBhvr>
                                    </p:animEffect>
                                    <p:set>
                                      <p:cBhvr>
                                        <p:cTn id="7" dur="1" fill="hold">
                                          <p:stCondLst>
                                            <p:cond delay="19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8"/>
                  </p:tgtEl>
                </p:cond>
              </p:nextCondLst>
            </p:seq>
            <p:seq concurrent="1" nextAc="seek">
              <p:cTn id="8" restart="whenNotActive" fill="hold" evtFilter="cancelBubble" nodeType="interactiveSeq">
                <p:stCondLst>
                  <p:cond evt="onClick" delay="0">
                    <p:tgtEl>
                      <p:spTgt spid="17"/>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2000"/>
                                        <p:tgtEl>
                                          <p:spTgt spid="17"/>
                                        </p:tgtEl>
                                      </p:cBhvr>
                                    </p:animEffect>
                                    <p:set>
                                      <p:cBhvr>
                                        <p:cTn id="13" dur="1" fill="hold">
                                          <p:stCondLst>
                                            <p:cond delay="19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seq concurrent="1" nextAc="seek">
              <p:cTn id="14" restart="whenNotActive" fill="hold" evtFilter="cancelBubble" nodeType="interactiveSeq">
                <p:stCondLst>
                  <p:cond evt="onClick" delay="0">
                    <p:tgtEl>
                      <p:spTgt spid="16"/>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2000"/>
                                        <p:tgtEl>
                                          <p:spTgt spid="16"/>
                                        </p:tgtEl>
                                      </p:cBhvr>
                                    </p:animEffect>
                                    <p:set>
                                      <p:cBhvr>
                                        <p:cTn id="19" dur="1" fill="hold">
                                          <p:stCondLst>
                                            <p:cond delay="19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3714744" y="785794"/>
            <a:ext cx="4894266" cy="5329238"/>
          </a:xfrm>
          <a:prstGeom prst="roundRect">
            <a:avLst/>
          </a:prstGeom>
          <a:ln/>
        </p:spPr>
        <p:style>
          <a:lnRef idx="1">
            <a:schemeClr val="accent3"/>
          </a:lnRef>
          <a:fillRef idx="2">
            <a:schemeClr val="accent3"/>
          </a:fillRef>
          <a:effectRef idx="1">
            <a:schemeClr val="accent3"/>
          </a:effectRef>
          <a:fontRef idx="minor">
            <a:schemeClr val="dk1"/>
          </a:fontRef>
        </p:style>
        <p:txBody>
          <a:bodyPr anchor="ctr"/>
          <a:lstStyle/>
          <a:p>
            <a:pPr algn="ctr">
              <a:defRPr/>
            </a:pPr>
            <a:r>
              <a:rPr lang="ru-RU" sz="2400" dirty="0" smtClean="0">
                <a:solidFill>
                  <a:schemeClr val="tx1"/>
                </a:solidFill>
              </a:rPr>
              <a:t>Холодильник работает </a:t>
            </a:r>
            <a:r>
              <a:rPr lang="ru-RU" sz="2400" dirty="0">
                <a:solidFill>
                  <a:schemeClr val="tx1"/>
                </a:solidFill>
              </a:rPr>
              <a:t>непрерывно. </a:t>
            </a:r>
            <a:endParaRPr lang="ru-RU" sz="2400" dirty="0" smtClean="0">
              <a:solidFill>
                <a:schemeClr val="tx1"/>
              </a:solidFill>
            </a:endParaRPr>
          </a:p>
          <a:p>
            <a:pPr algn="ctr">
              <a:defRPr/>
            </a:pPr>
            <a:r>
              <a:rPr lang="ru-RU" sz="2400" dirty="0" smtClean="0">
                <a:solidFill>
                  <a:schemeClr val="tx1"/>
                </a:solidFill>
              </a:rPr>
              <a:t>Чтобы значительно </a:t>
            </a:r>
            <a:r>
              <a:rPr lang="ru-RU" sz="2400" dirty="0">
                <a:solidFill>
                  <a:schemeClr val="tx1"/>
                </a:solidFill>
              </a:rPr>
              <a:t>сократить </a:t>
            </a:r>
            <a:r>
              <a:rPr lang="ru-RU" sz="2400" dirty="0" smtClean="0">
                <a:solidFill>
                  <a:schemeClr val="tx1"/>
                </a:solidFill>
              </a:rPr>
              <a:t>энергопотребление этим прибором, нельзя ставить </a:t>
            </a:r>
            <a:r>
              <a:rPr lang="ru-RU" sz="2400" dirty="0">
                <a:solidFill>
                  <a:schemeClr val="tx1"/>
                </a:solidFill>
              </a:rPr>
              <a:t>холодильник близко к радиаторам отопления, вплотную к стене. </a:t>
            </a:r>
            <a:endParaRPr lang="ru-RU" sz="2400" dirty="0" smtClean="0">
              <a:solidFill>
                <a:schemeClr val="tx1"/>
              </a:solidFill>
            </a:endParaRPr>
          </a:p>
          <a:p>
            <a:pPr algn="ctr">
              <a:defRPr/>
            </a:pPr>
            <a:r>
              <a:rPr lang="ru-RU" sz="2400" dirty="0" smtClean="0">
                <a:solidFill>
                  <a:schemeClr val="tx1"/>
                </a:solidFill>
              </a:rPr>
              <a:t>Регулярно </a:t>
            </a:r>
            <a:r>
              <a:rPr lang="ru-RU" sz="2400" dirty="0">
                <a:solidFill>
                  <a:schemeClr val="tx1"/>
                </a:solidFill>
              </a:rPr>
              <a:t>размораживайте холодильник</a:t>
            </a:r>
            <a:r>
              <a:rPr lang="ru-RU" sz="2400" dirty="0" smtClean="0">
                <a:solidFill>
                  <a:schemeClr val="tx1"/>
                </a:solidFill>
              </a:rPr>
              <a:t>.</a:t>
            </a:r>
          </a:p>
          <a:p>
            <a:pPr algn="ctr">
              <a:defRPr/>
            </a:pPr>
            <a:r>
              <a:rPr lang="ru-RU" sz="2400" dirty="0" smtClean="0">
                <a:solidFill>
                  <a:schemeClr val="tx1"/>
                </a:solidFill>
              </a:rPr>
              <a:t> </a:t>
            </a:r>
            <a:r>
              <a:rPr lang="ru-RU" sz="2400" dirty="0">
                <a:solidFill>
                  <a:schemeClr val="tx1"/>
                </a:solidFill>
              </a:rPr>
              <a:t>Не ставьте в холодильник горячие или теплые</a:t>
            </a:r>
            <a:r>
              <a:rPr lang="en-US" sz="2400" dirty="0">
                <a:solidFill>
                  <a:schemeClr val="tx1"/>
                </a:solidFill>
              </a:rPr>
              <a:t> </a:t>
            </a:r>
            <a:r>
              <a:rPr lang="ru-RU" sz="2400" dirty="0">
                <a:solidFill>
                  <a:schemeClr val="tx1"/>
                </a:solidFill>
              </a:rPr>
              <a:t>продукты. </a:t>
            </a:r>
          </a:p>
        </p:txBody>
      </p:sp>
      <p:pic>
        <p:nvPicPr>
          <p:cNvPr id="5" name="Picture 5" descr="economy"/>
          <p:cNvPicPr>
            <a:picLocks noChangeAspect="1" noChangeArrowheads="1"/>
          </p:cNvPicPr>
          <p:nvPr/>
        </p:nvPicPr>
        <p:blipFill>
          <a:blip r:embed="rId2" cstate="email">
            <a:clrChange>
              <a:clrFrom>
                <a:srgbClr val="FFFFFF"/>
              </a:clrFrom>
              <a:clrTo>
                <a:srgbClr val="FFFFFF">
                  <a:alpha val="0"/>
                </a:srgbClr>
              </a:clrTo>
            </a:clrChange>
          </a:blip>
          <a:srcRect/>
          <a:stretch>
            <a:fillRect/>
          </a:stretch>
        </p:blipFill>
        <p:spPr bwMode="auto">
          <a:xfrm>
            <a:off x="428596" y="2357430"/>
            <a:ext cx="3236345" cy="3879857"/>
          </a:xfrm>
          <a:prstGeom prst="rect">
            <a:avLst/>
          </a:prstGeom>
          <a:noFill/>
        </p:spPr>
      </p:pic>
      <p:pic>
        <p:nvPicPr>
          <p:cNvPr id="8" name="Рисунок 7" descr="https://images.all-free-download.com/images/graphiclarge/green_ideal_energy_267004.jpg">
            <a:hlinkClick r:id="rId3" action="ppaction://hlinksldjump"/>
          </p:cNvPr>
          <p:cNvPicPr/>
          <p:nvPr/>
        </p:nvPicPr>
        <p:blipFill>
          <a:blip r:embed="rId4" cstate="print"/>
          <a:srcRect/>
          <a:stretch>
            <a:fillRect/>
          </a:stretch>
        </p:blipFill>
        <p:spPr bwMode="auto">
          <a:xfrm>
            <a:off x="7572396" y="214290"/>
            <a:ext cx="1285852" cy="1928802"/>
          </a:xfrm>
          <a:prstGeom prst="ellipse">
            <a:avLst/>
          </a:prstGeom>
          <a:ln>
            <a:noFill/>
          </a:ln>
          <a:effectLst>
            <a:softEdge rad="112500"/>
          </a:effectLst>
        </p:spPr>
      </p:pic>
      <p:pic>
        <p:nvPicPr>
          <p:cNvPr id="6" name="Picture 7" descr="C:\Users\user\Desktop\investment_decision_1600_wht_7416-1024x1024.png"/>
          <p:cNvPicPr>
            <a:picLocks noChangeAspect="1" noChangeArrowheads="1"/>
          </p:cNvPicPr>
          <p:nvPr/>
        </p:nvPicPr>
        <p:blipFill>
          <a:blip r:embed="rId5" cstate="print"/>
          <a:srcRect l="10416" r="13541" b="11458"/>
          <a:stretch>
            <a:fillRect/>
          </a:stretch>
        </p:blipFill>
        <p:spPr bwMode="auto">
          <a:xfrm>
            <a:off x="357158" y="214290"/>
            <a:ext cx="2000264" cy="2329065"/>
          </a:xfrm>
          <a:prstGeom prst="rect">
            <a:avLst/>
          </a:prstGeom>
          <a:noFill/>
          <a:effectLst>
            <a:softEdge rad="127000"/>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9" descr="https://st2.depositphotos.com/1006899/6203/i/950/depositphotos_62037351-stock-photo-sad-lamp-with-ugly-face.jpg"/>
          <p:cNvPicPr>
            <a:picLocks noChangeAspect="1" noChangeArrowheads="1"/>
          </p:cNvPicPr>
          <p:nvPr/>
        </p:nvPicPr>
        <p:blipFill>
          <a:blip r:embed="rId2" cstate="print"/>
          <a:srcRect l="16725" t="12195" r="16376" b="7317"/>
          <a:stretch>
            <a:fillRect/>
          </a:stretch>
        </p:blipFill>
        <p:spPr bwMode="auto">
          <a:xfrm>
            <a:off x="1357290" y="4500570"/>
            <a:ext cx="1039098" cy="1428760"/>
          </a:xfrm>
          <a:prstGeom prst="rect">
            <a:avLst/>
          </a:prstGeom>
          <a:noFill/>
        </p:spPr>
      </p:pic>
      <p:pic>
        <p:nvPicPr>
          <p:cNvPr id="31" name="Picture 9" descr="https://st2.depositphotos.com/1006899/6203/i/950/depositphotos_62037351-stock-photo-sad-lamp-with-ugly-face.jpg"/>
          <p:cNvPicPr>
            <a:picLocks noChangeAspect="1" noChangeArrowheads="1"/>
          </p:cNvPicPr>
          <p:nvPr/>
        </p:nvPicPr>
        <p:blipFill>
          <a:blip r:embed="rId2" cstate="print"/>
          <a:srcRect l="16725" t="12195" r="16376" b="7317"/>
          <a:stretch>
            <a:fillRect/>
          </a:stretch>
        </p:blipFill>
        <p:spPr bwMode="auto">
          <a:xfrm>
            <a:off x="3071802" y="2143116"/>
            <a:ext cx="1039098" cy="1428760"/>
          </a:xfrm>
          <a:prstGeom prst="rect">
            <a:avLst/>
          </a:prstGeom>
          <a:noFill/>
        </p:spPr>
      </p:pic>
      <p:sp>
        <p:nvSpPr>
          <p:cNvPr id="4" name="Rectangle 1"/>
          <p:cNvSpPr>
            <a:spLocks noChangeArrowheads="1"/>
          </p:cNvSpPr>
          <p:nvPr/>
        </p:nvSpPr>
        <p:spPr bwMode="auto">
          <a:xfrm>
            <a:off x="2786050" y="1142984"/>
            <a:ext cx="5715040" cy="830997"/>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wrap="square" anchor="ctr">
            <a:spAutoFit/>
          </a:bodyPr>
          <a:lstStyle/>
          <a:p>
            <a:pPr algn="ctr"/>
            <a:r>
              <a:rPr lang="ru-RU" sz="2400" b="1" dirty="0">
                <a:solidFill>
                  <a:schemeClr val="tx1"/>
                </a:solidFill>
              </a:rPr>
              <a:t>Примерно 40% потерь тепла в домах </a:t>
            </a:r>
            <a:r>
              <a:rPr lang="ru-RU" sz="2400" b="1" dirty="0" smtClean="0">
                <a:solidFill>
                  <a:schemeClr val="tx1"/>
                </a:solidFill>
              </a:rPr>
              <a:t>происходит через</a:t>
            </a:r>
            <a:r>
              <a:rPr lang="ru-RU" sz="2400" b="1" dirty="0">
                <a:solidFill>
                  <a:schemeClr val="tx1"/>
                </a:solidFill>
              </a:rPr>
              <a:t>:</a:t>
            </a:r>
            <a:endParaRPr lang="ru-RU" sz="2400" dirty="0">
              <a:solidFill>
                <a:schemeClr val="tx1"/>
              </a:solidFill>
            </a:endParaRPr>
          </a:p>
        </p:txBody>
      </p:sp>
      <p:pic>
        <p:nvPicPr>
          <p:cNvPr id="29" name="Рисунок 28" descr="family081.jpg"/>
          <p:cNvPicPr>
            <a:picLocks noChangeAspect="1"/>
          </p:cNvPicPr>
          <p:nvPr/>
        </p:nvPicPr>
        <p:blipFill>
          <a:blip r:embed="rId3" cstate="email"/>
          <a:stretch>
            <a:fillRect/>
          </a:stretch>
        </p:blipFill>
        <p:spPr>
          <a:xfrm>
            <a:off x="3286116" y="4143380"/>
            <a:ext cx="3143272" cy="2209271"/>
          </a:xfrm>
          <a:prstGeom prst="rect">
            <a:avLst/>
          </a:prstGeom>
        </p:spPr>
      </p:pic>
      <p:grpSp>
        <p:nvGrpSpPr>
          <p:cNvPr id="14" name="Группа 31"/>
          <p:cNvGrpSpPr/>
          <p:nvPr/>
        </p:nvGrpSpPr>
        <p:grpSpPr>
          <a:xfrm>
            <a:off x="857224" y="3929066"/>
            <a:ext cx="2171070" cy="2643206"/>
            <a:chOff x="1187624" y="3868831"/>
            <a:chExt cx="1728192" cy="2055308"/>
          </a:xfrm>
        </p:grpSpPr>
        <p:sp>
          <p:nvSpPr>
            <p:cNvPr id="3" name="Скругленный прямоугольник 2"/>
            <p:cNvSpPr/>
            <p:nvPr/>
          </p:nvSpPr>
          <p:spPr>
            <a:xfrm>
              <a:off x="1187624" y="5445224"/>
              <a:ext cx="1728192" cy="47891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2400" b="1" dirty="0">
                  <a:solidFill>
                    <a:schemeClr val="tx1"/>
                  </a:solidFill>
                </a:rPr>
                <a:t>Вентиляцию</a:t>
              </a:r>
            </a:p>
          </p:txBody>
        </p:sp>
        <p:pic>
          <p:nvPicPr>
            <p:cNvPr id="1027" name="Picture 3"/>
            <p:cNvPicPr>
              <a:picLocks noChangeAspect="1" noChangeArrowheads="1"/>
            </p:cNvPicPr>
            <p:nvPr/>
          </p:nvPicPr>
          <p:blipFill>
            <a:blip r:embed="rId4" cstate="email"/>
            <a:srcRect/>
            <a:stretch>
              <a:fillRect/>
            </a:stretch>
          </p:blipFill>
          <p:spPr bwMode="auto">
            <a:xfrm rot="365415">
              <a:off x="1262988" y="3868831"/>
              <a:ext cx="1584176" cy="150496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grpSp>
      <p:sp>
        <p:nvSpPr>
          <p:cNvPr id="26" name="TextBox 25"/>
          <p:cNvSpPr txBox="1"/>
          <p:nvPr/>
        </p:nvSpPr>
        <p:spPr>
          <a:xfrm>
            <a:off x="2428860" y="500042"/>
            <a:ext cx="6143668" cy="461665"/>
          </a:xfrm>
          <a:prstGeom prst="rect">
            <a:avLst/>
          </a:prstGeom>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2400" dirty="0" smtClean="0">
                <a:latin typeface="Arial Black" pitchFamily="34" charset="0"/>
              </a:rPr>
              <a:t>Экономия (20)</a:t>
            </a:r>
            <a:endParaRPr lang="ru-RU" sz="2400" dirty="0">
              <a:latin typeface="Arial Black" pitchFamily="34" charset="0"/>
            </a:endParaRPr>
          </a:p>
        </p:txBody>
      </p:sp>
      <p:pic>
        <p:nvPicPr>
          <p:cNvPr id="30" name="Picture 7" descr="C:\Users\user\Desktop\investment_decision_1600_wht_7416-1024x1024.png"/>
          <p:cNvPicPr>
            <a:picLocks noChangeAspect="1" noChangeArrowheads="1"/>
          </p:cNvPicPr>
          <p:nvPr/>
        </p:nvPicPr>
        <p:blipFill>
          <a:blip r:embed="rId5" cstate="print"/>
          <a:srcRect l="10416" r="13541" b="11458"/>
          <a:stretch>
            <a:fillRect/>
          </a:stretch>
        </p:blipFill>
        <p:spPr bwMode="auto">
          <a:xfrm>
            <a:off x="357158" y="214290"/>
            <a:ext cx="2000264" cy="2329065"/>
          </a:xfrm>
          <a:prstGeom prst="rect">
            <a:avLst/>
          </a:prstGeom>
          <a:noFill/>
          <a:effectLst>
            <a:softEdge rad="127000"/>
          </a:effectLst>
        </p:spPr>
      </p:pic>
      <p:grpSp>
        <p:nvGrpSpPr>
          <p:cNvPr id="11" name="Группа 29"/>
          <p:cNvGrpSpPr/>
          <p:nvPr/>
        </p:nvGrpSpPr>
        <p:grpSpPr>
          <a:xfrm>
            <a:off x="1928794" y="2214554"/>
            <a:ext cx="2357454" cy="1892500"/>
            <a:chOff x="899592" y="1772816"/>
            <a:chExt cx="1922954" cy="1892500"/>
          </a:xfrm>
        </p:grpSpPr>
        <p:sp>
          <p:nvSpPr>
            <p:cNvPr id="7" name="Скругленный прямоугольник 6"/>
            <p:cNvSpPr/>
            <p:nvPr/>
          </p:nvSpPr>
          <p:spPr>
            <a:xfrm rot="21287642">
              <a:off x="1418419" y="3275876"/>
              <a:ext cx="1404127" cy="38944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2400" b="1" dirty="0">
                  <a:solidFill>
                    <a:schemeClr val="tx1"/>
                  </a:solidFill>
                </a:rPr>
                <a:t>Стены </a:t>
              </a:r>
            </a:p>
          </p:txBody>
        </p:sp>
        <p:pic>
          <p:nvPicPr>
            <p:cNvPr id="1029" name="Picture 5"/>
            <p:cNvPicPr>
              <a:picLocks noChangeAspect="1" noChangeArrowheads="1"/>
            </p:cNvPicPr>
            <p:nvPr/>
          </p:nvPicPr>
          <p:blipFill>
            <a:blip r:embed="rId6" cstate="email"/>
            <a:srcRect/>
            <a:stretch>
              <a:fillRect/>
            </a:stretch>
          </p:blipFill>
          <p:spPr bwMode="auto">
            <a:xfrm>
              <a:off x="899592" y="1772816"/>
              <a:ext cx="1922686" cy="144016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grpSp>
      <p:pic>
        <p:nvPicPr>
          <p:cNvPr id="32" name="Picture 9" descr="https://st2.depositphotos.com/1006899/6203/i/950/depositphotos_62037351-stock-photo-sad-lamp-with-ugly-face.jpg"/>
          <p:cNvPicPr>
            <a:picLocks noChangeAspect="1" noChangeArrowheads="1"/>
          </p:cNvPicPr>
          <p:nvPr/>
        </p:nvPicPr>
        <p:blipFill>
          <a:blip r:embed="rId2" cstate="print"/>
          <a:srcRect l="16725" t="12195" r="16376" b="7317"/>
          <a:stretch>
            <a:fillRect/>
          </a:stretch>
        </p:blipFill>
        <p:spPr bwMode="auto">
          <a:xfrm>
            <a:off x="6000760" y="2214554"/>
            <a:ext cx="1039098" cy="1428760"/>
          </a:xfrm>
          <a:prstGeom prst="rect">
            <a:avLst/>
          </a:prstGeom>
          <a:noFill/>
        </p:spPr>
      </p:pic>
      <p:grpSp>
        <p:nvGrpSpPr>
          <p:cNvPr id="10" name="Группа 30"/>
          <p:cNvGrpSpPr/>
          <p:nvPr/>
        </p:nvGrpSpPr>
        <p:grpSpPr>
          <a:xfrm>
            <a:off x="4929190" y="2214554"/>
            <a:ext cx="2857520" cy="2157854"/>
            <a:chOff x="4666970" y="1401624"/>
            <a:chExt cx="2016224" cy="2443606"/>
          </a:xfrm>
        </p:grpSpPr>
        <p:sp>
          <p:nvSpPr>
            <p:cNvPr id="5" name="Скругленный прямоугольник 4"/>
            <p:cNvSpPr/>
            <p:nvPr/>
          </p:nvSpPr>
          <p:spPr>
            <a:xfrm rot="390784">
              <a:off x="4666970" y="3325649"/>
              <a:ext cx="2016224" cy="519581"/>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2400" b="1" dirty="0">
                  <a:solidFill>
                    <a:schemeClr val="tx1"/>
                  </a:solidFill>
                </a:rPr>
                <a:t>Дверные щели</a:t>
              </a:r>
            </a:p>
          </p:txBody>
        </p:sp>
        <p:pic>
          <p:nvPicPr>
            <p:cNvPr id="1028" name="Picture 4"/>
            <p:cNvPicPr>
              <a:picLocks noChangeAspect="1" noChangeArrowheads="1"/>
            </p:cNvPicPr>
            <p:nvPr/>
          </p:nvPicPr>
          <p:blipFill>
            <a:blip r:embed="rId7" cstate="email"/>
            <a:srcRect/>
            <a:stretch>
              <a:fillRect/>
            </a:stretch>
          </p:blipFill>
          <p:spPr bwMode="auto">
            <a:xfrm rot="749721">
              <a:off x="5124458" y="1401624"/>
              <a:ext cx="1440160" cy="193635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grpSp>
      <p:sp>
        <p:nvSpPr>
          <p:cNvPr id="34818" name="AutoShape 2" descr="https://wwwi.globalpiyasa.com/lib/Urun/670/82d53185329f97220f2bfc13d1e92a68_1.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34820" name="AutoShape 4" descr="https://wwwi.globalpiyasa.com/lib/Urun/670/82d53185329f97220f2bfc13d1e92a68_1.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34822" name="AutoShape 6" descr="https://wwwi.globalpiyasa.com/lib/Urun/670/82d53185329f97220f2bfc13d1e92a68_1.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grpSp>
        <p:nvGrpSpPr>
          <p:cNvPr id="25" name="Группа 24"/>
          <p:cNvGrpSpPr/>
          <p:nvPr/>
        </p:nvGrpSpPr>
        <p:grpSpPr>
          <a:xfrm rot="596559">
            <a:off x="7179219" y="4274384"/>
            <a:ext cx="1713100" cy="2214633"/>
            <a:chOff x="6642203" y="4142601"/>
            <a:chExt cx="1713100" cy="2214633"/>
          </a:xfrm>
        </p:grpSpPr>
        <p:sp>
          <p:nvSpPr>
            <p:cNvPr id="6" name="Скругленный прямоугольник 5"/>
            <p:cNvSpPr/>
            <p:nvPr/>
          </p:nvSpPr>
          <p:spPr>
            <a:xfrm>
              <a:off x="6642203" y="6028574"/>
              <a:ext cx="1353559" cy="328660"/>
            </a:xfrm>
            <a:prstGeom prst="roundRect">
              <a:avLst/>
            </a:pr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2400" b="1" dirty="0">
                  <a:solidFill>
                    <a:schemeClr val="tx1"/>
                  </a:solidFill>
                </a:rPr>
                <a:t>Окна </a:t>
              </a:r>
            </a:p>
          </p:txBody>
        </p:sp>
        <p:pic>
          <p:nvPicPr>
            <p:cNvPr id="34823" name="Picture 7" descr="C:\Users\user\Desktop\82d53185329f97220f2bfc13d1e92a68_1.jpg">
              <a:hlinkClick r:id="rId8" action="ppaction://hlinksldjump"/>
            </p:cNvPr>
            <p:cNvPicPr>
              <a:picLocks noChangeAspect="1" noChangeArrowheads="1"/>
            </p:cNvPicPr>
            <p:nvPr/>
          </p:nvPicPr>
          <p:blipFill>
            <a:blip r:embed="rId9"/>
            <a:srcRect l="6858" t="3539" r="6858"/>
            <a:stretch>
              <a:fillRect/>
            </a:stretch>
          </p:blipFill>
          <p:spPr bwMode="auto">
            <a:xfrm>
              <a:off x="6643702" y="4142601"/>
              <a:ext cx="1711601" cy="1913475"/>
            </a:xfrm>
            <a:prstGeom prst="rect">
              <a:avLst/>
            </a:prstGeom>
            <a:noFill/>
          </p:spPr>
        </p:pic>
      </p:grpSp>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11"/>
                                        </p:tgtEl>
                                      </p:cBhvr>
                                    </p:animEffect>
                                    <p:set>
                                      <p:cBhvr>
                                        <p:cTn id="7" dur="1" fill="hold">
                                          <p:stCondLst>
                                            <p:cond delay="19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1"/>
                  </p:tgtEl>
                </p:cond>
              </p:nextCondLst>
            </p:seq>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2000"/>
                                        <p:tgtEl>
                                          <p:spTgt spid="10"/>
                                        </p:tgtEl>
                                      </p:cBhvr>
                                    </p:animEffect>
                                    <p:set>
                                      <p:cBhvr>
                                        <p:cTn id="13" dur="1" fill="hold">
                                          <p:stCondLst>
                                            <p:cond delay="19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14" restart="whenNotActive" fill="hold" evtFilter="cancelBubble" nodeType="interactiveSeq">
                <p:stCondLst>
                  <p:cond evt="onClick" delay="0">
                    <p:tgtEl>
                      <p:spTgt spid="14"/>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2000"/>
                                        <p:tgtEl>
                                          <p:spTgt spid="14"/>
                                        </p:tgtEl>
                                      </p:cBhvr>
                                    </p:animEffect>
                                    <p:set>
                                      <p:cBhvr>
                                        <p:cTn id="19" dur="1" fill="hold">
                                          <p:stCondLst>
                                            <p:cond delay="19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кругленный прямоугольник 2"/>
          <p:cNvSpPr/>
          <p:nvPr/>
        </p:nvSpPr>
        <p:spPr>
          <a:xfrm>
            <a:off x="1000100" y="3214686"/>
            <a:ext cx="7215238" cy="2643207"/>
          </a:xfrm>
          <a:prstGeom prst="roundRect">
            <a:avLst/>
          </a:prstGeom>
          <a:ln/>
        </p:spPr>
        <p:style>
          <a:lnRef idx="1">
            <a:schemeClr val="accent3"/>
          </a:lnRef>
          <a:fillRef idx="2">
            <a:schemeClr val="accent3"/>
          </a:fillRef>
          <a:effectRef idx="1">
            <a:schemeClr val="accent3"/>
          </a:effectRef>
          <a:fontRef idx="minor">
            <a:schemeClr val="dk1"/>
          </a:fontRef>
        </p:style>
        <p:txBody>
          <a:bodyPr anchor="ctr"/>
          <a:lstStyle/>
          <a:p>
            <a:pPr algn="just">
              <a:defRPr/>
            </a:pPr>
            <a:r>
              <a:rPr lang="ru-RU" sz="2400" dirty="0">
                <a:solidFill>
                  <a:schemeClr val="tx1"/>
                </a:solidFill>
              </a:rPr>
              <a:t>По оценкам специалистов, 40 % потерь тепла происходит через окна. Их дополнительная тепловая изоляция или замена на современные стеклопакеты может повысить температуру в помещении на 4-5°С, что позволит сократить затраты на дополнительное отопление. </a:t>
            </a:r>
          </a:p>
        </p:txBody>
      </p:sp>
      <p:pic>
        <p:nvPicPr>
          <p:cNvPr id="4" name="Рисунок 5" descr="kak_sohranit_teplo_v_dome.jpeg.png"/>
          <p:cNvPicPr>
            <a:picLocks noChangeAspect="1"/>
          </p:cNvPicPr>
          <p:nvPr/>
        </p:nvPicPr>
        <p:blipFill>
          <a:blip r:embed="rId2" cstate="email"/>
          <a:srcRect/>
          <a:stretch>
            <a:fillRect/>
          </a:stretch>
        </p:blipFill>
        <p:spPr bwMode="auto">
          <a:xfrm>
            <a:off x="2571736" y="785794"/>
            <a:ext cx="4266581" cy="2239955"/>
          </a:xfrm>
          <a:prstGeom prst="rect">
            <a:avLst/>
          </a:prstGeom>
          <a:noFill/>
          <a:ln w="9525">
            <a:noFill/>
            <a:miter lim="800000"/>
            <a:headEnd/>
            <a:tailEnd/>
          </a:ln>
        </p:spPr>
      </p:pic>
      <p:pic>
        <p:nvPicPr>
          <p:cNvPr id="6" name="Рисунок 5" descr="https://images.all-free-download.com/images/graphiclarge/green_ideal_energy_267004.jpg">
            <a:hlinkClick r:id="rId3" action="ppaction://hlinksldjump"/>
          </p:cNvPr>
          <p:cNvPicPr/>
          <p:nvPr/>
        </p:nvPicPr>
        <p:blipFill>
          <a:blip r:embed="rId4"/>
          <a:srcRect/>
          <a:stretch>
            <a:fillRect/>
          </a:stretch>
        </p:blipFill>
        <p:spPr bwMode="auto">
          <a:xfrm>
            <a:off x="6929454" y="357166"/>
            <a:ext cx="1857356" cy="2286016"/>
          </a:xfrm>
          <a:prstGeom prst="ellipse">
            <a:avLst/>
          </a:prstGeom>
          <a:ln>
            <a:noFill/>
          </a:ln>
          <a:effectLst>
            <a:softEdge rad="112500"/>
          </a:effectLst>
        </p:spPr>
      </p:pic>
      <p:pic>
        <p:nvPicPr>
          <p:cNvPr id="5" name="Picture 7" descr="C:\Users\user\Desktop\investment_decision_1600_wht_7416-1024x1024.png"/>
          <p:cNvPicPr>
            <a:picLocks noChangeAspect="1" noChangeArrowheads="1"/>
          </p:cNvPicPr>
          <p:nvPr/>
        </p:nvPicPr>
        <p:blipFill>
          <a:blip r:embed="rId5" cstate="print"/>
          <a:srcRect l="10416" r="13541" b="11458"/>
          <a:stretch>
            <a:fillRect/>
          </a:stretch>
        </p:blipFill>
        <p:spPr bwMode="auto">
          <a:xfrm>
            <a:off x="357158" y="214290"/>
            <a:ext cx="2000264" cy="2329065"/>
          </a:xfrm>
          <a:prstGeom prst="rect">
            <a:avLst/>
          </a:prstGeom>
          <a:noFill/>
          <a:effectLst>
            <a:softEdge rad="127000"/>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
          <p:cNvSpPr>
            <a:spLocks noChangeArrowheads="1"/>
          </p:cNvSpPr>
          <p:nvPr/>
        </p:nvSpPr>
        <p:spPr bwMode="auto">
          <a:xfrm>
            <a:off x="714348" y="857232"/>
            <a:ext cx="7786742" cy="830997"/>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wrap="square" anchor="ctr">
            <a:spAutoFit/>
          </a:bodyPr>
          <a:lstStyle/>
          <a:p>
            <a:pPr algn="ctr"/>
            <a:r>
              <a:rPr lang="ru-RU" sz="2400" b="1" dirty="0"/>
              <a:t>Главным с точки зрения </a:t>
            </a:r>
            <a:r>
              <a:rPr lang="ru-RU" sz="2400" b="1" dirty="0" err="1"/>
              <a:t>энергоэффективности</a:t>
            </a:r>
            <a:r>
              <a:rPr lang="ru-RU" sz="2400" b="1" dirty="0"/>
              <a:t> при покупке автомобиля для вас должен стать вопрос:</a:t>
            </a:r>
            <a:endParaRPr lang="ru-RU" sz="2400" dirty="0"/>
          </a:p>
        </p:txBody>
      </p:sp>
      <p:grpSp>
        <p:nvGrpSpPr>
          <p:cNvPr id="15" name="Группа 21"/>
          <p:cNvGrpSpPr>
            <a:grpSpLocks/>
          </p:cNvGrpSpPr>
          <p:nvPr/>
        </p:nvGrpSpPr>
        <p:grpSpPr bwMode="auto">
          <a:xfrm rot="348695">
            <a:off x="4473647" y="4144847"/>
            <a:ext cx="3522261" cy="2469222"/>
            <a:chOff x="2504606" y="1412777"/>
            <a:chExt cx="3378874" cy="2477335"/>
          </a:xfrm>
        </p:grpSpPr>
        <p:pic>
          <p:nvPicPr>
            <p:cNvPr id="25" name="Picture 8">
              <a:hlinkClick r:id="rId2" action="ppaction://hlinksldjump"/>
            </p:cNvPr>
            <p:cNvPicPr>
              <a:picLocks noChangeAspect="1" noChangeArrowheads="1"/>
            </p:cNvPicPr>
            <p:nvPr/>
          </p:nvPicPr>
          <p:blipFill>
            <a:blip r:embed="rId3" cstate="email"/>
            <a:srcRect/>
            <a:stretch>
              <a:fillRect/>
            </a:stretch>
          </p:blipFill>
          <p:spPr bwMode="auto">
            <a:xfrm>
              <a:off x="3203848" y="1412777"/>
              <a:ext cx="2088232" cy="172905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6" name="TextBox 20"/>
            <p:cNvSpPr txBox="1">
              <a:spLocks noChangeArrowheads="1"/>
            </p:cNvSpPr>
            <p:nvPr/>
          </p:nvSpPr>
          <p:spPr bwMode="auto">
            <a:xfrm>
              <a:off x="2504606" y="3182171"/>
              <a:ext cx="3378874" cy="707941"/>
            </a:xfrm>
            <a:prstGeom prst="rect">
              <a:avLst/>
            </a:prstGeom>
            <a:noFill/>
            <a:ln w="9525">
              <a:noFill/>
              <a:miter lim="800000"/>
              <a:headEnd/>
              <a:tailEnd/>
            </a:ln>
          </p:spPr>
          <p:txBody>
            <a:bodyPr wrap="none">
              <a:spAutoFit/>
            </a:bodyPr>
            <a:lstStyle/>
            <a:p>
              <a:pPr algn="ctr"/>
              <a:r>
                <a:rPr lang="ru-RU" sz="2000" b="1" dirty="0"/>
                <a:t>Сколько топлива потребляет</a:t>
              </a:r>
            </a:p>
            <a:p>
              <a:pPr algn="ctr"/>
              <a:r>
                <a:rPr lang="ru-RU" sz="2000" b="1" dirty="0"/>
                <a:t>автомобиль?</a:t>
              </a:r>
              <a:endParaRPr lang="ru-RU" b="1" dirty="0"/>
            </a:p>
          </p:txBody>
        </p:sp>
      </p:grpSp>
      <p:sp>
        <p:nvSpPr>
          <p:cNvPr id="28" name="TextBox 27"/>
          <p:cNvSpPr txBox="1"/>
          <p:nvPr/>
        </p:nvSpPr>
        <p:spPr>
          <a:xfrm>
            <a:off x="1214414" y="357166"/>
            <a:ext cx="6929486" cy="461665"/>
          </a:xfrm>
          <a:prstGeom prst="rect">
            <a:avLst/>
          </a:prstGeom>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2400" dirty="0" smtClean="0">
                <a:latin typeface="Arial Black" pitchFamily="34" charset="0"/>
              </a:rPr>
              <a:t>Экономия (30)</a:t>
            </a:r>
            <a:endParaRPr lang="ru-RU" sz="2400" dirty="0">
              <a:latin typeface="Arial Black" pitchFamily="34" charset="0"/>
            </a:endParaRPr>
          </a:p>
        </p:txBody>
      </p:sp>
      <p:pic>
        <p:nvPicPr>
          <p:cNvPr id="27" name="Picture 9" descr="https://st2.depositphotos.com/1006899/6203/i/950/depositphotos_62037351-stock-photo-sad-lamp-with-ugly-face.jpg"/>
          <p:cNvPicPr>
            <a:picLocks noChangeAspect="1" noChangeArrowheads="1"/>
          </p:cNvPicPr>
          <p:nvPr/>
        </p:nvPicPr>
        <p:blipFill>
          <a:blip r:embed="rId4" cstate="print"/>
          <a:srcRect l="16725" t="12195" r="16376" b="7317"/>
          <a:stretch>
            <a:fillRect/>
          </a:stretch>
        </p:blipFill>
        <p:spPr bwMode="auto">
          <a:xfrm>
            <a:off x="2357422" y="2071678"/>
            <a:ext cx="1039098" cy="1428760"/>
          </a:xfrm>
          <a:prstGeom prst="rect">
            <a:avLst/>
          </a:prstGeom>
          <a:noFill/>
        </p:spPr>
      </p:pic>
      <p:grpSp>
        <p:nvGrpSpPr>
          <p:cNvPr id="7" name="Группа 14"/>
          <p:cNvGrpSpPr>
            <a:grpSpLocks/>
          </p:cNvGrpSpPr>
          <p:nvPr/>
        </p:nvGrpSpPr>
        <p:grpSpPr bwMode="auto">
          <a:xfrm rot="-625998">
            <a:off x="1102354" y="1966721"/>
            <a:ext cx="2985749" cy="2190882"/>
            <a:chOff x="104211" y="1642115"/>
            <a:chExt cx="2710947" cy="2161070"/>
          </a:xfrm>
        </p:grpSpPr>
        <p:pic>
          <p:nvPicPr>
            <p:cNvPr id="16" name="Picture 5"/>
            <p:cNvPicPr>
              <a:picLocks noChangeAspect="1" noChangeArrowheads="1"/>
            </p:cNvPicPr>
            <p:nvPr/>
          </p:nvPicPr>
          <p:blipFill>
            <a:blip r:embed="rId5" cstate="email"/>
            <a:srcRect/>
            <a:stretch>
              <a:fillRect/>
            </a:stretch>
          </p:blipFill>
          <p:spPr bwMode="auto">
            <a:xfrm>
              <a:off x="395536" y="1642115"/>
              <a:ext cx="2023425" cy="156290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7" name="TextBox 12"/>
            <p:cNvSpPr txBox="1">
              <a:spLocks noChangeArrowheads="1"/>
            </p:cNvSpPr>
            <p:nvPr/>
          </p:nvSpPr>
          <p:spPr bwMode="auto">
            <a:xfrm>
              <a:off x="104211" y="3179263"/>
              <a:ext cx="2710947" cy="623922"/>
            </a:xfrm>
            <a:prstGeom prst="rect">
              <a:avLst/>
            </a:prstGeom>
            <a:noFill/>
            <a:ln w="9525">
              <a:noFill/>
              <a:miter lim="800000"/>
              <a:headEnd/>
              <a:tailEnd/>
            </a:ln>
          </p:spPr>
          <p:txBody>
            <a:bodyPr wrap="none">
              <a:spAutoFit/>
            </a:bodyPr>
            <a:lstStyle/>
            <a:p>
              <a:pPr algn="ctr"/>
              <a:r>
                <a:rPr lang="ru-RU" sz="2000" b="1" dirty="0"/>
                <a:t>В каком году произведен </a:t>
              </a:r>
            </a:p>
            <a:p>
              <a:pPr algn="ctr"/>
              <a:r>
                <a:rPr lang="ru-RU" sz="2000" b="1" dirty="0"/>
                <a:t>автомобиль?</a:t>
              </a:r>
            </a:p>
          </p:txBody>
        </p:sp>
      </p:grpSp>
      <p:pic>
        <p:nvPicPr>
          <p:cNvPr id="29" name="Picture 9" descr="https://st2.depositphotos.com/1006899/6203/i/950/depositphotos_62037351-stock-photo-sad-lamp-with-ugly-face.jpg"/>
          <p:cNvPicPr>
            <a:picLocks noChangeAspect="1" noChangeArrowheads="1"/>
          </p:cNvPicPr>
          <p:nvPr/>
        </p:nvPicPr>
        <p:blipFill>
          <a:blip r:embed="rId4" cstate="print"/>
          <a:srcRect l="16725" t="12195" r="16376" b="7317"/>
          <a:stretch>
            <a:fillRect/>
          </a:stretch>
        </p:blipFill>
        <p:spPr bwMode="auto">
          <a:xfrm>
            <a:off x="2285984" y="4572008"/>
            <a:ext cx="1039098" cy="1428760"/>
          </a:xfrm>
          <a:prstGeom prst="rect">
            <a:avLst/>
          </a:prstGeom>
          <a:noFill/>
        </p:spPr>
      </p:pic>
      <p:grpSp>
        <p:nvGrpSpPr>
          <p:cNvPr id="10" name="Группа 17"/>
          <p:cNvGrpSpPr>
            <a:grpSpLocks/>
          </p:cNvGrpSpPr>
          <p:nvPr/>
        </p:nvGrpSpPr>
        <p:grpSpPr bwMode="auto">
          <a:xfrm rot="-436899">
            <a:off x="1136004" y="4278997"/>
            <a:ext cx="3137155" cy="2389828"/>
            <a:chOff x="2642551" y="2276872"/>
            <a:chExt cx="3073977" cy="2104673"/>
          </a:xfrm>
        </p:grpSpPr>
        <p:pic>
          <p:nvPicPr>
            <p:cNvPr id="19" name="Picture 6"/>
            <p:cNvPicPr>
              <a:picLocks noChangeAspect="1" noChangeArrowheads="1"/>
            </p:cNvPicPr>
            <p:nvPr/>
          </p:nvPicPr>
          <p:blipFill>
            <a:blip r:embed="rId6" cstate="email"/>
            <a:srcRect/>
            <a:stretch>
              <a:fillRect/>
            </a:stretch>
          </p:blipFill>
          <p:spPr bwMode="auto">
            <a:xfrm>
              <a:off x="3019156" y="2276872"/>
              <a:ext cx="2200918" cy="156480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0" name="TextBox 16"/>
            <p:cNvSpPr txBox="1">
              <a:spLocks noChangeArrowheads="1"/>
            </p:cNvSpPr>
            <p:nvPr/>
          </p:nvSpPr>
          <p:spPr bwMode="auto">
            <a:xfrm>
              <a:off x="2642551" y="3786131"/>
              <a:ext cx="3073977" cy="595414"/>
            </a:xfrm>
            <a:prstGeom prst="rect">
              <a:avLst/>
            </a:prstGeom>
            <a:noFill/>
            <a:ln w="9525">
              <a:noFill/>
              <a:miter lim="800000"/>
              <a:headEnd/>
              <a:tailEnd/>
            </a:ln>
          </p:spPr>
          <p:txBody>
            <a:bodyPr wrap="none">
              <a:spAutoFit/>
            </a:bodyPr>
            <a:lstStyle/>
            <a:p>
              <a:pPr algn="ctr"/>
              <a:r>
                <a:rPr lang="ru-RU" sz="2000" b="1" dirty="0"/>
                <a:t>На каком топливе работает </a:t>
              </a:r>
            </a:p>
            <a:p>
              <a:pPr algn="ctr"/>
              <a:r>
                <a:rPr lang="ru-RU" sz="2000" b="1" dirty="0" smtClean="0"/>
                <a:t>автомобиль?</a:t>
              </a:r>
              <a:endParaRPr lang="ru-RU" b="1" dirty="0"/>
            </a:p>
          </p:txBody>
        </p:sp>
      </p:grpSp>
      <p:pic>
        <p:nvPicPr>
          <p:cNvPr id="30" name="Picture 9" descr="https://st2.depositphotos.com/1006899/6203/i/950/depositphotos_62037351-stock-photo-sad-lamp-with-ugly-face.jpg"/>
          <p:cNvPicPr>
            <a:picLocks noChangeAspect="1" noChangeArrowheads="1"/>
          </p:cNvPicPr>
          <p:nvPr/>
        </p:nvPicPr>
        <p:blipFill>
          <a:blip r:embed="rId4" cstate="print"/>
          <a:srcRect l="16725" t="12195" r="16376" b="7317"/>
          <a:stretch>
            <a:fillRect/>
          </a:stretch>
        </p:blipFill>
        <p:spPr bwMode="auto">
          <a:xfrm>
            <a:off x="6357950" y="2285992"/>
            <a:ext cx="1039098" cy="1428760"/>
          </a:xfrm>
          <a:prstGeom prst="rect">
            <a:avLst/>
          </a:prstGeom>
          <a:noFill/>
        </p:spPr>
      </p:pic>
      <p:grpSp>
        <p:nvGrpSpPr>
          <p:cNvPr id="11" name="Группа 19"/>
          <p:cNvGrpSpPr>
            <a:grpSpLocks/>
          </p:cNvGrpSpPr>
          <p:nvPr/>
        </p:nvGrpSpPr>
        <p:grpSpPr bwMode="auto">
          <a:xfrm rot="900000">
            <a:off x="5234520" y="1942875"/>
            <a:ext cx="3055159" cy="2209602"/>
            <a:chOff x="5474458" y="1157698"/>
            <a:chExt cx="3000095" cy="2144787"/>
          </a:xfrm>
        </p:grpSpPr>
        <p:pic>
          <p:nvPicPr>
            <p:cNvPr id="22" name="Picture 7"/>
            <p:cNvPicPr>
              <a:picLocks noChangeAspect="1" noChangeArrowheads="1"/>
            </p:cNvPicPr>
            <p:nvPr/>
          </p:nvPicPr>
          <p:blipFill>
            <a:blip r:embed="rId7" cstate="email"/>
            <a:srcRect/>
            <a:stretch>
              <a:fillRect/>
            </a:stretch>
          </p:blipFill>
          <p:spPr bwMode="auto">
            <a:xfrm>
              <a:off x="5940153" y="1157698"/>
              <a:ext cx="2016224" cy="171519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3" name="TextBox 18"/>
            <p:cNvSpPr txBox="1">
              <a:spLocks noChangeArrowheads="1"/>
            </p:cNvSpPr>
            <p:nvPr/>
          </p:nvSpPr>
          <p:spPr bwMode="auto">
            <a:xfrm>
              <a:off x="5474458" y="2938805"/>
              <a:ext cx="3000095" cy="363680"/>
            </a:xfrm>
            <a:prstGeom prst="rect">
              <a:avLst/>
            </a:prstGeom>
            <a:noFill/>
            <a:ln w="9525">
              <a:noFill/>
              <a:miter lim="800000"/>
              <a:headEnd/>
              <a:tailEnd/>
            </a:ln>
          </p:spPr>
          <p:txBody>
            <a:bodyPr wrap="none">
              <a:spAutoFit/>
            </a:bodyPr>
            <a:lstStyle/>
            <a:p>
              <a:r>
                <a:rPr lang="ru-RU" sz="2000" b="1" dirty="0"/>
                <a:t>Какова марка автомобиля?</a:t>
              </a:r>
            </a:p>
          </p:txBody>
        </p:sp>
      </p:grpSp>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7"/>
                                        </p:tgtEl>
                                      </p:cBhvr>
                                    </p:animEffect>
                                    <p:set>
                                      <p:cBhvr>
                                        <p:cTn id="7" dur="1" fill="hold">
                                          <p:stCondLst>
                                            <p:cond delay="19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8" restart="whenNotActive" fill="hold" evtFilter="cancelBubble" nodeType="interactiveSeq">
                <p:stCondLst>
                  <p:cond evt="onClick" delay="0">
                    <p:tgtEl>
                      <p:spTgt spid="11"/>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2000"/>
                                        <p:tgtEl>
                                          <p:spTgt spid="11"/>
                                        </p:tgtEl>
                                      </p:cBhvr>
                                    </p:animEffect>
                                    <p:set>
                                      <p:cBhvr>
                                        <p:cTn id="13" dur="1" fill="hold">
                                          <p:stCondLst>
                                            <p:cond delay="19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1"/>
                  </p:tgtEl>
                </p:cond>
              </p:nextCondLst>
            </p:seq>
            <p:seq concurrent="1" nextAc="seek">
              <p:cTn id="14" restart="whenNotActive" fill="hold" evtFilter="cancelBubble" nodeType="interactiveSeq">
                <p:stCondLst>
                  <p:cond evt="onClick" delay="0">
                    <p:tgtEl>
                      <p:spTgt spid="10"/>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2000"/>
                                        <p:tgtEl>
                                          <p:spTgt spid="10"/>
                                        </p:tgtEl>
                                      </p:cBhvr>
                                    </p:animEffect>
                                    <p:set>
                                      <p:cBhvr>
                                        <p:cTn id="19" dur="1" fill="hold">
                                          <p:stCondLst>
                                            <p:cond delay="19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кругленный прямоугольник 2"/>
          <p:cNvSpPr/>
          <p:nvPr/>
        </p:nvSpPr>
        <p:spPr>
          <a:xfrm>
            <a:off x="1142976" y="2643182"/>
            <a:ext cx="7072362" cy="2596431"/>
          </a:xfrm>
          <a:prstGeom prst="roundRect">
            <a:avLst/>
          </a:prstGeom>
          <a:ln/>
        </p:spPr>
        <p:style>
          <a:lnRef idx="1">
            <a:schemeClr val="accent3"/>
          </a:lnRef>
          <a:fillRef idx="2">
            <a:schemeClr val="accent3"/>
          </a:fillRef>
          <a:effectRef idx="1">
            <a:schemeClr val="accent3"/>
          </a:effectRef>
          <a:fontRef idx="minor">
            <a:schemeClr val="dk1"/>
          </a:fontRef>
        </p:style>
        <p:txBody>
          <a:bodyPr anchor="ctr"/>
          <a:lstStyle/>
          <a:p>
            <a:pPr algn="ctr"/>
            <a:r>
              <a:rPr lang="ru-RU" sz="2400" dirty="0">
                <a:solidFill>
                  <a:schemeClr val="tx1"/>
                </a:solidFill>
              </a:rPr>
              <a:t>При сгорании </a:t>
            </a:r>
            <a:r>
              <a:rPr lang="ru-RU" sz="2400" b="1" dirty="0">
                <a:solidFill>
                  <a:schemeClr val="tx1"/>
                </a:solidFill>
              </a:rPr>
              <a:t>одного литра </a:t>
            </a:r>
            <a:r>
              <a:rPr lang="ru-RU" sz="2400" dirty="0">
                <a:solidFill>
                  <a:schemeClr val="tx1"/>
                </a:solidFill>
              </a:rPr>
              <a:t>бензина вырабатывается </a:t>
            </a:r>
            <a:r>
              <a:rPr lang="ru-RU" sz="2400" b="1" dirty="0" smtClean="0">
                <a:solidFill>
                  <a:schemeClr val="tx1"/>
                </a:solidFill>
              </a:rPr>
              <a:t>2,5 кг</a:t>
            </a:r>
            <a:r>
              <a:rPr lang="ru-RU" sz="2400" dirty="0" smtClean="0">
                <a:solidFill>
                  <a:schemeClr val="tx1"/>
                </a:solidFill>
              </a:rPr>
              <a:t> </a:t>
            </a:r>
            <a:r>
              <a:rPr lang="ru-RU" sz="2400" dirty="0">
                <a:solidFill>
                  <a:schemeClr val="tx1"/>
                </a:solidFill>
              </a:rPr>
              <a:t>углекислоты</a:t>
            </a:r>
            <a:r>
              <a:rPr lang="ru-RU" sz="2400" dirty="0" smtClean="0">
                <a:solidFill>
                  <a:schemeClr val="tx1"/>
                </a:solidFill>
              </a:rPr>
              <a:t>.</a:t>
            </a:r>
          </a:p>
          <a:p>
            <a:pPr algn="ctr"/>
            <a:r>
              <a:rPr lang="ru-RU" sz="2400" dirty="0" smtClean="0">
                <a:solidFill>
                  <a:schemeClr val="tx1"/>
                </a:solidFill>
              </a:rPr>
              <a:t> </a:t>
            </a:r>
            <a:r>
              <a:rPr lang="ru-RU" sz="2400" dirty="0">
                <a:solidFill>
                  <a:schemeClr val="tx1"/>
                </a:solidFill>
              </a:rPr>
              <a:t>Главным при покупке автомобиля для вас должен стать вопрос: </a:t>
            </a:r>
            <a:r>
              <a:rPr lang="ru-RU" sz="2400" b="1" dirty="0">
                <a:solidFill>
                  <a:srgbClr val="C00000"/>
                </a:solidFill>
              </a:rPr>
              <a:t>«Сколько топлива он потребляет»? </a:t>
            </a:r>
          </a:p>
          <a:p>
            <a:pPr algn="ctr"/>
            <a:r>
              <a:rPr lang="ru-RU" sz="2400" dirty="0">
                <a:solidFill>
                  <a:schemeClr val="tx1"/>
                </a:solidFill>
              </a:rPr>
              <a:t>В настоящее время на рынке присутствуют автомашины, потребляющие 4 литра бензина на 100 км и менее.</a:t>
            </a:r>
            <a:r>
              <a:rPr lang="ru-RU" sz="2400" dirty="0">
                <a:solidFill>
                  <a:srgbClr val="FFFFFF"/>
                </a:solidFill>
              </a:rPr>
              <a:t>.</a:t>
            </a:r>
          </a:p>
        </p:txBody>
      </p:sp>
      <p:pic>
        <p:nvPicPr>
          <p:cNvPr id="5" name="Рисунок 4" descr="https://images.all-free-download.com/images/graphiclarge/green_ideal_energy_267004.jpg">
            <a:hlinkClick r:id="rId2" action="ppaction://hlinksldjump"/>
          </p:cNvPr>
          <p:cNvPicPr/>
          <p:nvPr/>
        </p:nvPicPr>
        <p:blipFill>
          <a:blip r:embed="rId3"/>
          <a:srcRect/>
          <a:stretch>
            <a:fillRect/>
          </a:stretch>
        </p:blipFill>
        <p:spPr bwMode="auto">
          <a:xfrm>
            <a:off x="6929454" y="285728"/>
            <a:ext cx="1857356" cy="2286016"/>
          </a:xfrm>
          <a:prstGeom prst="ellipse">
            <a:avLst/>
          </a:prstGeom>
          <a:ln>
            <a:noFill/>
          </a:ln>
          <a:effectLst>
            <a:softEdge rad="112500"/>
          </a:effectLst>
        </p:spPr>
      </p:pic>
      <p:pic>
        <p:nvPicPr>
          <p:cNvPr id="4" name="Picture 7" descr="C:\Users\user\Desktop\investment_decision_1600_wht_7416-1024x1024.png"/>
          <p:cNvPicPr>
            <a:picLocks noChangeAspect="1" noChangeArrowheads="1"/>
          </p:cNvPicPr>
          <p:nvPr/>
        </p:nvPicPr>
        <p:blipFill>
          <a:blip r:embed="rId4" cstate="print"/>
          <a:srcRect l="10416" r="13541" b="11458"/>
          <a:stretch>
            <a:fillRect/>
          </a:stretch>
        </p:blipFill>
        <p:spPr bwMode="auto">
          <a:xfrm>
            <a:off x="357158" y="214290"/>
            <a:ext cx="2000264" cy="2329065"/>
          </a:xfrm>
          <a:prstGeom prst="rect">
            <a:avLst/>
          </a:prstGeom>
          <a:noFill/>
          <a:effectLst>
            <a:softEdge rad="127000"/>
          </a:effec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4"/>
          <p:cNvSpPr>
            <a:spLocks noChangeArrowheads="1"/>
          </p:cNvSpPr>
          <p:nvPr/>
        </p:nvSpPr>
        <p:spPr bwMode="auto">
          <a:xfrm>
            <a:off x="2285984" y="928670"/>
            <a:ext cx="5857916" cy="1138773"/>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wrap="square">
            <a:spAutoFit/>
          </a:bodyPr>
          <a:lstStyle/>
          <a:p>
            <a:pPr algn="ctr"/>
            <a:r>
              <a:rPr lang="ru-RU" sz="2400" b="1" dirty="0"/>
              <a:t>Сколько процентов солнечного света поглощают грязные </a:t>
            </a:r>
            <a:r>
              <a:rPr lang="ru-RU" sz="2400" b="1" dirty="0" smtClean="0"/>
              <a:t>окна?</a:t>
            </a:r>
            <a:r>
              <a:rPr lang="ru-RU" sz="2400" dirty="0"/>
              <a:t/>
            </a:r>
            <a:br>
              <a:rPr lang="ru-RU" sz="2400" dirty="0"/>
            </a:br>
            <a:endParaRPr lang="ru-RU" sz="2000" dirty="0"/>
          </a:p>
        </p:txBody>
      </p:sp>
      <p:sp>
        <p:nvSpPr>
          <p:cNvPr id="10" name="Скругленный прямоугольник 9">
            <a:hlinkClick r:id="rId2" action="ppaction://hlinksldjump"/>
          </p:cNvPr>
          <p:cNvSpPr/>
          <p:nvPr/>
        </p:nvSpPr>
        <p:spPr>
          <a:xfrm>
            <a:off x="1285852" y="3143248"/>
            <a:ext cx="1727029" cy="576064"/>
          </a:xfrm>
          <a:prstGeom prst="roundRect">
            <a:avLst/>
          </a:prstGeom>
          <a:solidFill>
            <a:srgbClr val="CC3300">
              <a:alpha val="14902"/>
            </a:srgbClr>
          </a:solidFill>
          <a:ln>
            <a:solidFill>
              <a:srgbClr val="CC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2400" b="1" dirty="0" smtClean="0">
                <a:solidFill>
                  <a:schemeClr val="tx1"/>
                </a:solidFill>
              </a:rPr>
              <a:t>30 %</a:t>
            </a:r>
            <a:endParaRPr lang="ru-RU" sz="2400" b="1" dirty="0">
              <a:solidFill>
                <a:schemeClr val="tx1"/>
              </a:solidFill>
            </a:endParaRPr>
          </a:p>
        </p:txBody>
      </p:sp>
      <p:sp>
        <p:nvSpPr>
          <p:cNvPr id="11" name="Скругленный прямоугольник 10"/>
          <p:cNvSpPr/>
          <p:nvPr/>
        </p:nvSpPr>
        <p:spPr>
          <a:xfrm>
            <a:off x="4071934" y="5715016"/>
            <a:ext cx="1727029" cy="576064"/>
          </a:xfrm>
          <a:prstGeom prst="roundRect">
            <a:avLst/>
          </a:prstGeom>
          <a:solidFill>
            <a:srgbClr val="CC3300">
              <a:alpha val="14902"/>
            </a:srgbClr>
          </a:solidFill>
          <a:ln>
            <a:solidFill>
              <a:srgbClr val="CC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2800" b="1" dirty="0" smtClean="0">
                <a:solidFill>
                  <a:schemeClr val="tx1"/>
                </a:solidFill>
              </a:rPr>
              <a:t>50 %</a:t>
            </a:r>
            <a:endParaRPr lang="ru-RU" sz="2800" b="1" dirty="0">
              <a:solidFill>
                <a:schemeClr val="tx1"/>
              </a:solidFill>
            </a:endParaRPr>
          </a:p>
        </p:txBody>
      </p:sp>
      <p:sp>
        <p:nvSpPr>
          <p:cNvPr id="12" name="Скругленный прямоугольник 11"/>
          <p:cNvSpPr/>
          <p:nvPr/>
        </p:nvSpPr>
        <p:spPr>
          <a:xfrm>
            <a:off x="6429388" y="3071810"/>
            <a:ext cx="1727029" cy="576064"/>
          </a:xfrm>
          <a:prstGeom prst="roundRect">
            <a:avLst/>
          </a:prstGeom>
          <a:solidFill>
            <a:srgbClr val="CC3300">
              <a:alpha val="14902"/>
            </a:srgbClr>
          </a:solidFill>
          <a:ln>
            <a:solidFill>
              <a:srgbClr val="CC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2400" b="1" dirty="0" smtClean="0">
                <a:solidFill>
                  <a:schemeClr val="tx1"/>
                </a:solidFill>
              </a:rPr>
              <a:t>40 %</a:t>
            </a:r>
            <a:endParaRPr lang="ru-RU" sz="2400" b="1" dirty="0">
              <a:solidFill>
                <a:schemeClr val="tx1"/>
              </a:solidFill>
            </a:endParaRPr>
          </a:p>
        </p:txBody>
      </p:sp>
      <p:sp>
        <p:nvSpPr>
          <p:cNvPr id="8" name="TextBox 7"/>
          <p:cNvSpPr txBox="1"/>
          <p:nvPr/>
        </p:nvSpPr>
        <p:spPr>
          <a:xfrm>
            <a:off x="2285984" y="357166"/>
            <a:ext cx="5857916" cy="461665"/>
          </a:xfrm>
          <a:prstGeom prst="rect">
            <a:avLst/>
          </a:prstGeom>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2400" dirty="0" smtClean="0">
                <a:latin typeface="Arial Black" pitchFamily="34" charset="0"/>
              </a:rPr>
              <a:t>Экономия (40)</a:t>
            </a:r>
            <a:endParaRPr lang="ru-RU" sz="2400" dirty="0">
              <a:latin typeface="Arial Black" pitchFamily="34" charset="0"/>
            </a:endParaRPr>
          </a:p>
        </p:txBody>
      </p:sp>
      <p:pic>
        <p:nvPicPr>
          <p:cNvPr id="9" name="Picture 7" descr="C:\Users\user\Desktop\investment_decision_1600_wht_7416-1024x1024.png"/>
          <p:cNvPicPr>
            <a:picLocks noChangeAspect="1" noChangeArrowheads="1"/>
          </p:cNvPicPr>
          <p:nvPr/>
        </p:nvPicPr>
        <p:blipFill>
          <a:blip r:embed="rId3" cstate="print"/>
          <a:srcRect l="10416" r="13541" b="11458"/>
          <a:stretch>
            <a:fillRect/>
          </a:stretch>
        </p:blipFill>
        <p:spPr bwMode="auto">
          <a:xfrm>
            <a:off x="357158" y="214290"/>
            <a:ext cx="2000264" cy="2329065"/>
          </a:xfrm>
          <a:prstGeom prst="rect">
            <a:avLst/>
          </a:prstGeom>
          <a:noFill/>
          <a:effectLst>
            <a:softEdge rad="127000"/>
          </a:effectLst>
        </p:spPr>
      </p:pic>
      <p:pic>
        <p:nvPicPr>
          <p:cNvPr id="30722" name="Picture 2" descr="https://thumbs.dreamstime.com/b/%D0%BE%D0%BA%D0%BD%D0%BE-%D1%87%D0%B8%D1%81%D1%82%D0%BA%D0%B8-40409436.jpg"/>
          <p:cNvPicPr>
            <a:picLocks noChangeAspect="1" noChangeArrowheads="1"/>
          </p:cNvPicPr>
          <p:nvPr/>
        </p:nvPicPr>
        <p:blipFill>
          <a:blip r:embed="rId4"/>
          <a:srcRect/>
          <a:stretch>
            <a:fillRect/>
          </a:stretch>
        </p:blipFill>
        <p:spPr bwMode="auto">
          <a:xfrm>
            <a:off x="3214678" y="2285992"/>
            <a:ext cx="3143272" cy="3286148"/>
          </a:xfrm>
          <a:prstGeom prst="rect">
            <a:avLst/>
          </a:prstGeom>
          <a:noFill/>
          <a:effectLst>
            <a:softEdge rad="317500"/>
          </a:effectLst>
        </p:spPr>
      </p:pic>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2000"/>
                                        <p:tgtEl>
                                          <p:spTgt spid="12"/>
                                        </p:tgtEl>
                                      </p:cBhvr>
                                    </p:animEffect>
                                    <p:set>
                                      <p:cBhvr>
                                        <p:cTn id="7" dur="1" fill="hold">
                                          <p:stCondLst>
                                            <p:cond delay="19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2"/>
                  </p:tgtEl>
                </p:cond>
              </p:nextCondLst>
            </p:seq>
            <p:seq concurrent="1" nextAc="seek">
              <p:cTn id="8" restart="whenNotActive" fill="hold" evtFilter="cancelBubble" nodeType="interactiveSeq">
                <p:stCondLst>
                  <p:cond evt="onClick" delay="0">
                    <p:tgtEl>
                      <p:spTgt spid="11"/>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grpId="0" nodeType="clickEffect">
                                  <p:stCondLst>
                                    <p:cond delay="0"/>
                                  </p:stCondLst>
                                  <p:childTnLst>
                                    <p:animEffect transition="out" filter="fade">
                                      <p:cBhvr>
                                        <p:cTn id="12" dur="2000"/>
                                        <p:tgtEl>
                                          <p:spTgt spid="11"/>
                                        </p:tgtEl>
                                      </p:cBhvr>
                                    </p:animEffect>
                                    <p:set>
                                      <p:cBhvr>
                                        <p:cTn id="13" dur="1" fill="hold">
                                          <p:stCondLst>
                                            <p:cond delay="19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11" grpId="0" animBg="1"/>
      <p:bldP spid="1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кругленный прямоугольник 2"/>
          <p:cNvSpPr/>
          <p:nvPr/>
        </p:nvSpPr>
        <p:spPr>
          <a:xfrm>
            <a:off x="785786" y="2428868"/>
            <a:ext cx="7143800" cy="1425910"/>
          </a:xfrm>
          <a:prstGeom prst="roundRect">
            <a:avLst/>
          </a:prstGeom>
          <a:ln/>
        </p:spPr>
        <p:style>
          <a:lnRef idx="1">
            <a:schemeClr val="accent3"/>
          </a:lnRef>
          <a:fillRef idx="2">
            <a:schemeClr val="accent3"/>
          </a:fillRef>
          <a:effectRef idx="1">
            <a:schemeClr val="accent3"/>
          </a:effectRef>
          <a:fontRef idx="minor">
            <a:schemeClr val="dk1"/>
          </a:fontRef>
        </p:style>
        <p:txBody>
          <a:bodyPr anchor="ctr"/>
          <a:lstStyle/>
          <a:p>
            <a:pPr algn="ctr">
              <a:defRPr/>
            </a:pPr>
            <a:r>
              <a:rPr lang="ru-RU" sz="2400" dirty="0">
                <a:solidFill>
                  <a:schemeClr val="tx1"/>
                </a:solidFill>
              </a:rPr>
              <a:t>Запыленные стёкла могут поглощать до 30% света. Содержите их в надлежащей чистоте!</a:t>
            </a:r>
          </a:p>
          <a:p>
            <a:pPr algn="ctr">
              <a:defRPr/>
            </a:pPr>
            <a:endParaRPr lang="ru-RU" dirty="0"/>
          </a:p>
        </p:txBody>
      </p:sp>
      <p:pic>
        <p:nvPicPr>
          <p:cNvPr id="5" name="Рисунок 6" descr="159481.jpg"/>
          <p:cNvPicPr>
            <a:picLocks noChangeAspect="1"/>
          </p:cNvPicPr>
          <p:nvPr/>
        </p:nvPicPr>
        <p:blipFill>
          <a:blip r:embed="rId2" cstate="email">
            <a:clrChange>
              <a:clrFrom>
                <a:srgbClr val="FBFCF6"/>
              </a:clrFrom>
              <a:clrTo>
                <a:srgbClr val="FBFCF6">
                  <a:alpha val="0"/>
                </a:srgbClr>
              </a:clrTo>
            </a:clrChange>
          </a:blip>
          <a:srcRect/>
          <a:stretch>
            <a:fillRect/>
          </a:stretch>
        </p:blipFill>
        <p:spPr bwMode="auto">
          <a:xfrm>
            <a:off x="1142976" y="4000504"/>
            <a:ext cx="2262190" cy="2262190"/>
          </a:xfrm>
          <a:prstGeom prst="rect">
            <a:avLst/>
          </a:prstGeom>
          <a:noFill/>
          <a:ln w="9525">
            <a:noFill/>
            <a:miter lim="800000"/>
            <a:headEnd/>
            <a:tailEnd/>
          </a:ln>
        </p:spPr>
      </p:pic>
      <p:pic>
        <p:nvPicPr>
          <p:cNvPr id="7" name="Рисунок 6" descr="https://images.all-free-download.com/images/graphiclarge/green_ideal_energy_267004.jpg">
            <a:hlinkClick r:id="rId3" action="ppaction://hlinksldjump"/>
          </p:cNvPr>
          <p:cNvPicPr/>
          <p:nvPr/>
        </p:nvPicPr>
        <p:blipFill>
          <a:blip r:embed="rId4"/>
          <a:srcRect/>
          <a:stretch>
            <a:fillRect/>
          </a:stretch>
        </p:blipFill>
        <p:spPr bwMode="auto">
          <a:xfrm>
            <a:off x="6858016" y="285728"/>
            <a:ext cx="1857356" cy="2286016"/>
          </a:xfrm>
          <a:prstGeom prst="ellipse">
            <a:avLst/>
          </a:prstGeom>
          <a:ln>
            <a:noFill/>
          </a:ln>
          <a:effectLst>
            <a:softEdge rad="112500"/>
          </a:effectLst>
        </p:spPr>
      </p:pic>
      <p:pic>
        <p:nvPicPr>
          <p:cNvPr id="6" name="Picture 7" descr="C:\Users\user\Desktop\investment_decision_1600_wht_7416-1024x1024.png"/>
          <p:cNvPicPr>
            <a:picLocks noChangeAspect="1" noChangeArrowheads="1"/>
          </p:cNvPicPr>
          <p:nvPr/>
        </p:nvPicPr>
        <p:blipFill>
          <a:blip r:embed="rId5" cstate="print"/>
          <a:srcRect l="10416" r="13541" b="11458"/>
          <a:stretch>
            <a:fillRect/>
          </a:stretch>
        </p:blipFill>
        <p:spPr bwMode="auto">
          <a:xfrm>
            <a:off x="357158" y="214290"/>
            <a:ext cx="2000264" cy="2329065"/>
          </a:xfrm>
          <a:prstGeom prst="rect">
            <a:avLst/>
          </a:prstGeom>
          <a:noFill/>
          <a:effectLst>
            <a:softEdge rad="127000"/>
          </a:effectLst>
        </p:spPr>
      </p:pic>
      <p:pic>
        <p:nvPicPr>
          <p:cNvPr id="8" name="Picture 2" descr="https://thumbs.dreamstime.com/b/%D0%BE%D0%BA%D0%BD%D0%BE-%D1%87%D0%B8%D1%81%D1%82%D0%BA%D0%B8-40409436.jpg"/>
          <p:cNvPicPr>
            <a:picLocks noChangeAspect="1" noChangeArrowheads="1"/>
          </p:cNvPicPr>
          <p:nvPr/>
        </p:nvPicPr>
        <p:blipFill>
          <a:blip r:embed="rId6"/>
          <a:srcRect/>
          <a:stretch>
            <a:fillRect/>
          </a:stretch>
        </p:blipFill>
        <p:spPr bwMode="auto">
          <a:xfrm>
            <a:off x="3357554" y="3571852"/>
            <a:ext cx="3143272" cy="3286148"/>
          </a:xfrm>
          <a:prstGeom prst="rect">
            <a:avLst/>
          </a:prstGeom>
          <a:noFill/>
          <a:effectLst>
            <a:softEdge rad="317500"/>
          </a:effec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4"/>
          <p:cNvSpPr>
            <a:spLocks noChangeArrowheads="1"/>
          </p:cNvSpPr>
          <p:nvPr/>
        </p:nvSpPr>
        <p:spPr bwMode="auto">
          <a:xfrm>
            <a:off x="2285984" y="857232"/>
            <a:ext cx="6215106" cy="1569660"/>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wrap="square">
            <a:spAutoFit/>
          </a:bodyPr>
          <a:lstStyle/>
          <a:p>
            <a:pPr algn="just"/>
            <a:r>
              <a:rPr lang="ru-RU" sz="2400" b="1" dirty="0"/>
              <a:t>Сколько процентов электроэнергии используется впустую, если зарядное устройство для сотового телефона оставлять включенным в сеть</a:t>
            </a:r>
            <a:r>
              <a:rPr lang="ru-RU" sz="2400" b="1" dirty="0" smtClean="0"/>
              <a:t>?</a:t>
            </a:r>
            <a:endParaRPr lang="ru-RU" sz="2000" dirty="0"/>
          </a:p>
        </p:txBody>
      </p:sp>
      <p:sp>
        <p:nvSpPr>
          <p:cNvPr id="4" name="Скругленный прямоугольник 3"/>
          <p:cNvSpPr/>
          <p:nvPr/>
        </p:nvSpPr>
        <p:spPr>
          <a:xfrm>
            <a:off x="1643042" y="2928934"/>
            <a:ext cx="2071051" cy="774809"/>
          </a:xfrm>
          <a:prstGeom prst="roundRect">
            <a:avLst/>
          </a:prstGeom>
          <a:solidFill>
            <a:srgbClr val="CC3300">
              <a:alpha val="14902"/>
            </a:srgbClr>
          </a:solidFill>
          <a:ln>
            <a:solidFill>
              <a:srgbClr val="CC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2400" b="1" dirty="0">
                <a:solidFill>
                  <a:schemeClr val="tx1"/>
                </a:solidFill>
              </a:rPr>
              <a:t>0% </a:t>
            </a:r>
          </a:p>
        </p:txBody>
      </p:sp>
      <p:sp>
        <p:nvSpPr>
          <p:cNvPr id="6" name="Скругленный прямоугольник 5">
            <a:hlinkClick r:id="rId3" action="ppaction://hlinksldjump"/>
          </p:cNvPr>
          <p:cNvSpPr/>
          <p:nvPr/>
        </p:nvSpPr>
        <p:spPr>
          <a:xfrm>
            <a:off x="6429388" y="4286256"/>
            <a:ext cx="1821588" cy="727983"/>
          </a:xfrm>
          <a:prstGeom prst="roundRect">
            <a:avLst/>
          </a:prstGeom>
          <a:solidFill>
            <a:srgbClr val="CC3300">
              <a:alpha val="14902"/>
            </a:srgbClr>
          </a:solidFill>
          <a:ln>
            <a:solidFill>
              <a:srgbClr val="CC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2400" b="1" dirty="0">
                <a:solidFill>
                  <a:schemeClr val="tx1"/>
                </a:solidFill>
              </a:rPr>
              <a:t>95% </a:t>
            </a:r>
          </a:p>
        </p:txBody>
      </p:sp>
      <p:sp>
        <p:nvSpPr>
          <p:cNvPr id="23" name="TextBox 22"/>
          <p:cNvSpPr txBox="1"/>
          <p:nvPr/>
        </p:nvSpPr>
        <p:spPr>
          <a:xfrm>
            <a:off x="2214546" y="357166"/>
            <a:ext cx="6286544" cy="461665"/>
          </a:xfrm>
          <a:prstGeom prst="rect">
            <a:avLst/>
          </a:prstGeom>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2400" dirty="0" smtClean="0">
                <a:latin typeface="Arial Black" pitchFamily="34" charset="0"/>
              </a:rPr>
              <a:t>Экономия (50)</a:t>
            </a:r>
            <a:endParaRPr lang="ru-RU" sz="2400" dirty="0">
              <a:latin typeface="Arial Black" pitchFamily="34" charset="0"/>
            </a:endParaRPr>
          </a:p>
        </p:txBody>
      </p:sp>
      <p:pic>
        <p:nvPicPr>
          <p:cNvPr id="22" name="Picture 7" descr="C:\Users\user\Desktop\investment_decision_1600_wht_7416-1024x1024.png"/>
          <p:cNvPicPr>
            <a:picLocks noChangeAspect="1" noChangeArrowheads="1"/>
          </p:cNvPicPr>
          <p:nvPr/>
        </p:nvPicPr>
        <p:blipFill>
          <a:blip r:embed="rId4" cstate="print"/>
          <a:srcRect l="10416" r="13541" b="11458"/>
          <a:stretch>
            <a:fillRect/>
          </a:stretch>
        </p:blipFill>
        <p:spPr bwMode="auto">
          <a:xfrm>
            <a:off x="357158" y="214290"/>
            <a:ext cx="2000264" cy="2329065"/>
          </a:xfrm>
          <a:prstGeom prst="rect">
            <a:avLst/>
          </a:prstGeom>
          <a:noFill/>
          <a:effectLst>
            <a:softEdge rad="127000"/>
          </a:effectLst>
        </p:spPr>
      </p:pic>
      <p:sp>
        <p:nvSpPr>
          <p:cNvPr id="24" name="Скругленный прямоугольник 23"/>
          <p:cNvSpPr/>
          <p:nvPr/>
        </p:nvSpPr>
        <p:spPr>
          <a:xfrm>
            <a:off x="5357818" y="2928934"/>
            <a:ext cx="2088232" cy="735136"/>
          </a:xfrm>
          <a:prstGeom prst="roundRect">
            <a:avLst/>
          </a:prstGeom>
          <a:solidFill>
            <a:srgbClr val="CC3300">
              <a:alpha val="14902"/>
            </a:srgbClr>
          </a:solidFill>
          <a:ln>
            <a:solidFill>
              <a:srgbClr val="CC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2400" b="1" dirty="0" smtClean="0">
                <a:solidFill>
                  <a:schemeClr val="tx1"/>
                </a:solidFill>
              </a:rPr>
              <a:t>47% </a:t>
            </a:r>
            <a:endParaRPr lang="ru-RU" sz="2400" b="1" dirty="0">
              <a:solidFill>
                <a:schemeClr val="tx1"/>
              </a:solidFill>
            </a:endParaRPr>
          </a:p>
        </p:txBody>
      </p:sp>
      <p:sp>
        <p:nvSpPr>
          <p:cNvPr id="25" name="Скругленный прямоугольник 24"/>
          <p:cNvSpPr/>
          <p:nvPr/>
        </p:nvSpPr>
        <p:spPr>
          <a:xfrm>
            <a:off x="571472" y="4214818"/>
            <a:ext cx="2088232" cy="735136"/>
          </a:xfrm>
          <a:prstGeom prst="roundRect">
            <a:avLst/>
          </a:prstGeom>
          <a:solidFill>
            <a:srgbClr val="CC3300">
              <a:alpha val="14902"/>
            </a:srgbClr>
          </a:solidFill>
          <a:ln>
            <a:solidFill>
              <a:srgbClr val="CC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2400" b="1" dirty="0" smtClean="0">
                <a:solidFill>
                  <a:schemeClr val="tx1"/>
                </a:solidFill>
              </a:rPr>
              <a:t>53% </a:t>
            </a:r>
            <a:endParaRPr lang="ru-RU" sz="2400" b="1" dirty="0">
              <a:solidFill>
                <a:schemeClr val="tx1"/>
              </a:solidFill>
            </a:endParaRPr>
          </a:p>
        </p:txBody>
      </p:sp>
      <p:sp>
        <p:nvSpPr>
          <p:cNvPr id="26" name="Скругленный прямоугольник 25"/>
          <p:cNvSpPr/>
          <p:nvPr/>
        </p:nvSpPr>
        <p:spPr>
          <a:xfrm>
            <a:off x="3500430" y="4357694"/>
            <a:ext cx="2088232" cy="735136"/>
          </a:xfrm>
          <a:prstGeom prst="roundRect">
            <a:avLst/>
          </a:prstGeom>
          <a:solidFill>
            <a:srgbClr val="CC3300">
              <a:alpha val="14902"/>
            </a:srgbClr>
          </a:solidFill>
          <a:ln>
            <a:solidFill>
              <a:srgbClr val="CC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2400" b="1" dirty="0" smtClean="0">
                <a:solidFill>
                  <a:schemeClr val="tx1"/>
                </a:solidFill>
              </a:rPr>
              <a:t>64% </a:t>
            </a:r>
            <a:endParaRPr lang="ru-RU" sz="2400" b="1" dirty="0">
              <a:solidFill>
                <a:schemeClr val="tx1"/>
              </a:solidFill>
            </a:endParaRPr>
          </a:p>
        </p:txBody>
      </p:sp>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8" presetClass="exit" presetSubtype="16" fill="hold" grpId="0" nodeType="clickEffect">
                                  <p:stCondLst>
                                    <p:cond delay="0"/>
                                  </p:stCondLst>
                                  <p:childTnLst>
                                    <p:animEffect transition="out" filter="diamond(in)">
                                      <p:cBhvr>
                                        <p:cTn id="6" dur="2000"/>
                                        <p:tgtEl>
                                          <p:spTgt spid="24"/>
                                        </p:tgtEl>
                                      </p:cBhvr>
                                    </p:animEffect>
                                    <p:set>
                                      <p:cBhvr>
                                        <p:cTn id="7" dur="1" fill="hold">
                                          <p:stCondLst>
                                            <p:cond delay="1999"/>
                                          </p:stCondLst>
                                        </p:cTn>
                                        <p:tgtEl>
                                          <p:spTgt spid="24"/>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8" restart="whenNotActive" fill="hold" evtFilter="cancelBubble" nodeType="interactiveSeq">
                <p:stCondLst>
                  <p:cond evt="onClick" delay="0">
                    <p:tgtEl>
                      <p:spTgt spid="25"/>
                    </p:tgtEl>
                  </p:cond>
                </p:stCondLst>
                <p:endSync evt="end" delay="0">
                  <p:rtn val="all"/>
                </p:endSync>
                <p:childTnLst>
                  <p:par>
                    <p:cTn id="9" fill="hold">
                      <p:stCondLst>
                        <p:cond delay="indefinite"/>
                      </p:stCondLst>
                      <p:childTnLst>
                        <p:par>
                          <p:cTn id="10" fill="hold">
                            <p:stCondLst>
                              <p:cond delay="0"/>
                            </p:stCondLst>
                            <p:childTnLst>
                              <p:par>
                                <p:cTn id="11" presetID="8" presetClass="exit" presetSubtype="16" fill="hold" grpId="0" nodeType="clickEffect">
                                  <p:stCondLst>
                                    <p:cond delay="0"/>
                                  </p:stCondLst>
                                  <p:childTnLst>
                                    <p:animEffect transition="out" filter="diamond(in)">
                                      <p:cBhvr>
                                        <p:cTn id="12" dur="2000"/>
                                        <p:tgtEl>
                                          <p:spTgt spid="25"/>
                                        </p:tgtEl>
                                      </p:cBhvr>
                                    </p:animEffect>
                                    <p:set>
                                      <p:cBhvr>
                                        <p:cTn id="13" dur="1" fill="hold">
                                          <p:stCondLst>
                                            <p:cond delay="1999"/>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14" restart="whenNotActive" fill="hold" evtFilter="cancelBubble" nodeType="interactiveSeq">
                <p:stCondLst>
                  <p:cond evt="onClick" delay="0">
                    <p:tgtEl>
                      <p:spTgt spid="4"/>
                    </p:tgtEl>
                  </p:cond>
                </p:stCondLst>
                <p:endSync evt="end" delay="0">
                  <p:rtn val="all"/>
                </p:endSync>
                <p:childTnLst>
                  <p:par>
                    <p:cTn id="15" fill="hold">
                      <p:stCondLst>
                        <p:cond delay="0"/>
                      </p:stCondLst>
                      <p:childTnLst>
                        <p:par>
                          <p:cTn id="16" fill="hold">
                            <p:stCondLst>
                              <p:cond delay="0"/>
                            </p:stCondLst>
                            <p:childTnLst>
                              <p:par>
                                <p:cTn id="17" presetID="8" presetClass="exit" presetSubtype="16" fill="hold" grpId="0" nodeType="clickEffect">
                                  <p:stCondLst>
                                    <p:cond delay="0"/>
                                  </p:stCondLst>
                                  <p:childTnLst>
                                    <p:animEffect transition="out" filter="diamond(in)">
                                      <p:cBhvr>
                                        <p:cTn id="18" dur="2000"/>
                                        <p:tgtEl>
                                          <p:spTgt spid="4"/>
                                        </p:tgtEl>
                                      </p:cBhvr>
                                    </p:animEffect>
                                    <p:set>
                                      <p:cBhvr>
                                        <p:cTn id="19" dur="1" fill="hold">
                                          <p:stCondLst>
                                            <p:cond delay="19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20" restart="whenNotActive" fill="hold" evtFilter="cancelBubble" nodeType="interactiveSeq">
                <p:stCondLst>
                  <p:cond evt="onClick" delay="0">
                    <p:tgtEl>
                      <p:spTgt spid="26"/>
                    </p:tgtEl>
                  </p:cond>
                </p:stCondLst>
                <p:endSync evt="end" delay="0">
                  <p:rtn val="all"/>
                </p:endSync>
                <p:childTnLst>
                  <p:par>
                    <p:cTn id="21" fill="hold">
                      <p:stCondLst>
                        <p:cond delay="0"/>
                      </p:stCondLst>
                      <p:childTnLst>
                        <p:par>
                          <p:cTn id="22" fill="hold">
                            <p:stCondLst>
                              <p:cond delay="0"/>
                            </p:stCondLst>
                            <p:childTnLst>
                              <p:par>
                                <p:cTn id="23" presetID="8" presetClass="exit" presetSubtype="16" fill="hold" grpId="0" nodeType="clickEffect">
                                  <p:stCondLst>
                                    <p:cond delay="0"/>
                                  </p:stCondLst>
                                  <p:childTnLst>
                                    <p:animEffect transition="out" filter="diamond(in)">
                                      <p:cBhvr>
                                        <p:cTn id="24" dur="2000"/>
                                        <p:tgtEl>
                                          <p:spTgt spid="26"/>
                                        </p:tgtEl>
                                      </p:cBhvr>
                                    </p:animEffect>
                                    <p:set>
                                      <p:cBhvr>
                                        <p:cTn id="25" dur="1" fill="hold">
                                          <p:stCondLst>
                                            <p:cond delay="19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6"/>
                  </p:tgtEl>
                </p:cond>
              </p:nextCondLst>
            </p:seq>
          </p:childTnLst>
        </p:cTn>
      </p:par>
    </p:tnLst>
    <p:bldLst>
      <p:bldP spid="4" grpId="0" animBg="1"/>
      <p:bldP spid="24" grpId="0" animBg="1"/>
      <p:bldP spid="25" grpId="0" animBg="1"/>
      <p:bldP spid="2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42976" y="500042"/>
            <a:ext cx="6929486" cy="461665"/>
          </a:xfrm>
          <a:prstGeom prst="rect">
            <a:avLst/>
          </a:prstGeom>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2400" dirty="0" smtClean="0">
                <a:latin typeface="Arial Black" pitchFamily="34" charset="0"/>
              </a:rPr>
              <a:t>Дворники (10)</a:t>
            </a:r>
            <a:endParaRPr lang="ru-RU" sz="2400" dirty="0">
              <a:latin typeface="Arial Black" pitchFamily="34" charset="0"/>
            </a:endParaRPr>
          </a:p>
        </p:txBody>
      </p:sp>
      <p:sp>
        <p:nvSpPr>
          <p:cNvPr id="3" name="TextBox 2"/>
          <p:cNvSpPr txBox="1"/>
          <p:nvPr/>
        </p:nvSpPr>
        <p:spPr>
          <a:xfrm>
            <a:off x="714348" y="2428868"/>
            <a:ext cx="7929618" cy="3816429"/>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lvl="0" algn="just"/>
            <a:r>
              <a:rPr lang="ru-RU" sz="2800" dirty="0"/>
              <a:t>Она бывает разноцветной, и её очень трудно сломать. </a:t>
            </a:r>
            <a:endParaRPr lang="ru-RU" sz="2800" dirty="0" smtClean="0"/>
          </a:p>
          <a:p>
            <a:pPr lvl="0" algn="just"/>
            <a:r>
              <a:rPr lang="ru-RU" sz="2800" dirty="0" smtClean="0"/>
              <a:t>Предметы </a:t>
            </a:r>
            <a:r>
              <a:rPr lang="ru-RU" sz="2800" dirty="0"/>
              <a:t>из неё очень лёгкие. </a:t>
            </a:r>
            <a:endParaRPr lang="ru-RU" sz="2800" dirty="0" smtClean="0"/>
          </a:p>
          <a:p>
            <a:pPr lvl="0" algn="just"/>
            <a:endParaRPr lang="ru-RU" sz="2800" dirty="0" smtClean="0"/>
          </a:p>
          <a:p>
            <a:pPr lvl="0" algn="just"/>
            <a:r>
              <a:rPr lang="ru-RU" sz="2800" dirty="0" smtClean="0"/>
              <a:t>У </a:t>
            </a:r>
            <a:r>
              <a:rPr lang="ru-RU" sz="2800" dirty="0"/>
              <a:t>вас много игрушек из неё. </a:t>
            </a:r>
            <a:endParaRPr lang="ru-RU" sz="2800" dirty="0" smtClean="0"/>
          </a:p>
          <a:p>
            <a:pPr lvl="0" algn="just"/>
            <a:endParaRPr lang="ru-RU" sz="2800" dirty="0" smtClean="0"/>
          </a:p>
          <a:p>
            <a:pPr lvl="0" algn="just"/>
            <a:r>
              <a:rPr lang="ru-RU" sz="2800" dirty="0" smtClean="0"/>
              <a:t>Если </a:t>
            </a:r>
            <a:r>
              <a:rPr lang="ru-RU" sz="2800" dirty="0"/>
              <a:t>её поджечь, то появляется много дыма, который плохо влияет на </a:t>
            </a:r>
            <a:r>
              <a:rPr lang="ru-RU" sz="2800" dirty="0" smtClean="0"/>
              <a:t>здоровье</a:t>
            </a:r>
            <a:endParaRPr lang="ru-RU" sz="2800" dirty="0"/>
          </a:p>
          <a:p>
            <a:pPr algn="just"/>
            <a:endParaRPr lang="ru-RU" dirty="0"/>
          </a:p>
        </p:txBody>
      </p:sp>
      <p:sp>
        <p:nvSpPr>
          <p:cNvPr id="7" name="TextBox 6"/>
          <p:cNvSpPr txBox="1"/>
          <p:nvPr/>
        </p:nvSpPr>
        <p:spPr>
          <a:xfrm>
            <a:off x="5715008" y="5786454"/>
            <a:ext cx="2857520" cy="461665"/>
          </a:xfrm>
          <a:prstGeom prst="rect">
            <a:avLst/>
          </a:prstGeom>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2400" dirty="0" smtClean="0">
                <a:latin typeface="Arial Black" pitchFamily="34" charset="0"/>
              </a:rPr>
              <a:t>Пластмасса</a:t>
            </a:r>
            <a:endParaRPr lang="ru-RU" sz="2400" dirty="0">
              <a:latin typeface="Arial Black" pitchFamily="34" charset="0"/>
            </a:endParaRPr>
          </a:p>
        </p:txBody>
      </p:sp>
      <p:sp>
        <p:nvSpPr>
          <p:cNvPr id="8" name="Багетная рамка 7"/>
          <p:cNvSpPr/>
          <p:nvPr/>
        </p:nvSpPr>
        <p:spPr>
          <a:xfrm>
            <a:off x="714348" y="3357562"/>
            <a:ext cx="7929618" cy="714380"/>
          </a:xfrm>
          <a:prstGeom prst="bevel">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a:p>
        </p:txBody>
      </p:sp>
      <p:sp>
        <p:nvSpPr>
          <p:cNvPr id="9" name="Багетная рамка 8"/>
          <p:cNvSpPr/>
          <p:nvPr/>
        </p:nvSpPr>
        <p:spPr>
          <a:xfrm>
            <a:off x="714348" y="4071942"/>
            <a:ext cx="7929618" cy="714380"/>
          </a:xfrm>
          <a:prstGeom prst="bevel">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a:p>
        </p:txBody>
      </p:sp>
      <p:sp>
        <p:nvSpPr>
          <p:cNvPr id="10" name="Багетная рамка 9"/>
          <p:cNvSpPr/>
          <p:nvPr/>
        </p:nvSpPr>
        <p:spPr>
          <a:xfrm>
            <a:off x="714348" y="4929198"/>
            <a:ext cx="7929618" cy="928694"/>
          </a:xfrm>
          <a:prstGeom prst="bevel">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a:p>
        </p:txBody>
      </p:sp>
      <p:pic>
        <p:nvPicPr>
          <p:cNvPr id="11" name="Рисунок 10" descr="https://images.all-free-download.com/images/graphiclarge/green_ideal_energy_267004.jpg">
            <a:hlinkClick r:id="rId2" action="ppaction://hlinksldjump"/>
          </p:cNvPr>
          <p:cNvPicPr/>
          <p:nvPr/>
        </p:nvPicPr>
        <p:blipFill>
          <a:blip r:embed="rId3"/>
          <a:srcRect/>
          <a:stretch>
            <a:fillRect/>
          </a:stretch>
        </p:blipFill>
        <p:spPr bwMode="auto">
          <a:xfrm>
            <a:off x="6929454" y="285728"/>
            <a:ext cx="1857356" cy="2286016"/>
          </a:xfrm>
          <a:prstGeom prst="ellipse">
            <a:avLst/>
          </a:prstGeom>
          <a:ln>
            <a:noFill/>
          </a:ln>
          <a:effectLst>
            <a:softEdge rad="112500"/>
          </a:effectLst>
        </p:spPr>
      </p:pic>
      <p:pic>
        <p:nvPicPr>
          <p:cNvPr id="53250" name="Picture 2" descr="https://thumbs.dreamstime.com/b/%D0%B1%D0%B5%D0%BB%D1%8B%D0%B9-%D0%BC%D0%B5%D1%82%D0%B5%D0%BB%D1%8C%D1%89%D0%B8%D0%BA-%D1%83%D0%BB%D0%B8%D1%86%D1%8B-%D0%BB%D1%8E%D0%B4%D0%B5%D0%B9-3d-26396113.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571471" y="428604"/>
            <a:ext cx="1793093" cy="214314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xit" presetSubtype="10" fill="hold" grpId="0" nodeType="clickEffect">
                                  <p:stCondLst>
                                    <p:cond delay="0"/>
                                  </p:stCondLst>
                                  <p:childTnLst>
                                    <p:animEffect transition="out" filter="checkerboard(across)">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5" presetClass="exit" presetSubtype="10" fill="hold" grpId="0" nodeType="clickEffect">
                                  <p:stCondLst>
                                    <p:cond delay="0"/>
                                  </p:stCondLst>
                                  <p:childTnLst>
                                    <p:animEffect transition="out" filter="checkerboard(across)">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5" presetClass="exit" presetSubtype="10" fill="hold" grpId="0" nodeType="clickEffect">
                                  <p:stCondLst>
                                    <p:cond delay="0"/>
                                  </p:stCondLst>
                                  <p:childTnLst>
                                    <p:animEffect transition="out" filter="checkerboard(across)">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amond(in)">
                                      <p:cBhvr>
                                        <p:cTn id="2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кругленный прямоугольник 2"/>
          <p:cNvSpPr/>
          <p:nvPr/>
        </p:nvSpPr>
        <p:spPr>
          <a:xfrm>
            <a:off x="642910" y="428604"/>
            <a:ext cx="5604902" cy="5975350"/>
          </a:xfrm>
          <a:prstGeom prst="roundRect">
            <a:avLst/>
          </a:prstGeom>
          <a:ln/>
        </p:spPr>
        <p:style>
          <a:lnRef idx="1">
            <a:schemeClr val="accent3"/>
          </a:lnRef>
          <a:fillRef idx="2">
            <a:schemeClr val="accent3"/>
          </a:fillRef>
          <a:effectRef idx="1">
            <a:schemeClr val="accent3"/>
          </a:effectRef>
          <a:fontRef idx="minor">
            <a:schemeClr val="dk1"/>
          </a:fontRef>
        </p:style>
        <p:txBody>
          <a:bodyPr anchor="ctr"/>
          <a:lstStyle/>
          <a:p>
            <a:pPr algn="just"/>
            <a:r>
              <a:rPr lang="ru-RU" sz="2000" b="1" i="1" dirty="0" smtClean="0">
                <a:solidFill>
                  <a:schemeClr val="tx1"/>
                </a:solidFill>
                <a:latin typeface="Calibri" pitchFamily="34" charset="0"/>
                <a:cs typeface="Times New Roman" pitchFamily="18" charset="0"/>
              </a:rPr>
              <a:t>        Привычка </a:t>
            </a:r>
            <a:r>
              <a:rPr lang="ru-RU" sz="2000" b="1" i="1" dirty="0">
                <a:solidFill>
                  <a:schemeClr val="tx1"/>
                </a:solidFill>
                <a:latin typeface="Calibri" pitchFamily="34" charset="0"/>
                <a:cs typeface="Times New Roman" pitchFamily="18" charset="0"/>
              </a:rPr>
              <a:t>оставлять оборудование в режиме «</a:t>
            </a:r>
            <a:r>
              <a:rPr lang="ru-RU" sz="2000" b="1" i="1" dirty="0" err="1">
                <a:solidFill>
                  <a:schemeClr val="tx1"/>
                </a:solidFill>
                <a:latin typeface="Calibri" pitchFamily="34" charset="0"/>
                <a:cs typeface="Times New Roman" pitchFamily="18" charset="0"/>
              </a:rPr>
              <a:t>standby</a:t>
            </a:r>
            <a:r>
              <a:rPr lang="ru-RU" sz="2000" b="1" i="1" dirty="0">
                <a:solidFill>
                  <a:schemeClr val="tx1"/>
                </a:solidFill>
                <a:latin typeface="Calibri" pitchFamily="34" charset="0"/>
                <a:cs typeface="Times New Roman" pitchFamily="18" charset="0"/>
              </a:rPr>
              <a:t>» (режим ожидания) сокращает </a:t>
            </a:r>
            <a:r>
              <a:rPr lang="ru-RU" sz="2000" b="1" i="1" dirty="0" smtClean="0">
                <a:solidFill>
                  <a:schemeClr val="tx1"/>
                </a:solidFill>
                <a:latin typeface="Calibri" pitchFamily="34" charset="0"/>
                <a:cs typeface="Times New Roman" pitchFamily="18" charset="0"/>
              </a:rPr>
              <a:t>семейный </a:t>
            </a:r>
            <a:r>
              <a:rPr lang="ru-RU" sz="2000" b="1" i="1" dirty="0">
                <a:solidFill>
                  <a:schemeClr val="tx1"/>
                </a:solidFill>
                <a:latin typeface="Calibri" pitchFamily="34" charset="0"/>
                <a:cs typeface="Times New Roman" pitchFamily="18" charset="0"/>
              </a:rPr>
              <a:t>бюджет. </a:t>
            </a:r>
          </a:p>
          <a:p>
            <a:pPr algn="just"/>
            <a:r>
              <a:rPr lang="ru-RU" sz="2000" dirty="0" smtClean="0">
                <a:solidFill>
                  <a:schemeClr val="tx1"/>
                </a:solidFill>
                <a:latin typeface="Calibri" pitchFamily="34" charset="0"/>
                <a:cs typeface="Times New Roman" pitchFamily="18" charset="0"/>
              </a:rPr>
              <a:t>       Выключение </a:t>
            </a:r>
            <a:r>
              <a:rPr lang="ru-RU" sz="2000" dirty="0">
                <a:solidFill>
                  <a:schemeClr val="tx1"/>
                </a:solidFill>
                <a:latin typeface="Calibri" pitchFamily="34" charset="0"/>
                <a:cs typeface="Times New Roman" pitchFamily="18" charset="0"/>
              </a:rPr>
              <a:t>из сети телевизора, </a:t>
            </a:r>
            <a:r>
              <a:rPr lang="ru-RU" sz="2000" dirty="0" smtClean="0">
                <a:solidFill>
                  <a:schemeClr val="tx1"/>
                </a:solidFill>
                <a:latin typeface="Calibri" pitchFamily="34" charset="0"/>
                <a:cs typeface="Times New Roman" pitchFamily="18" charset="0"/>
              </a:rPr>
              <a:t>видеомагнитофона</a:t>
            </a:r>
            <a:r>
              <a:rPr lang="ru-RU" sz="2000" dirty="0">
                <a:solidFill>
                  <a:schemeClr val="tx1"/>
                </a:solidFill>
                <a:latin typeface="Calibri" pitchFamily="34" charset="0"/>
                <a:cs typeface="Times New Roman" pitchFamily="18" charset="0"/>
              </a:rPr>
              <a:t>, музыкального центра позволит снизить </a:t>
            </a:r>
            <a:r>
              <a:rPr lang="ru-RU" sz="2000" dirty="0" smtClean="0">
                <a:solidFill>
                  <a:schemeClr val="tx1"/>
                </a:solidFill>
                <a:latin typeface="Calibri" pitchFamily="34" charset="0"/>
                <a:cs typeface="Times New Roman" pitchFamily="18" charset="0"/>
              </a:rPr>
              <a:t> потребление </a:t>
            </a:r>
            <a:r>
              <a:rPr lang="ru-RU" sz="2000" dirty="0">
                <a:solidFill>
                  <a:schemeClr val="tx1"/>
                </a:solidFill>
                <a:latin typeface="Calibri" pitchFamily="34" charset="0"/>
                <a:cs typeface="Times New Roman" pitchFamily="18" charset="0"/>
              </a:rPr>
              <a:t>электроэнергии в среднем до 300 кВт•ч в год.</a:t>
            </a:r>
            <a:endParaRPr lang="ru-RU" sz="2000" dirty="0">
              <a:solidFill>
                <a:schemeClr val="tx1"/>
              </a:solidFill>
            </a:endParaRPr>
          </a:p>
          <a:p>
            <a:pPr algn="just" eaLnBrk="0" hangingPunct="0"/>
            <a:r>
              <a:rPr lang="ru-RU" sz="2000" dirty="0" smtClean="0">
                <a:solidFill>
                  <a:schemeClr val="tx1"/>
                </a:solidFill>
                <a:latin typeface="Calibri" pitchFamily="34" charset="0"/>
                <a:cs typeface="Times New Roman" pitchFamily="18" charset="0"/>
              </a:rPr>
              <a:t>        Например</a:t>
            </a:r>
            <a:r>
              <a:rPr lang="ru-RU" sz="2000" dirty="0">
                <a:solidFill>
                  <a:schemeClr val="tx1"/>
                </a:solidFill>
                <a:latin typeface="Calibri" pitchFamily="34" charset="0"/>
                <a:cs typeface="Times New Roman" pitchFamily="18" charset="0"/>
              </a:rPr>
              <a:t>, если Вы смотрите телевизор </a:t>
            </a:r>
            <a:r>
              <a:rPr lang="ru-RU" sz="2000" b="1" dirty="0">
                <a:solidFill>
                  <a:schemeClr val="tx1"/>
                </a:solidFill>
                <a:latin typeface="Calibri" pitchFamily="34" charset="0"/>
                <a:cs typeface="Times New Roman" pitchFamily="18" charset="0"/>
              </a:rPr>
              <a:t>6 </a:t>
            </a:r>
            <a:r>
              <a:rPr lang="ru-RU" sz="2000" b="1" dirty="0" smtClean="0">
                <a:solidFill>
                  <a:schemeClr val="tx1"/>
                </a:solidFill>
                <a:latin typeface="Calibri" pitchFamily="34" charset="0"/>
                <a:cs typeface="Times New Roman" pitchFamily="18" charset="0"/>
              </a:rPr>
              <a:t>ч</a:t>
            </a:r>
            <a:r>
              <a:rPr lang="ru-RU" sz="2000" dirty="0" smtClean="0">
                <a:solidFill>
                  <a:schemeClr val="tx1"/>
                </a:solidFill>
                <a:latin typeface="Calibri" pitchFamily="34" charset="0"/>
                <a:cs typeface="Times New Roman" pitchFamily="18" charset="0"/>
              </a:rPr>
              <a:t> </a:t>
            </a:r>
            <a:r>
              <a:rPr lang="ru-RU" sz="2000" dirty="0">
                <a:solidFill>
                  <a:schemeClr val="tx1"/>
                </a:solidFill>
                <a:latin typeface="Calibri" pitchFamily="34" charset="0"/>
                <a:cs typeface="Times New Roman" pitchFamily="18" charset="0"/>
              </a:rPr>
              <a:t>в день, то </a:t>
            </a:r>
            <a:r>
              <a:rPr lang="ru-RU" sz="2000" dirty="0" smtClean="0">
                <a:solidFill>
                  <a:schemeClr val="tx1"/>
                </a:solidFill>
                <a:latin typeface="Calibri" pitchFamily="34" charset="0"/>
                <a:cs typeface="Times New Roman" pitchFamily="18" charset="0"/>
              </a:rPr>
              <a:t>его  </a:t>
            </a:r>
            <a:r>
              <a:rPr lang="ru-RU" sz="2000" dirty="0">
                <a:solidFill>
                  <a:schemeClr val="tx1"/>
                </a:solidFill>
                <a:latin typeface="Calibri" pitchFamily="34" charset="0"/>
                <a:cs typeface="Times New Roman" pitchFamily="18" charset="0"/>
              </a:rPr>
              <a:t>потребление в режиме ожидания составляет в сутки </a:t>
            </a:r>
            <a:r>
              <a:rPr lang="ru-RU" sz="2000" b="1" dirty="0">
                <a:solidFill>
                  <a:schemeClr val="tx1"/>
                </a:solidFill>
                <a:latin typeface="Calibri" pitchFamily="34" charset="0"/>
                <a:cs typeface="Times New Roman" pitchFamily="18" charset="0"/>
              </a:rPr>
              <a:t>297 </a:t>
            </a:r>
            <a:r>
              <a:rPr lang="ru-RU" sz="2000" b="1" dirty="0" err="1">
                <a:solidFill>
                  <a:schemeClr val="tx1"/>
                </a:solidFill>
                <a:latin typeface="Calibri" pitchFamily="34" charset="0"/>
                <a:cs typeface="Times New Roman" pitchFamily="18" charset="0"/>
              </a:rPr>
              <a:t>Bт</a:t>
            </a:r>
            <a:r>
              <a:rPr lang="ru-RU" sz="2000" b="1" dirty="0">
                <a:solidFill>
                  <a:schemeClr val="tx1"/>
                </a:solidFill>
                <a:latin typeface="Calibri" pitchFamily="34" charset="0"/>
                <a:cs typeface="Times New Roman" pitchFamily="18" charset="0"/>
              </a:rPr>
              <a:t>•ч</a:t>
            </a:r>
            <a:r>
              <a:rPr lang="ru-RU" sz="2000" b="1" dirty="0" smtClean="0">
                <a:solidFill>
                  <a:schemeClr val="tx1"/>
                </a:solidFill>
                <a:latin typeface="Calibri" pitchFamily="34" charset="0"/>
                <a:cs typeface="Times New Roman" pitchFamily="18" charset="0"/>
              </a:rPr>
              <a:t>, </a:t>
            </a:r>
            <a:r>
              <a:rPr lang="ru-RU" sz="2000" dirty="0" smtClean="0">
                <a:solidFill>
                  <a:schemeClr val="tx1"/>
                </a:solidFill>
                <a:latin typeface="Calibri" pitchFamily="34" charset="0"/>
                <a:cs typeface="Times New Roman" pitchFamily="18" charset="0"/>
              </a:rPr>
              <a:t> </a:t>
            </a:r>
            <a:r>
              <a:rPr lang="ru-RU" sz="2000" dirty="0">
                <a:solidFill>
                  <a:schemeClr val="tx1"/>
                </a:solidFill>
                <a:latin typeface="Calibri" pitchFamily="34" charset="0"/>
                <a:cs typeface="Times New Roman" pitchFamily="18" charset="0"/>
              </a:rPr>
              <a:t>а за месяц почти 9 кВт•ч. </a:t>
            </a:r>
            <a:endParaRPr lang="ru-RU" sz="2000" dirty="0" smtClean="0">
              <a:solidFill>
                <a:schemeClr val="tx1"/>
              </a:solidFill>
              <a:latin typeface="Calibri" pitchFamily="34" charset="0"/>
              <a:cs typeface="Times New Roman" pitchFamily="18" charset="0"/>
            </a:endParaRPr>
          </a:p>
          <a:p>
            <a:pPr algn="just" eaLnBrk="0" hangingPunct="0"/>
            <a:r>
              <a:rPr lang="ru-RU" sz="2000" dirty="0" smtClean="0">
                <a:solidFill>
                  <a:schemeClr val="tx1"/>
                </a:solidFill>
                <a:latin typeface="Calibri" pitchFamily="34" charset="0"/>
                <a:cs typeface="Times New Roman" pitchFamily="18" charset="0"/>
              </a:rPr>
              <a:t>        Аналогичные </a:t>
            </a:r>
            <a:r>
              <a:rPr lang="ru-RU" sz="2000" dirty="0">
                <a:solidFill>
                  <a:schemeClr val="tx1"/>
                </a:solidFill>
                <a:latin typeface="Calibri" pitchFamily="34" charset="0"/>
                <a:cs typeface="Times New Roman" pitchFamily="18" charset="0"/>
              </a:rPr>
              <a:t>расчеты в отношении </a:t>
            </a:r>
            <a:r>
              <a:rPr lang="ru-RU" sz="2000" dirty="0" smtClean="0">
                <a:solidFill>
                  <a:schemeClr val="tx1"/>
                </a:solidFill>
                <a:latin typeface="Calibri" pitchFamily="34" charset="0"/>
                <a:cs typeface="Times New Roman" pitchFamily="18" charset="0"/>
              </a:rPr>
              <a:t> музыкального </a:t>
            </a:r>
            <a:r>
              <a:rPr lang="ru-RU" sz="2000" dirty="0">
                <a:solidFill>
                  <a:schemeClr val="tx1"/>
                </a:solidFill>
                <a:latin typeface="Calibri" pitchFamily="34" charset="0"/>
                <a:cs typeface="Times New Roman" pitchFamily="18" charset="0"/>
              </a:rPr>
              <a:t>центра дают почти </a:t>
            </a:r>
            <a:r>
              <a:rPr lang="ru-RU" sz="2000" b="1" dirty="0">
                <a:solidFill>
                  <a:schemeClr val="tx1"/>
                </a:solidFill>
                <a:latin typeface="Calibri" pitchFamily="34" charset="0"/>
                <a:cs typeface="Times New Roman" pitchFamily="18" charset="0"/>
              </a:rPr>
              <a:t>8 кВт•ч в месяц, </a:t>
            </a:r>
            <a:r>
              <a:rPr lang="ru-RU" sz="2000" b="1" dirty="0" smtClean="0">
                <a:solidFill>
                  <a:schemeClr val="tx1"/>
                </a:solidFill>
                <a:latin typeface="Calibri" pitchFamily="34" charset="0"/>
                <a:cs typeface="Times New Roman" pitchFamily="18" charset="0"/>
              </a:rPr>
              <a:t> </a:t>
            </a:r>
            <a:r>
              <a:rPr lang="ru-RU" sz="2000" dirty="0" smtClean="0">
                <a:solidFill>
                  <a:schemeClr val="tx1"/>
                </a:solidFill>
                <a:latin typeface="Calibri" pitchFamily="34" charset="0"/>
                <a:cs typeface="Times New Roman" pitchFamily="18" charset="0"/>
              </a:rPr>
              <a:t>видеомагнитофона </a:t>
            </a:r>
            <a:r>
              <a:rPr lang="ru-RU" sz="2000" dirty="0">
                <a:solidFill>
                  <a:schemeClr val="tx1"/>
                </a:solidFill>
                <a:latin typeface="Calibri" pitchFamily="34" charset="0"/>
                <a:cs typeface="Times New Roman" pitchFamily="18" charset="0"/>
              </a:rPr>
              <a:t>– почти </a:t>
            </a:r>
            <a:r>
              <a:rPr lang="ru-RU" sz="2000" b="1" dirty="0">
                <a:solidFill>
                  <a:schemeClr val="tx1"/>
                </a:solidFill>
                <a:latin typeface="Calibri" pitchFamily="34" charset="0"/>
                <a:cs typeface="Times New Roman" pitchFamily="18" charset="0"/>
              </a:rPr>
              <a:t>4 кВт•ч </a:t>
            </a:r>
            <a:r>
              <a:rPr lang="ru-RU" sz="2000" dirty="0">
                <a:solidFill>
                  <a:schemeClr val="tx1"/>
                </a:solidFill>
                <a:latin typeface="Calibri" pitchFamily="34" charset="0"/>
                <a:cs typeface="Times New Roman" pitchFamily="18" charset="0"/>
              </a:rPr>
              <a:t>в </a:t>
            </a:r>
            <a:r>
              <a:rPr lang="ru-RU" sz="2000" dirty="0" smtClean="0">
                <a:solidFill>
                  <a:schemeClr val="tx1"/>
                </a:solidFill>
                <a:latin typeface="Calibri" pitchFamily="34" charset="0"/>
                <a:cs typeface="Times New Roman" pitchFamily="18" charset="0"/>
              </a:rPr>
              <a:t>месяц.</a:t>
            </a:r>
          </a:p>
          <a:p>
            <a:pPr algn="just" eaLnBrk="0" hangingPunct="0"/>
            <a:r>
              <a:rPr lang="ru-RU" sz="2000" dirty="0" smtClean="0">
                <a:solidFill>
                  <a:schemeClr val="tx1"/>
                </a:solidFill>
                <a:latin typeface="Calibri" pitchFamily="34" charset="0"/>
                <a:cs typeface="Times New Roman" pitchFamily="18" charset="0"/>
              </a:rPr>
              <a:t>        Итого </a:t>
            </a:r>
            <a:r>
              <a:rPr lang="ru-RU" sz="2000" dirty="0">
                <a:solidFill>
                  <a:schemeClr val="tx1"/>
                </a:solidFill>
                <a:latin typeface="Calibri" pitchFamily="34" charset="0"/>
                <a:cs typeface="Times New Roman" pitchFamily="18" charset="0"/>
              </a:rPr>
              <a:t>только по трем приборам – </a:t>
            </a:r>
            <a:r>
              <a:rPr lang="ru-RU" sz="2000" dirty="0" smtClean="0">
                <a:solidFill>
                  <a:schemeClr val="tx1"/>
                </a:solidFill>
                <a:latin typeface="Calibri" pitchFamily="34" charset="0"/>
                <a:cs typeface="Times New Roman" pitchFamily="18" charset="0"/>
              </a:rPr>
              <a:t>почти </a:t>
            </a:r>
            <a:r>
              <a:rPr lang="ru-RU" sz="2000" b="1" dirty="0">
                <a:solidFill>
                  <a:schemeClr val="tx1"/>
                </a:solidFill>
                <a:latin typeface="Calibri" pitchFamily="34" charset="0"/>
                <a:cs typeface="Times New Roman" pitchFamily="18" charset="0"/>
              </a:rPr>
              <a:t>21 кВт•ч </a:t>
            </a:r>
            <a:r>
              <a:rPr lang="ru-RU" sz="2000" dirty="0">
                <a:solidFill>
                  <a:schemeClr val="tx1"/>
                </a:solidFill>
                <a:latin typeface="Calibri" pitchFamily="34" charset="0"/>
                <a:cs typeface="Times New Roman" pitchFamily="18" charset="0"/>
              </a:rPr>
              <a:t>в месяц.</a:t>
            </a:r>
            <a:endParaRPr lang="ru-RU" sz="2000" dirty="0">
              <a:solidFill>
                <a:srgbClr val="FFFFFF"/>
              </a:solidFill>
            </a:endParaRPr>
          </a:p>
        </p:txBody>
      </p:sp>
      <p:pic>
        <p:nvPicPr>
          <p:cNvPr id="6" name="Рисунок 5" descr="https://images.all-free-download.com/images/graphiclarge/green_ideal_energy_267004.jpg">
            <a:hlinkClick r:id="rId2" action="ppaction://hlinksldjump"/>
          </p:cNvPr>
          <p:cNvPicPr/>
          <p:nvPr/>
        </p:nvPicPr>
        <p:blipFill>
          <a:blip r:embed="rId3"/>
          <a:srcRect/>
          <a:stretch>
            <a:fillRect/>
          </a:stretch>
        </p:blipFill>
        <p:spPr bwMode="auto">
          <a:xfrm>
            <a:off x="6786578" y="285728"/>
            <a:ext cx="1857356" cy="2286016"/>
          </a:xfrm>
          <a:prstGeom prst="ellipse">
            <a:avLst/>
          </a:prstGeom>
          <a:ln>
            <a:noFill/>
          </a:ln>
          <a:effectLst>
            <a:softEdge rad="112500"/>
          </a:effectLst>
        </p:spPr>
      </p:pic>
      <p:pic>
        <p:nvPicPr>
          <p:cNvPr id="7" name="Picture 7" descr="C:\Users\user\Desktop\investment_decision_1600_wht_7416-1024x1024.png"/>
          <p:cNvPicPr>
            <a:picLocks noChangeAspect="1" noChangeArrowheads="1"/>
          </p:cNvPicPr>
          <p:nvPr/>
        </p:nvPicPr>
        <p:blipFill>
          <a:blip r:embed="rId4" cstate="print"/>
          <a:srcRect l="10416" r="13541" b="11458"/>
          <a:stretch>
            <a:fillRect/>
          </a:stretch>
        </p:blipFill>
        <p:spPr bwMode="auto">
          <a:xfrm>
            <a:off x="6643702" y="3929066"/>
            <a:ext cx="2000264" cy="2329065"/>
          </a:xfrm>
          <a:prstGeom prst="rect">
            <a:avLst/>
          </a:prstGeom>
          <a:noFill/>
          <a:effectLst>
            <a:softEdge rad="127000"/>
          </a:effec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15"/>
          <p:cNvGrpSpPr>
            <a:grpSpLocks/>
          </p:cNvGrpSpPr>
          <p:nvPr/>
        </p:nvGrpSpPr>
        <p:grpSpPr bwMode="auto">
          <a:xfrm>
            <a:off x="3491880" y="4581128"/>
            <a:ext cx="1293813" cy="1657350"/>
            <a:chOff x="336" y="2341"/>
            <a:chExt cx="1134" cy="1452"/>
          </a:xfrm>
        </p:grpSpPr>
        <p:pic>
          <p:nvPicPr>
            <p:cNvPr id="16" name="Picture 16" descr="лампа4"/>
            <p:cNvPicPr>
              <a:picLocks noChangeAspect="1" noChangeArrowheads="1"/>
            </p:cNvPicPr>
            <p:nvPr/>
          </p:nvPicPr>
          <p:blipFill>
            <a:blip r:embed="rId3" cstate="email"/>
            <a:srcRect/>
            <a:stretch>
              <a:fillRect/>
            </a:stretch>
          </p:blipFill>
          <p:spPr bwMode="auto">
            <a:xfrm>
              <a:off x="336" y="2704"/>
              <a:ext cx="719" cy="1089"/>
            </a:xfrm>
            <a:prstGeom prst="rect">
              <a:avLst/>
            </a:prstGeom>
            <a:noFill/>
          </p:spPr>
        </p:pic>
        <p:sp>
          <p:nvSpPr>
            <p:cNvPr id="17" name="AutoShape 17"/>
            <p:cNvSpPr>
              <a:spLocks noChangeArrowheads="1"/>
            </p:cNvSpPr>
            <p:nvPr/>
          </p:nvSpPr>
          <p:spPr bwMode="auto">
            <a:xfrm>
              <a:off x="884" y="2341"/>
              <a:ext cx="586" cy="284"/>
            </a:xfrm>
            <a:prstGeom prst="wedgeEllipseCallout">
              <a:avLst>
                <a:gd name="adj1" fmla="val -43801"/>
                <a:gd name="adj2" fmla="val 115014"/>
              </a:avLst>
            </a:prstGeom>
            <a:noFill/>
            <a:ln w="9525">
              <a:solidFill>
                <a:schemeClr val="tx1"/>
              </a:solidFill>
              <a:miter lim="800000"/>
              <a:headEnd/>
              <a:tailEnd/>
            </a:ln>
            <a:effectLst/>
          </p:spPr>
          <p:txBody>
            <a:bodyPr/>
            <a:lstStyle/>
            <a:p>
              <a:pPr algn="ctr"/>
              <a:r>
                <a:rPr lang="ru-RU" sz="1200" b="1">
                  <a:cs typeface="Arial" pitchFamily="34" charset="0"/>
                </a:rPr>
                <a:t>ОЙ!</a:t>
              </a:r>
            </a:p>
          </p:txBody>
        </p:sp>
      </p:grpSp>
      <p:sp>
        <p:nvSpPr>
          <p:cNvPr id="3" name="Прямоугольник 4"/>
          <p:cNvSpPr>
            <a:spLocks noChangeArrowheads="1"/>
          </p:cNvSpPr>
          <p:nvPr/>
        </p:nvSpPr>
        <p:spPr bwMode="auto">
          <a:xfrm>
            <a:off x="2285984" y="1000108"/>
            <a:ext cx="5929354" cy="830997"/>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wrap="square">
            <a:spAutoFit/>
          </a:bodyPr>
          <a:lstStyle/>
          <a:p>
            <a:pPr algn="just"/>
            <a:r>
              <a:rPr lang="ru-RU" sz="2400" b="1" dirty="0" smtClean="0"/>
              <a:t>Посуда с искривлённым дном может привести к перерасходу: </a:t>
            </a:r>
            <a:endParaRPr lang="ru-RU" sz="2000" dirty="0"/>
          </a:p>
        </p:txBody>
      </p:sp>
      <p:sp>
        <p:nvSpPr>
          <p:cNvPr id="23" name="TextBox 22"/>
          <p:cNvSpPr txBox="1"/>
          <p:nvPr/>
        </p:nvSpPr>
        <p:spPr>
          <a:xfrm>
            <a:off x="2285984" y="357166"/>
            <a:ext cx="5857916" cy="461665"/>
          </a:xfrm>
          <a:prstGeom prst="rect">
            <a:avLst/>
          </a:prstGeom>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2400" dirty="0" smtClean="0">
                <a:latin typeface="Arial Black" pitchFamily="34" charset="0"/>
              </a:rPr>
              <a:t>Экономия (60)</a:t>
            </a:r>
            <a:endParaRPr lang="ru-RU" sz="2400" dirty="0">
              <a:latin typeface="Arial Black" pitchFamily="34" charset="0"/>
            </a:endParaRPr>
          </a:p>
        </p:txBody>
      </p:sp>
      <p:sp>
        <p:nvSpPr>
          <p:cNvPr id="25" name="TextBox 24">
            <a:hlinkClick r:id="rId4" action="ppaction://hlinksldjump"/>
          </p:cNvPr>
          <p:cNvSpPr txBox="1"/>
          <p:nvPr/>
        </p:nvSpPr>
        <p:spPr>
          <a:xfrm>
            <a:off x="3428992" y="4500570"/>
            <a:ext cx="2357454" cy="1938992"/>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gn="ctr"/>
            <a:endParaRPr lang="ru-RU" sz="2400" dirty="0" smtClean="0"/>
          </a:p>
          <a:p>
            <a:pPr algn="ctr"/>
            <a:r>
              <a:rPr lang="ru-RU" sz="2400" dirty="0" smtClean="0"/>
              <a:t>40-60% электроэнергии</a:t>
            </a:r>
          </a:p>
          <a:p>
            <a:pPr algn="ctr"/>
            <a:endParaRPr lang="ru-RU" sz="2400" dirty="0" smtClean="0"/>
          </a:p>
          <a:p>
            <a:pPr algn="ctr"/>
            <a:endParaRPr lang="ru-RU" sz="2400" dirty="0"/>
          </a:p>
        </p:txBody>
      </p:sp>
      <p:pic>
        <p:nvPicPr>
          <p:cNvPr id="18" name="Picture 7" descr="C:\Users\user\Desktop\investment_decision_1600_wht_7416-1024x1024.png"/>
          <p:cNvPicPr>
            <a:picLocks noChangeAspect="1" noChangeArrowheads="1"/>
          </p:cNvPicPr>
          <p:nvPr/>
        </p:nvPicPr>
        <p:blipFill>
          <a:blip r:embed="rId5" cstate="print"/>
          <a:srcRect l="10416" r="13541" b="11458"/>
          <a:stretch>
            <a:fillRect/>
          </a:stretch>
        </p:blipFill>
        <p:spPr bwMode="auto">
          <a:xfrm>
            <a:off x="357158" y="214290"/>
            <a:ext cx="2000264" cy="2329065"/>
          </a:xfrm>
          <a:prstGeom prst="rect">
            <a:avLst/>
          </a:prstGeom>
          <a:noFill/>
          <a:effectLst>
            <a:softEdge rad="127000"/>
          </a:effectLst>
        </p:spPr>
      </p:pic>
      <p:pic>
        <p:nvPicPr>
          <p:cNvPr id="21" name="Picture 9" descr="https://st2.depositphotos.com/1006899/6203/i/950/depositphotos_62037351-stock-photo-sad-lamp-with-ugly-face.jpg"/>
          <p:cNvPicPr>
            <a:picLocks noChangeAspect="1" noChangeArrowheads="1"/>
          </p:cNvPicPr>
          <p:nvPr/>
        </p:nvPicPr>
        <p:blipFill>
          <a:blip r:embed="rId6" cstate="print"/>
          <a:srcRect l="16725" t="12195" r="16376" b="7317"/>
          <a:stretch>
            <a:fillRect/>
          </a:stretch>
        </p:blipFill>
        <p:spPr bwMode="auto">
          <a:xfrm>
            <a:off x="1071538" y="3071810"/>
            <a:ext cx="1039098" cy="1428760"/>
          </a:xfrm>
          <a:prstGeom prst="rect">
            <a:avLst/>
          </a:prstGeom>
          <a:noFill/>
        </p:spPr>
      </p:pic>
      <p:pic>
        <p:nvPicPr>
          <p:cNvPr id="26" name="Picture 9" descr="https://st2.depositphotos.com/1006899/6203/i/950/depositphotos_62037351-stock-photo-sad-lamp-with-ugly-face.jpg"/>
          <p:cNvPicPr>
            <a:picLocks noChangeAspect="1" noChangeArrowheads="1"/>
          </p:cNvPicPr>
          <p:nvPr/>
        </p:nvPicPr>
        <p:blipFill>
          <a:blip r:embed="rId6" cstate="print"/>
          <a:srcRect l="16725" t="12195" r="16376" b="7317"/>
          <a:stretch>
            <a:fillRect/>
          </a:stretch>
        </p:blipFill>
        <p:spPr bwMode="auto">
          <a:xfrm>
            <a:off x="7143768" y="3500438"/>
            <a:ext cx="1039098" cy="1428760"/>
          </a:xfrm>
          <a:prstGeom prst="rect">
            <a:avLst/>
          </a:prstGeom>
          <a:noFill/>
        </p:spPr>
      </p:pic>
      <p:sp>
        <p:nvSpPr>
          <p:cNvPr id="27" name="TextBox 26"/>
          <p:cNvSpPr txBox="1"/>
          <p:nvPr/>
        </p:nvSpPr>
        <p:spPr>
          <a:xfrm>
            <a:off x="6429388" y="3071810"/>
            <a:ext cx="2357454" cy="1938992"/>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gn="ctr"/>
            <a:endParaRPr lang="ru-RU" sz="2400" dirty="0" smtClean="0"/>
          </a:p>
          <a:p>
            <a:pPr algn="ctr"/>
            <a:r>
              <a:rPr lang="ru-RU" sz="2400" dirty="0" smtClean="0"/>
              <a:t>50-70% электроэнергии</a:t>
            </a:r>
          </a:p>
          <a:p>
            <a:pPr algn="ctr"/>
            <a:endParaRPr lang="ru-RU" sz="2400" dirty="0" smtClean="0"/>
          </a:p>
          <a:p>
            <a:pPr algn="ctr"/>
            <a:endParaRPr lang="ru-RU" sz="2400" dirty="0"/>
          </a:p>
        </p:txBody>
      </p:sp>
      <p:sp>
        <p:nvSpPr>
          <p:cNvPr id="24" name="TextBox 23"/>
          <p:cNvSpPr txBox="1"/>
          <p:nvPr/>
        </p:nvSpPr>
        <p:spPr>
          <a:xfrm>
            <a:off x="428596" y="2857496"/>
            <a:ext cx="2357454" cy="1938992"/>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gn="ctr"/>
            <a:endParaRPr lang="ru-RU" sz="2400" dirty="0" smtClean="0"/>
          </a:p>
          <a:p>
            <a:pPr algn="ctr"/>
            <a:r>
              <a:rPr lang="ru-RU" sz="2400" dirty="0" smtClean="0"/>
              <a:t>10-30% электроэнергии</a:t>
            </a:r>
          </a:p>
          <a:p>
            <a:pPr algn="ctr"/>
            <a:endParaRPr lang="ru-RU" sz="2400" dirty="0" smtClean="0"/>
          </a:p>
          <a:p>
            <a:pPr algn="ctr"/>
            <a:endParaRPr lang="ru-RU" sz="2400" dirty="0"/>
          </a:p>
        </p:txBody>
      </p:sp>
      <p:sp>
        <p:nvSpPr>
          <p:cNvPr id="25602" name="AutoShape 2" descr="https://mmedia.ozone.ru/multimedia/1021466624.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25604" name="AutoShape 4" descr="https://mmedia.ozone.ru/multimedia/1021466624.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25606" name="Picture 6" descr="https://kastryulya.shop/wa-data/public/shop/products/99/43/3744399/images/83419/83419.970.jpg"/>
          <p:cNvPicPr>
            <a:picLocks noChangeAspect="1" noChangeArrowheads="1"/>
          </p:cNvPicPr>
          <p:nvPr/>
        </p:nvPicPr>
        <p:blipFill>
          <a:blip r:embed="rId7">
            <a:clrChange>
              <a:clrFrom>
                <a:srgbClr val="FFFFFF"/>
              </a:clrFrom>
              <a:clrTo>
                <a:srgbClr val="FFFFFF">
                  <a:alpha val="0"/>
                </a:srgbClr>
              </a:clrTo>
            </a:clrChange>
          </a:blip>
          <a:srcRect t="19055" b="16442"/>
          <a:stretch>
            <a:fillRect/>
          </a:stretch>
        </p:blipFill>
        <p:spPr bwMode="auto">
          <a:xfrm>
            <a:off x="2857488" y="2000240"/>
            <a:ext cx="3643338" cy="2350068"/>
          </a:xfrm>
          <a:prstGeom prst="rect">
            <a:avLst/>
          </a:prstGeom>
          <a:noFill/>
        </p:spPr>
      </p:pic>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5" presetClass="exit" presetSubtype="10" fill="hold" grpId="0" nodeType="clickEffect">
                                  <p:stCondLst>
                                    <p:cond delay="0"/>
                                  </p:stCondLst>
                                  <p:childTnLst>
                                    <p:animEffect transition="out" filter="checkerboard(across)">
                                      <p:cBhvr>
                                        <p:cTn id="6" dur="500"/>
                                        <p:tgtEl>
                                          <p:spTgt spid="24"/>
                                        </p:tgtEl>
                                      </p:cBhvr>
                                    </p:animEffect>
                                    <p:set>
                                      <p:cBhvr>
                                        <p:cTn id="7" dur="1" fill="hold">
                                          <p:stCondLst>
                                            <p:cond delay="499"/>
                                          </p:stCondLst>
                                        </p:cTn>
                                        <p:tgtEl>
                                          <p:spTgt spid="24"/>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8" restart="whenNotActive" fill="hold" evtFilter="cancelBubble" nodeType="interactiveSeq">
                <p:stCondLst>
                  <p:cond evt="onClick" delay="0">
                    <p:tgtEl>
                      <p:spTgt spid="27"/>
                    </p:tgtEl>
                  </p:cond>
                </p:stCondLst>
                <p:endSync evt="end" delay="0">
                  <p:rtn val="all"/>
                </p:endSync>
                <p:childTnLst>
                  <p:par>
                    <p:cTn id="9" fill="hold">
                      <p:stCondLst>
                        <p:cond delay="0"/>
                      </p:stCondLst>
                      <p:childTnLst>
                        <p:par>
                          <p:cTn id="10" fill="hold">
                            <p:stCondLst>
                              <p:cond delay="0"/>
                            </p:stCondLst>
                            <p:childTnLst>
                              <p:par>
                                <p:cTn id="11" presetID="5" presetClass="exit" presetSubtype="10" fill="hold" grpId="0" nodeType="clickEffect">
                                  <p:stCondLst>
                                    <p:cond delay="0"/>
                                  </p:stCondLst>
                                  <p:childTnLst>
                                    <p:animEffect transition="out" filter="checkerboard(across)">
                                      <p:cBhvr>
                                        <p:cTn id="12" dur="500"/>
                                        <p:tgtEl>
                                          <p:spTgt spid="27"/>
                                        </p:tgtEl>
                                      </p:cBhvr>
                                    </p:animEffect>
                                    <p:set>
                                      <p:cBhvr>
                                        <p:cTn id="13" dur="1" fill="hold">
                                          <p:stCondLst>
                                            <p:cond delay="4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7"/>
                  </p:tgtEl>
                </p:cond>
              </p:nextCondLst>
            </p:seq>
          </p:childTnLst>
        </p:cTn>
      </p:par>
    </p:tnLst>
    <p:bldLst>
      <p:bldP spid="27" grpId="0" animBg="1"/>
      <p:bldP spid="2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14348" y="2428868"/>
            <a:ext cx="7786742" cy="3785652"/>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just"/>
            <a:r>
              <a:rPr lang="ru-RU" sz="2400" dirty="0" smtClean="0"/>
              <a:t>Если посуда не соответствует размерам конфорки электроплиты, теряется 5-10% энергии. </a:t>
            </a:r>
          </a:p>
          <a:p>
            <a:pPr algn="just"/>
            <a:r>
              <a:rPr lang="ru-RU" sz="2400" dirty="0" smtClean="0"/>
              <a:t>Посуда с искривлённым дном может привести к перерасходу электроэнергии до 40-60%. Использовать конфорку на полную мощность следует только на время, необходимое для закипания. После закипания пищи желательно перейти на низкотемпературный режим готовки. При приготовлении пищи желательно закрывать кастрюлю крышкой, поскольку быстрое испарение воды удлиняет время готовки на 20-30%.</a:t>
            </a:r>
            <a:endParaRPr lang="ru-RU" dirty="0"/>
          </a:p>
        </p:txBody>
      </p:sp>
      <p:pic>
        <p:nvPicPr>
          <p:cNvPr id="6" name="Рисунок 5" descr="https://images.all-free-download.com/images/graphiclarge/green_ideal_energy_267004.jpg">
            <a:hlinkClick r:id="rId2" action="ppaction://hlinksldjump"/>
          </p:cNvPr>
          <p:cNvPicPr/>
          <p:nvPr/>
        </p:nvPicPr>
        <p:blipFill>
          <a:blip r:embed="rId3" cstate="print"/>
          <a:srcRect/>
          <a:stretch>
            <a:fillRect/>
          </a:stretch>
        </p:blipFill>
        <p:spPr bwMode="auto">
          <a:xfrm>
            <a:off x="7072330" y="285728"/>
            <a:ext cx="1571604" cy="2000288"/>
          </a:xfrm>
          <a:prstGeom prst="ellipse">
            <a:avLst/>
          </a:prstGeom>
          <a:ln>
            <a:noFill/>
          </a:ln>
          <a:effectLst>
            <a:softEdge rad="112500"/>
          </a:effectLst>
        </p:spPr>
      </p:pic>
      <p:pic>
        <p:nvPicPr>
          <p:cNvPr id="7" name="Picture 7" descr="C:\Users\user\Desktop\investment_decision_1600_wht_7416-1024x1024.png"/>
          <p:cNvPicPr>
            <a:picLocks noChangeAspect="1" noChangeArrowheads="1"/>
          </p:cNvPicPr>
          <p:nvPr/>
        </p:nvPicPr>
        <p:blipFill>
          <a:blip r:embed="rId4" cstate="print"/>
          <a:srcRect l="10416" r="13541" b="11458"/>
          <a:stretch>
            <a:fillRect/>
          </a:stretch>
        </p:blipFill>
        <p:spPr bwMode="auto">
          <a:xfrm>
            <a:off x="357158" y="214290"/>
            <a:ext cx="2000264" cy="2329065"/>
          </a:xfrm>
          <a:prstGeom prst="rect">
            <a:avLst/>
          </a:prstGeom>
          <a:noFill/>
          <a:effectLst>
            <a:softEdge rad="127000"/>
          </a:effectLst>
        </p:spPr>
      </p:pic>
      <p:pic>
        <p:nvPicPr>
          <p:cNvPr id="8" name="Picture 6" descr="https://kastryulya.shop/wa-data/public/shop/products/99/43/3744399/images/83419/83419.970.jpg"/>
          <p:cNvPicPr>
            <a:picLocks noChangeAspect="1" noChangeArrowheads="1"/>
          </p:cNvPicPr>
          <p:nvPr/>
        </p:nvPicPr>
        <p:blipFill>
          <a:blip r:embed="rId5" cstate="print">
            <a:clrChange>
              <a:clrFrom>
                <a:srgbClr val="FFFFFF"/>
              </a:clrFrom>
              <a:clrTo>
                <a:srgbClr val="FFFFFF">
                  <a:alpha val="0"/>
                </a:srgbClr>
              </a:clrTo>
            </a:clrChange>
          </a:blip>
          <a:srcRect t="19055" b="16442"/>
          <a:stretch>
            <a:fillRect/>
          </a:stretch>
        </p:blipFill>
        <p:spPr bwMode="auto">
          <a:xfrm>
            <a:off x="3428992" y="642918"/>
            <a:ext cx="2658028" cy="1714512"/>
          </a:xfrm>
          <a:prstGeom prst="rect">
            <a:avLst/>
          </a:prstGeom>
          <a:noFill/>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4"/>
          <p:cNvSpPr>
            <a:spLocks noChangeArrowheads="1"/>
          </p:cNvSpPr>
          <p:nvPr/>
        </p:nvSpPr>
        <p:spPr bwMode="auto">
          <a:xfrm>
            <a:off x="1714480" y="928670"/>
            <a:ext cx="6715172" cy="1107996"/>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wrap="square">
            <a:spAutoFit/>
          </a:bodyPr>
          <a:lstStyle/>
          <a:p>
            <a:pPr algn="ctr"/>
            <a:r>
              <a:rPr lang="ru-RU" sz="2400" b="1" dirty="0"/>
              <a:t>Накипь в электрочайнике увеличивает расход электроэнергии: </a:t>
            </a:r>
            <a:r>
              <a:rPr lang="ru-RU" dirty="0">
                <a:solidFill>
                  <a:srgbClr val="C00000"/>
                </a:solidFill>
              </a:rPr>
              <a:t/>
            </a:r>
            <a:br>
              <a:rPr lang="ru-RU" dirty="0">
                <a:solidFill>
                  <a:srgbClr val="C00000"/>
                </a:solidFill>
              </a:rPr>
            </a:br>
            <a:endParaRPr lang="ru-RU" dirty="0">
              <a:solidFill>
                <a:srgbClr val="C00000"/>
              </a:solidFill>
            </a:endParaRPr>
          </a:p>
        </p:txBody>
      </p:sp>
      <p:sp>
        <p:nvSpPr>
          <p:cNvPr id="9" name="Rectangle 11"/>
          <p:cNvSpPr>
            <a:spLocks noChangeArrowheads="1"/>
          </p:cNvSpPr>
          <p:nvPr/>
        </p:nvSpPr>
        <p:spPr bwMode="auto">
          <a:xfrm>
            <a:off x="3857620" y="5429264"/>
            <a:ext cx="1109599" cy="830997"/>
          </a:xfrm>
          <a:prstGeom prst="rect">
            <a:avLst/>
          </a:prstGeom>
          <a:noFill/>
          <a:ln w="9525">
            <a:noFill/>
            <a:miter lim="800000"/>
            <a:headEnd/>
            <a:tailEnd/>
          </a:ln>
          <a:effectLst/>
        </p:spPr>
        <p:txBody>
          <a:bodyPr wrap="none">
            <a:spAutoFit/>
          </a:bodyPr>
          <a:lstStyle/>
          <a:p>
            <a:r>
              <a:rPr lang="ru-RU" sz="2400" b="1" dirty="0"/>
              <a:t>на 20%</a:t>
            </a:r>
            <a:br>
              <a:rPr lang="ru-RU" sz="2400" b="1" dirty="0"/>
            </a:br>
            <a:endParaRPr lang="ru-RU" sz="2400" b="1" dirty="0"/>
          </a:p>
        </p:txBody>
      </p:sp>
      <p:sp>
        <p:nvSpPr>
          <p:cNvPr id="21" name="TextBox 20"/>
          <p:cNvSpPr txBox="1"/>
          <p:nvPr/>
        </p:nvSpPr>
        <p:spPr>
          <a:xfrm>
            <a:off x="1714480" y="357166"/>
            <a:ext cx="6715172" cy="461665"/>
          </a:xfrm>
          <a:prstGeom prst="rect">
            <a:avLst/>
          </a:prstGeom>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2400" dirty="0" smtClean="0">
                <a:latin typeface="Arial Black" pitchFamily="34" charset="0"/>
              </a:rPr>
              <a:t>Электроприборы (10)</a:t>
            </a:r>
            <a:endParaRPr lang="ru-RU" sz="2400" dirty="0">
              <a:latin typeface="Arial Black" pitchFamily="34" charset="0"/>
            </a:endParaRPr>
          </a:p>
        </p:txBody>
      </p:sp>
      <p:pic>
        <p:nvPicPr>
          <p:cNvPr id="22" name="Picture 2" descr="https://avatars.mds.yandex.net/get-pdb/1340633/e027b1cd-036d-492b-9f53-81d287e1a24e/s1200?webp=false"/>
          <p:cNvPicPr>
            <a:picLocks noChangeAspect="1" noChangeArrowheads="1"/>
          </p:cNvPicPr>
          <p:nvPr/>
        </p:nvPicPr>
        <p:blipFill>
          <a:blip r:embed="rId2" cstate="print">
            <a:clrChange>
              <a:clrFrom>
                <a:srgbClr val="FFFFFF"/>
              </a:clrFrom>
              <a:clrTo>
                <a:srgbClr val="FFFFFF">
                  <a:alpha val="0"/>
                </a:srgbClr>
              </a:clrTo>
            </a:clrChange>
          </a:blip>
          <a:srcRect l="17531" r="23135"/>
          <a:stretch>
            <a:fillRect/>
          </a:stretch>
        </p:blipFill>
        <p:spPr bwMode="auto">
          <a:xfrm>
            <a:off x="0" y="357166"/>
            <a:ext cx="1714480" cy="2068420"/>
          </a:xfrm>
          <a:prstGeom prst="rect">
            <a:avLst/>
          </a:prstGeom>
          <a:noFill/>
        </p:spPr>
      </p:pic>
      <p:pic>
        <p:nvPicPr>
          <p:cNvPr id="23" name="Picture 9" descr="https://st2.depositphotos.com/1006899/6203/i/950/depositphotos_62037351-stock-photo-sad-lamp-with-ugly-face.jpg"/>
          <p:cNvPicPr>
            <a:picLocks noChangeAspect="1" noChangeArrowheads="1"/>
          </p:cNvPicPr>
          <p:nvPr/>
        </p:nvPicPr>
        <p:blipFill>
          <a:blip r:embed="rId3" cstate="print"/>
          <a:srcRect l="16725" t="12195" r="16376" b="7317"/>
          <a:stretch>
            <a:fillRect/>
          </a:stretch>
        </p:blipFill>
        <p:spPr bwMode="auto">
          <a:xfrm>
            <a:off x="1142976" y="3000372"/>
            <a:ext cx="1039098" cy="1428760"/>
          </a:xfrm>
          <a:prstGeom prst="rect">
            <a:avLst/>
          </a:prstGeom>
          <a:noFill/>
        </p:spPr>
      </p:pic>
      <p:sp>
        <p:nvSpPr>
          <p:cNvPr id="8" name="Rectangle 10"/>
          <p:cNvSpPr>
            <a:spLocks noChangeArrowheads="1"/>
          </p:cNvSpPr>
          <p:nvPr/>
        </p:nvSpPr>
        <p:spPr bwMode="auto">
          <a:xfrm>
            <a:off x="1000100" y="4929198"/>
            <a:ext cx="1273700" cy="461665"/>
          </a:xfrm>
          <a:prstGeom prst="rect">
            <a:avLst/>
          </a:prstGeom>
          <a:noFill/>
          <a:ln w="9525">
            <a:noFill/>
            <a:miter lim="800000"/>
            <a:headEnd/>
            <a:tailEnd/>
          </a:ln>
          <a:effectLst/>
        </p:spPr>
        <p:txBody>
          <a:bodyPr wrap="square">
            <a:spAutoFit/>
          </a:bodyPr>
          <a:lstStyle/>
          <a:p>
            <a:r>
              <a:rPr lang="ru-RU" sz="2400" b="1" dirty="0"/>
              <a:t>на 10%</a:t>
            </a:r>
          </a:p>
        </p:txBody>
      </p:sp>
      <p:pic>
        <p:nvPicPr>
          <p:cNvPr id="24" name="Picture 9" descr="https://st2.depositphotos.com/1006899/6203/i/950/depositphotos_62037351-stock-photo-sad-lamp-with-ugly-face.jpg"/>
          <p:cNvPicPr>
            <a:picLocks noChangeAspect="1" noChangeArrowheads="1"/>
          </p:cNvPicPr>
          <p:nvPr/>
        </p:nvPicPr>
        <p:blipFill>
          <a:blip r:embed="rId3" cstate="print"/>
          <a:srcRect l="16725" t="12195" r="16376" b="7317"/>
          <a:stretch>
            <a:fillRect/>
          </a:stretch>
        </p:blipFill>
        <p:spPr bwMode="auto">
          <a:xfrm>
            <a:off x="6929454" y="3071810"/>
            <a:ext cx="1039098" cy="1428760"/>
          </a:xfrm>
          <a:prstGeom prst="rect">
            <a:avLst/>
          </a:prstGeom>
          <a:noFill/>
        </p:spPr>
      </p:pic>
      <p:sp>
        <p:nvSpPr>
          <p:cNvPr id="10" name="Rectangle 12"/>
          <p:cNvSpPr>
            <a:spLocks noChangeArrowheads="1"/>
          </p:cNvSpPr>
          <p:nvPr/>
        </p:nvSpPr>
        <p:spPr bwMode="auto">
          <a:xfrm>
            <a:off x="6862006" y="4873720"/>
            <a:ext cx="1109599" cy="461665"/>
          </a:xfrm>
          <a:prstGeom prst="rect">
            <a:avLst/>
          </a:prstGeom>
          <a:noFill/>
          <a:ln w="9525">
            <a:noFill/>
            <a:miter lim="800000"/>
            <a:headEnd/>
            <a:tailEnd/>
          </a:ln>
          <a:effectLst/>
        </p:spPr>
        <p:txBody>
          <a:bodyPr wrap="none">
            <a:spAutoFit/>
          </a:bodyPr>
          <a:lstStyle/>
          <a:p>
            <a:r>
              <a:rPr lang="ru-RU" sz="2400" b="1" dirty="0"/>
              <a:t>на 30</a:t>
            </a:r>
            <a:r>
              <a:rPr lang="ru-RU" sz="2400" b="1" dirty="0" smtClean="0"/>
              <a:t>%</a:t>
            </a:r>
            <a:endParaRPr lang="ru-RU" sz="2400" b="1" dirty="0"/>
          </a:p>
        </p:txBody>
      </p:sp>
      <p:pic>
        <p:nvPicPr>
          <p:cNvPr id="22530" name="Picture 2" descr="https://koffkindom.ru/wp-content/uploads/2016/08/nakip-spiral-e1471290043217.jpg"/>
          <p:cNvPicPr>
            <a:picLocks noChangeAspect="1" noChangeArrowheads="1"/>
          </p:cNvPicPr>
          <p:nvPr/>
        </p:nvPicPr>
        <p:blipFill>
          <a:blip r:embed="rId4"/>
          <a:srcRect/>
          <a:stretch>
            <a:fillRect/>
          </a:stretch>
        </p:blipFill>
        <p:spPr bwMode="auto">
          <a:xfrm>
            <a:off x="428596" y="2857496"/>
            <a:ext cx="2786082" cy="1928826"/>
          </a:xfrm>
          <a:prstGeom prst="rect">
            <a:avLst/>
          </a:prstGeom>
          <a:ln>
            <a:noFill/>
          </a:ln>
          <a:effectLst>
            <a:outerShdw blurRad="190500" algn="tl" rotWithShape="0">
              <a:srgbClr val="000000">
                <a:alpha val="70000"/>
              </a:srgbClr>
            </a:outerShdw>
          </a:effectLst>
        </p:spPr>
      </p:pic>
      <p:pic>
        <p:nvPicPr>
          <p:cNvPr id="22532" name="Picture 4" descr="https://severdv.ru/wp-content/uploads/2020/03/nakip-v-chajnike-foto.jpg"/>
          <p:cNvPicPr>
            <a:picLocks noChangeAspect="1" noChangeArrowheads="1"/>
          </p:cNvPicPr>
          <p:nvPr/>
        </p:nvPicPr>
        <p:blipFill>
          <a:blip r:embed="rId5" cstate="print"/>
          <a:srcRect/>
          <a:stretch>
            <a:fillRect/>
          </a:stretch>
        </p:blipFill>
        <p:spPr bwMode="auto">
          <a:xfrm>
            <a:off x="5715008" y="2857496"/>
            <a:ext cx="2882226" cy="1909955"/>
          </a:xfrm>
          <a:prstGeom prst="rect">
            <a:avLst/>
          </a:prstGeom>
          <a:ln>
            <a:noFill/>
          </a:ln>
          <a:effectLst>
            <a:outerShdw blurRad="190500" algn="tl" rotWithShape="0">
              <a:srgbClr val="000000">
                <a:alpha val="70000"/>
              </a:srgbClr>
            </a:outerShdw>
          </a:effectLst>
        </p:spPr>
      </p:pic>
      <p:pic>
        <p:nvPicPr>
          <p:cNvPr id="22534" name="Picture 6" descr="https://vsehoztovari.ru/upload/iblock/741/7412928a979593eda382545079e469fd.jpg">
            <a:hlinkClick r:id="rId6" action="ppaction://hlinksldjump"/>
          </p:cNvPr>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2786050" y="2071678"/>
            <a:ext cx="3286148" cy="3261502"/>
          </a:xfrm>
          <a:prstGeom prst="rect">
            <a:avLst/>
          </a:prstGeom>
          <a:noFill/>
        </p:spPr>
      </p:pic>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22530"/>
                    </p:tgtEl>
                  </p:cond>
                </p:stCondLst>
                <p:endSync evt="end" delay="0">
                  <p:rtn val="all"/>
                </p:endSync>
                <p:childTnLst>
                  <p:par>
                    <p:cTn id="3" fill="hold">
                      <p:stCondLst>
                        <p:cond delay="0"/>
                      </p:stCondLst>
                      <p:childTnLst>
                        <p:par>
                          <p:cTn id="4" fill="hold">
                            <p:stCondLst>
                              <p:cond delay="0"/>
                            </p:stCondLst>
                            <p:childTnLst>
                              <p:par>
                                <p:cTn id="5" presetID="8" presetClass="exit" presetSubtype="16" fill="hold" nodeType="clickEffect">
                                  <p:stCondLst>
                                    <p:cond delay="0"/>
                                  </p:stCondLst>
                                  <p:childTnLst>
                                    <p:animEffect transition="out" filter="diamond(in)">
                                      <p:cBhvr>
                                        <p:cTn id="6" dur="2000"/>
                                        <p:tgtEl>
                                          <p:spTgt spid="22530"/>
                                        </p:tgtEl>
                                      </p:cBhvr>
                                    </p:animEffect>
                                    <p:set>
                                      <p:cBhvr>
                                        <p:cTn id="7" dur="1" fill="hold">
                                          <p:stCondLst>
                                            <p:cond delay="1999"/>
                                          </p:stCondLst>
                                        </p:cTn>
                                        <p:tgtEl>
                                          <p:spTgt spid="22530"/>
                                        </p:tgtEl>
                                        <p:attrNameLst>
                                          <p:attrName>style.visibility</p:attrName>
                                        </p:attrNameLst>
                                      </p:cBhvr>
                                      <p:to>
                                        <p:strVal val="hidden"/>
                                      </p:to>
                                    </p:set>
                                  </p:childTnLst>
                                </p:cTn>
                              </p:par>
                            </p:childTnLst>
                          </p:cTn>
                        </p:par>
                      </p:childTnLst>
                    </p:cTn>
                  </p:par>
                </p:childTnLst>
              </p:cTn>
              <p:nextCondLst>
                <p:cond evt="onClick" delay="0">
                  <p:tgtEl>
                    <p:spTgt spid="22530"/>
                  </p:tgtEl>
                </p:cond>
              </p:nextCondLst>
            </p:seq>
            <p:seq concurrent="1" nextAc="seek">
              <p:cTn id="8" restart="whenNotActive" fill="hold" evtFilter="cancelBubble" nodeType="interactiveSeq">
                <p:stCondLst>
                  <p:cond evt="onClick" delay="0">
                    <p:tgtEl>
                      <p:spTgt spid="22532"/>
                    </p:tgtEl>
                  </p:cond>
                </p:stCondLst>
                <p:endSync evt="end" delay="0">
                  <p:rtn val="all"/>
                </p:endSync>
                <p:childTnLst>
                  <p:par>
                    <p:cTn id="9" fill="hold">
                      <p:stCondLst>
                        <p:cond delay="0"/>
                      </p:stCondLst>
                      <p:childTnLst>
                        <p:par>
                          <p:cTn id="10" fill="hold">
                            <p:stCondLst>
                              <p:cond delay="0"/>
                            </p:stCondLst>
                            <p:childTnLst>
                              <p:par>
                                <p:cTn id="11" presetID="8" presetClass="exit" presetSubtype="16" fill="hold" nodeType="clickEffect">
                                  <p:stCondLst>
                                    <p:cond delay="0"/>
                                  </p:stCondLst>
                                  <p:childTnLst>
                                    <p:animEffect transition="out" filter="diamond(in)">
                                      <p:cBhvr>
                                        <p:cTn id="12" dur="2000"/>
                                        <p:tgtEl>
                                          <p:spTgt spid="22532"/>
                                        </p:tgtEl>
                                      </p:cBhvr>
                                    </p:animEffect>
                                    <p:set>
                                      <p:cBhvr>
                                        <p:cTn id="13" dur="1" fill="hold">
                                          <p:stCondLst>
                                            <p:cond delay="1999"/>
                                          </p:stCondLst>
                                        </p:cTn>
                                        <p:tgtEl>
                                          <p:spTgt spid="22532"/>
                                        </p:tgtEl>
                                        <p:attrNameLst>
                                          <p:attrName>style.visibility</p:attrName>
                                        </p:attrNameLst>
                                      </p:cBhvr>
                                      <p:to>
                                        <p:strVal val="hidden"/>
                                      </p:to>
                                    </p:set>
                                  </p:childTnLst>
                                </p:cTn>
                              </p:par>
                            </p:childTnLst>
                          </p:cTn>
                        </p:par>
                      </p:childTnLst>
                    </p:cTn>
                  </p:par>
                </p:childTnLst>
              </p:cTn>
              <p:nextCondLst>
                <p:cond evt="onClick" delay="0">
                  <p:tgtEl>
                    <p:spTgt spid="22532"/>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Скругленный прямоугольник 10"/>
          <p:cNvSpPr/>
          <p:nvPr/>
        </p:nvSpPr>
        <p:spPr>
          <a:xfrm>
            <a:off x="571472" y="3286124"/>
            <a:ext cx="8001056" cy="2877470"/>
          </a:xfrm>
          <a:prstGeom prst="roundRect">
            <a:avLst/>
          </a:prstGeom>
          <a:ln/>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ru-RU"/>
          </a:p>
        </p:txBody>
      </p:sp>
      <p:sp>
        <p:nvSpPr>
          <p:cNvPr id="5121" name="Rectangle 1"/>
          <p:cNvSpPr>
            <a:spLocks noChangeArrowheads="1"/>
          </p:cNvSpPr>
          <p:nvPr/>
        </p:nvSpPr>
        <p:spPr bwMode="auto">
          <a:xfrm>
            <a:off x="1000100" y="3714752"/>
            <a:ext cx="7143800"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Накипь образуется в результате многократного нагревания и кипячения воды и обладает малой теплопроводностью, поэтому вода в посуде с накипью  нагревается медленно.  </a:t>
            </a:r>
          </a:p>
          <a:p>
            <a:pPr marL="0" marR="0" lvl="0" indent="0" algn="just"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В результате - </a:t>
            </a:r>
            <a:r>
              <a:rPr kumimoji="0" lang="ru-RU" sz="2400" b="0" i="0" u="none" strike="noStrike" cap="none" normalizeH="0" baseline="0" dirty="0" smtClean="0">
                <a:ln>
                  <a:noFill/>
                </a:ln>
                <a:solidFill>
                  <a:srgbClr val="C00000"/>
                </a:solidFill>
                <a:effectLst/>
                <a:latin typeface="Arial" pitchFamily="34" charset="0"/>
                <a:ea typeface="Times New Roman" pitchFamily="18" charset="0"/>
                <a:cs typeface="Times New Roman" pitchFamily="18" charset="0"/>
              </a:rPr>
              <a:t>потери энергии</a:t>
            </a:r>
            <a:r>
              <a:rPr lang="en-US" sz="2400" dirty="0" smtClean="0">
                <a:solidFill>
                  <a:srgbClr val="C00000"/>
                </a:solidFill>
                <a:latin typeface="Arial" pitchFamily="34" charset="0"/>
                <a:ea typeface="Times New Roman" pitchFamily="18" charset="0"/>
                <a:cs typeface="Times New Roman" pitchFamily="18" charset="0"/>
              </a:rPr>
              <a:t> </a:t>
            </a:r>
            <a:r>
              <a:rPr kumimoji="0" lang="ru-RU" sz="2400" b="0" i="0" u="none" strike="noStrike" cap="none" normalizeH="0" baseline="0" dirty="0" smtClean="0">
                <a:ln>
                  <a:noFill/>
                </a:ln>
                <a:solidFill>
                  <a:srgbClr val="C00000"/>
                </a:solidFill>
                <a:effectLst/>
                <a:latin typeface="Arial" pitchFamily="34" charset="0"/>
                <a:ea typeface="Times New Roman" pitchFamily="18" charset="0"/>
                <a:cs typeface="Times New Roman" pitchFamily="18" charset="0"/>
              </a:rPr>
              <a:t>составляют 20%.</a:t>
            </a:r>
            <a:endParaRPr kumimoji="0" lang="ru-RU" sz="2400" b="0" i="0" u="none" strike="noStrike" cap="none" normalizeH="0" baseline="0" dirty="0" smtClean="0">
              <a:ln>
                <a:noFill/>
              </a:ln>
              <a:solidFill>
                <a:srgbClr val="C00000"/>
              </a:solidFill>
              <a:effectLst/>
              <a:latin typeface="Arial" pitchFamily="34" charset="0"/>
            </a:endParaRPr>
          </a:p>
        </p:txBody>
      </p:sp>
      <p:pic>
        <p:nvPicPr>
          <p:cNvPr id="9" name="Рисунок 8" descr="https://images.all-free-download.com/images/graphiclarge/green_ideal_energy_267004.jpg">
            <a:hlinkClick r:id="rId2" action="ppaction://hlinksldjump"/>
          </p:cNvPr>
          <p:cNvPicPr/>
          <p:nvPr/>
        </p:nvPicPr>
        <p:blipFill>
          <a:blip r:embed="rId3" cstate="print"/>
          <a:srcRect/>
          <a:stretch>
            <a:fillRect/>
          </a:stretch>
        </p:blipFill>
        <p:spPr bwMode="auto">
          <a:xfrm>
            <a:off x="7143768" y="428604"/>
            <a:ext cx="1571604" cy="2000288"/>
          </a:xfrm>
          <a:prstGeom prst="ellipse">
            <a:avLst/>
          </a:prstGeom>
          <a:ln>
            <a:noFill/>
          </a:ln>
          <a:effectLst>
            <a:softEdge rad="112500"/>
          </a:effectLst>
        </p:spPr>
      </p:pic>
      <p:pic>
        <p:nvPicPr>
          <p:cNvPr id="8" name="Picture 6" descr="https://vsehoztovari.ru/upload/iblock/741/7412928a979593eda382545079e469fd.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2928926" y="571480"/>
            <a:ext cx="3286148" cy="3261502"/>
          </a:xfrm>
          <a:prstGeom prst="rect">
            <a:avLst/>
          </a:prstGeom>
          <a:noFill/>
        </p:spPr>
      </p:pic>
      <p:pic>
        <p:nvPicPr>
          <p:cNvPr id="12" name="Picture 2" descr="https://avatars.mds.yandex.net/get-pdb/1340633/e027b1cd-036d-492b-9f53-81d287e1a24e/s1200?webp=false"/>
          <p:cNvPicPr>
            <a:picLocks noChangeAspect="1" noChangeArrowheads="1"/>
          </p:cNvPicPr>
          <p:nvPr/>
        </p:nvPicPr>
        <p:blipFill>
          <a:blip r:embed="rId5" cstate="print">
            <a:clrChange>
              <a:clrFrom>
                <a:srgbClr val="FFFFFF"/>
              </a:clrFrom>
              <a:clrTo>
                <a:srgbClr val="FFFFFF">
                  <a:alpha val="0"/>
                </a:srgbClr>
              </a:clrTo>
            </a:clrChange>
          </a:blip>
          <a:srcRect l="17531" r="23135"/>
          <a:stretch>
            <a:fillRect/>
          </a:stretch>
        </p:blipFill>
        <p:spPr bwMode="auto">
          <a:xfrm>
            <a:off x="0" y="357166"/>
            <a:ext cx="1714480" cy="2068420"/>
          </a:xfrm>
          <a:prstGeom prst="rect">
            <a:avLst/>
          </a:prstGeom>
          <a:noFill/>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a:spLocks noChangeArrowheads="1"/>
          </p:cNvSpPr>
          <p:nvPr/>
        </p:nvSpPr>
        <p:spPr bwMode="auto">
          <a:xfrm>
            <a:off x="1857356" y="1000108"/>
            <a:ext cx="6500858" cy="1200329"/>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wrap="square">
            <a:spAutoFit/>
          </a:bodyPr>
          <a:lstStyle/>
          <a:p>
            <a:pPr algn="ctr"/>
            <a:r>
              <a:rPr lang="ru-RU" sz="2400" b="1" dirty="0"/>
              <a:t>Заполненный мешок для сбора пыли в пылесосе дает увеличение расхода электроэнергии: </a:t>
            </a:r>
            <a:endParaRPr lang="ru-RU" dirty="0"/>
          </a:p>
        </p:txBody>
      </p:sp>
      <p:sp>
        <p:nvSpPr>
          <p:cNvPr id="10" name="Скругленный прямоугольник 9"/>
          <p:cNvSpPr/>
          <p:nvPr/>
        </p:nvSpPr>
        <p:spPr>
          <a:xfrm>
            <a:off x="6643702" y="2643182"/>
            <a:ext cx="1727029" cy="576064"/>
          </a:xfrm>
          <a:prstGeom prst="roundRect">
            <a:avLst/>
          </a:prstGeom>
          <a:solidFill>
            <a:srgbClr val="CC3300">
              <a:alpha val="14902"/>
            </a:srgbClr>
          </a:solidFill>
          <a:ln>
            <a:solidFill>
              <a:srgbClr val="CC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2400" b="1" dirty="0" smtClean="0">
                <a:solidFill>
                  <a:schemeClr val="tx1"/>
                </a:solidFill>
              </a:rPr>
              <a:t>на 30%</a:t>
            </a:r>
            <a:endParaRPr lang="ru-RU" sz="2400" b="1" dirty="0">
              <a:solidFill>
                <a:schemeClr val="tx1"/>
              </a:solidFill>
            </a:endParaRPr>
          </a:p>
        </p:txBody>
      </p:sp>
      <p:sp>
        <p:nvSpPr>
          <p:cNvPr id="13" name="Скругленный прямоугольник 12"/>
          <p:cNvSpPr/>
          <p:nvPr/>
        </p:nvSpPr>
        <p:spPr>
          <a:xfrm>
            <a:off x="1000100" y="2643182"/>
            <a:ext cx="1727029" cy="576064"/>
          </a:xfrm>
          <a:prstGeom prst="roundRect">
            <a:avLst/>
          </a:prstGeom>
          <a:solidFill>
            <a:srgbClr val="CC3300">
              <a:alpha val="14902"/>
            </a:srgbClr>
          </a:solidFill>
          <a:ln>
            <a:solidFill>
              <a:srgbClr val="CC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2400" b="1" dirty="0" smtClean="0">
                <a:solidFill>
                  <a:schemeClr val="tx1"/>
                </a:solidFill>
              </a:rPr>
              <a:t>на 20%</a:t>
            </a:r>
            <a:endParaRPr lang="ru-RU" sz="2400" b="1" dirty="0">
              <a:solidFill>
                <a:schemeClr val="tx1"/>
              </a:solidFill>
            </a:endParaRPr>
          </a:p>
        </p:txBody>
      </p:sp>
      <p:sp>
        <p:nvSpPr>
          <p:cNvPr id="14" name="Скругленный прямоугольник 13">
            <a:hlinkClick r:id="rId2" action="ppaction://hlinksldjump"/>
          </p:cNvPr>
          <p:cNvSpPr/>
          <p:nvPr/>
        </p:nvSpPr>
        <p:spPr>
          <a:xfrm>
            <a:off x="3929058" y="5572140"/>
            <a:ext cx="1727029" cy="576064"/>
          </a:xfrm>
          <a:prstGeom prst="roundRect">
            <a:avLst/>
          </a:prstGeom>
          <a:solidFill>
            <a:srgbClr val="CC3300">
              <a:alpha val="14902"/>
            </a:srgbClr>
          </a:solidFill>
          <a:ln>
            <a:solidFill>
              <a:srgbClr val="CC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2400" b="1" dirty="0" smtClean="0">
                <a:solidFill>
                  <a:schemeClr val="tx1"/>
                </a:solidFill>
              </a:rPr>
              <a:t>на 40%</a:t>
            </a:r>
            <a:endParaRPr lang="ru-RU" sz="2400" b="1" dirty="0">
              <a:solidFill>
                <a:schemeClr val="tx1"/>
              </a:solidFill>
            </a:endParaRPr>
          </a:p>
        </p:txBody>
      </p:sp>
      <p:sp>
        <p:nvSpPr>
          <p:cNvPr id="8" name="TextBox 7"/>
          <p:cNvSpPr txBox="1"/>
          <p:nvPr/>
        </p:nvSpPr>
        <p:spPr>
          <a:xfrm>
            <a:off x="1785918" y="357166"/>
            <a:ext cx="6643734" cy="461665"/>
          </a:xfrm>
          <a:prstGeom prst="rect">
            <a:avLst/>
          </a:prstGeom>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2400" dirty="0" smtClean="0">
                <a:latin typeface="Arial Black" pitchFamily="34" charset="0"/>
              </a:rPr>
              <a:t>Электроприборы (20)</a:t>
            </a:r>
            <a:endParaRPr lang="ru-RU" sz="2400" dirty="0">
              <a:latin typeface="Arial Black" pitchFamily="34" charset="0"/>
            </a:endParaRPr>
          </a:p>
        </p:txBody>
      </p:sp>
      <p:pic>
        <p:nvPicPr>
          <p:cNvPr id="20482" name="Picture 2" descr="https://user43214.clients-cdnnow.ru/image/cache/catalog/2017-apr/no/e0a52-_prod_img_0-1000x1000.jpg"/>
          <p:cNvPicPr>
            <a:picLocks noChangeAspect="1" noChangeArrowheads="1"/>
          </p:cNvPicPr>
          <p:nvPr/>
        </p:nvPicPr>
        <p:blipFill>
          <a:blip r:embed="rId3">
            <a:clrChange>
              <a:clrFrom>
                <a:srgbClr val="FFFFFF"/>
              </a:clrFrom>
              <a:clrTo>
                <a:srgbClr val="FFFFFF">
                  <a:alpha val="0"/>
                </a:srgbClr>
              </a:clrTo>
            </a:clrChange>
          </a:blip>
          <a:srcRect l="9434" r="3774"/>
          <a:stretch>
            <a:fillRect/>
          </a:stretch>
        </p:blipFill>
        <p:spPr bwMode="auto">
          <a:xfrm>
            <a:off x="2786050" y="2143116"/>
            <a:ext cx="3286148" cy="3500462"/>
          </a:xfrm>
          <a:prstGeom prst="rect">
            <a:avLst/>
          </a:prstGeom>
          <a:noFill/>
        </p:spPr>
      </p:pic>
      <p:pic>
        <p:nvPicPr>
          <p:cNvPr id="11" name="Picture 2" descr="https://avatars.mds.yandex.net/get-pdb/1340633/e027b1cd-036d-492b-9f53-81d287e1a24e/s1200?webp=false"/>
          <p:cNvPicPr>
            <a:picLocks noChangeAspect="1" noChangeArrowheads="1"/>
          </p:cNvPicPr>
          <p:nvPr/>
        </p:nvPicPr>
        <p:blipFill>
          <a:blip r:embed="rId4" cstate="print">
            <a:clrChange>
              <a:clrFrom>
                <a:srgbClr val="FFFFFF"/>
              </a:clrFrom>
              <a:clrTo>
                <a:srgbClr val="FFFFFF">
                  <a:alpha val="0"/>
                </a:srgbClr>
              </a:clrTo>
            </a:clrChange>
          </a:blip>
          <a:srcRect l="17531" r="23135"/>
          <a:stretch>
            <a:fillRect/>
          </a:stretch>
        </p:blipFill>
        <p:spPr bwMode="auto">
          <a:xfrm>
            <a:off x="0" y="357166"/>
            <a:ext cx="1714480" cy="2068420"/>
          </a:xfrm>
          <a:prstGeom prst="rect">
            <a:avLst/>
          </a:prstGeom>
          <a:noFill/>
        </p:spPr>
      </p:pic>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2000"/>
                                        <p:tgtEl>
                                          <p:spTgt spid="13"/>
                                        </p:tgtEl>
                                      </p:cBhvr>
                                    </p:animEffect>
                                    <p:set>
                                      <p:cBhvr>
                                        <p:cTn id="7" dur="1" fill="hold">
                                          <p:stCondLst>
                                            <p:cond delay="19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grpId="0" nodeType="clickEffect">
                                  <p:stCondLst>
                                    <p:cond delay="0"/>
                                  </p:stCondLst>
                                  <p:childTnLst>
                                    <p:animEffect transition="out" filter="fade">
                                      <p:cBhvr>
                                        <p:cTn id="12" dur="2000"/>
                                        <p:tgtEl>
                                          <p:spTgt spid="10"/>
                                        </p:tgtEl>
                                      </p:cBhvr>
                                    </p:animEffect>
                                    <p:set>
                                      <p:cBhvr>
                                        <p:cTn id="13" dur="1" fill="hold">
                                          <p:stCondLst>
                                            <p:cond delay="19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10" grpId="0" animBg="1"/>
      <p:bldP spid="1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Скругленный прямоугольник 10"/>
          <p:cNvSpPr/>
          <p:nvPr/>
        </p:nvSpPr>
        <p:spPr>
          <a:xfrm>
            <a:off x="642910" y="3214686"/>
            <a:ext cx="7929618" cy="2928958"/>
          </a:xfrm>
          <a:prstGeom prst="roundRect">
            <a:avLst/>
          </a:prstGeom>
          <a:ln/>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ru-RU"/>
          </a:p>
        </p:txBody>
      </p:sp>
      <p:sp>
        <p:nvSpPr>
          <p:cNvPr id="3073" name="Rectangle 1"/>
          <p:cNvSpPr>
            <a:spLocks noChangeArrowheads="1"/>
          </p:cNvSpPr>
          <p:nvPr/>
        </p:nvSpPr>
        <p:spPr bwMode="auto">
          <a:xfrm>
            <a:off x="1000100" y="3714752"/>
            <a:ext cx="7215238"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При использовании пылесоса на треть заполненный мешок для сбора пыли ухудшает всасывание на 40%, соответственно,  на эту же величину возрастает расход потребления электроэнергии.</a:t>
            </a:r>
            <a:endParaRPr kumimoji="0" lang="ru-RU" sz="2400" b="0" i="0" u="none" strike="noStrike" cap="none" normalizeH="0" baseline="0" dirty="0" smtClean="0">
              <a:ln>
                <a:noFill/>
              </a:ln>
              <a:solidFill>
                <a:schemeClr val="tx1"/>
              </a:solidFill>
              <a:effectLst/>
              <a:latin typeface="Arial" pitchFamily="34" charset="0"/>
            </a:endParaRPr>
          </a:p>
        </p:txBody>
      </p:sp>
      <p:pic>
        <p:nvPicPr>
          <p:cNvPr id="8" name="Рисунок 7" descr="https://images.all-free-download.com/images/graphiclarge/green_ideal_energy_267004.jpg">
            <a:hlinkClick r:id="rId2" action="ppaction://hlinksldjump"/>
          </p:cNvPr>
          <p:cNvPicPr/>
          <p:nvPr/>
        </p:nvPicPr>
        <p:blipFill>
          <a:blip r:embed="rId3" cstate="print"/>
          <a:srcRect/>
          <a:stretch>
            <a:fillRect/>
          </a:stretch>
        </p:blipFill>
        <p:spPr bwMode="auto">
          <a:xfrm>
            <a:off x="7143768" y="500042"/>
            <a:ext cx="1571604" cy="2000288"/>
          </a:xfrm>
          <a:prstGeom prst="ellipse">
            <a:avLst/>
          </a:prstGeom>
          <a:ln>
            <a:noFill/>
          </a:ln>
          <a:effectLst>
            <a:softEdge rad="112500"/>
          </a:effectLst>
        </p:spPr>
      </p:pic>
      <p:pic>
        <p:nvPicPr>
          <p:cNvPr id="9" name="Picture 2" descr="https://user43214.clients-cdnnow.ru/image/cache/catalog/2017-apr/no/e0a52-_prod_img_0-1000x1000.jpg"/>
          <p:cNvPicPr>
            <a:picLocks noChangeAspect="1" noChangeArrowheads="1"/>
          </p:cNvPicPr>
          <p:nvPr/>
        </p:nvPicPr>
        <p:blipFill>
          <a:blip r:embed="rId4">
            <a:clrChange>
              <a:clrFrom>
                <a:srgbClr val="FFFFFF"/>
              </a:clrFrom>
              <a:clrTo>
                <a:srgbClr val="FFFFFF">
                  <a:alpha val="0"/>
                </a:srgbClr>
              </a:clrTo>
            </a:clrChange>
          </a:blip>
          <a:srcRect l="11643" r="4418"/>
          <a:stretch>
            <a:fillRect/>
          </a:stretch>
        </p:blipFill>
        <p:spPr bwMode="auto">
          <a:xfrm>
            <a:off x="3071802" y="714356"/>
            <a:ext cx="2714644" cy="2989978"/>
          </a:xfrm>
          <a:prstGeom prst="rect">
            <a:avLst/>
          </a:prstGeom>
          <a:noFill/>
        </p:spPr>
      </p:pic>
      <p:pic>
        <p:nvPicPr>
          <p:cNvPr id="10" name="Picture 2" descr="https://avatars.mds.yandex.net/get-pdb/1340633/e027b1cd-036d-492b-9f53-81d287e1a24e/s1200?webp=false"/>
          <p:cNvPicPr>
            <a:picLocks noChangeAspect="1" noChangeArrowheads="1"/>
          </p:cNvPicPr>
          <p:nvPr/>
        </p:nvPicPr>
        <p:blipFill>
          <a:blip r:embed="rId5" cstate="print">
            <a:clrChange>
              <a:clrFrom>
                <a:srgbClr val="FFFFFF"/>
              </a:clrFrom>
              <a:clrTo>
                <a:srgbClr val="FFFFFF">
                  <a:alpha val="0"/>
                </a:srgbClr>
              </a:clrTo>
            </a:clrChange>
          </a:blip>
          <a:srcRect l="17531" r="23135"/>
          <a:stretch>
            <a:fillRect/>
          </a:stretch>
        </p:blipFill>
        <p:spPr bwMode="auto">
          <a:xfrm>
            <a:off x="0" y="357166"/>
            <a:ext cx="1714480" cy="2068420"/>
          </a:xfrm>
          <a:prstGeom prst="rect">
            <a:avLst/>
          </a:prstGeom>
          <a:noFill/>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Группа 15"/>
          <p:cNvGrpSpPr>
            <a:grpSpLocks/>
          </p:cNvGrpSpPr>
          <p:nvPr/>
        </p:nvGrpSpPr>
        <p:grpSpPr bwMode="auto">
          <a:xfrm rot="470785">
            <a:off x="779787" y="4196472"/>
            <a:ext cx="3022677" cy="2212547"/>
            <a:chOff x="3563889" y="4077072"/>
            <a:chExt cx="3023034" cy="2213369"/>
          </a:xfrm>
        </p:grpSpPr>
        <p:pic>
          <p:nvPicPr>
            <p:cNvPr id="41" name="Picture 9">
              <a:hlinkClick r:id="rId2" action="ppaction://hlinksldjump"/>
            </p:cNvPr>
            <p:cNvPicPr>
              <a:picLocks noChangeAspect="1" noChangeArrowheads="1"/>
            </p:cNvPicPr>
            <p:nvPr/>
          </p:nvPicPr>
          <p:blipFill>
            <a:blip r:embed="rId3" cstate="email"/>
            <a:srcRect/>
            <a:stretch>
              <a:fillRect/>
            </a:stretch>
          </p:blipFill>
          <p:spPr bwMode="auto">
            <a:xfrm>
              <a:off x="3563889" y="4077072"/>
              <a:ext cx="3023034" cy="165618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42" name="TextBox 13"/>
            <p:cNvSpPr txBox="1">
              <a:spLocks noChangeArrowheads="1"/>
            </p:cNvSpPr>
            <p:nvPr/>
          </p:nvSpPr>
          <p:spPr bwMode="auto">
            <a:xfrm rot="21315819">
              <a:off x="4107960" y="5828604"/>
              <a:ext cx="2161937" cy="461837"/>
            </a:xfrm>
            <a:prstGeom prst="rect">
              <a:avLst/>
            </a:prstGeom>
            <a:noFill/>
            <a:ln w="9525">
              <a:noFill/>
              <a:miter lim="800000"/>
              <a:headEnd/>
              <a:tailEnd/>
            </a:ln>
          </p:spPr>
          <p:txBody>
            <a:bodyPr wrap="none">
              <a:spAutoFit/>
            </a:bodyPr>
            <a:lstStyle/>
            <a:p>
              <a:r>
                <a:rPr lang="ru-RU" sz="2400" b="1" dirty="0"/>
                <a:t>Светодиодная </a:t>
              </a:r>
            </a:p>
          </p:txBody>
        </p:sp>
      </p:grpSp>
      <p:sp>
        <p:nvSpPr>
          <p:cNvPr id="33" name="TextBox 32"/>
          <p:cNvSpPr txBox="1"/>
          <p:nvPr/>
        </p:nvSpPr>
        <p:spPr>
          <a:xfrm>
            <a:off x="1571604" y="357166"/>
            <a:ext cx="6929486" cy="461665"/>
          </a:xfrm>
          <a:prstGeom prst="rect">
            <a:avLst/>
          </a:prstGeom>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2400" dirty="0" smtClean="0">
                <a:latin typeface="Arial Black" pitchFamily="34" charset="0"/>
              </a:rPr>
              <a:t>Электроприборы (30)</a:t>
            </a:r>
            <a:endParaRPr lang="ru-RU" sz="2400" dirty="0">
              <a:latin typeface="Arial Black" pitchFamily="34" charset="0"/>
            </a:endParaRPr>
          </a:p>
        </p:txBody>
      </p:sp>
      <p:sp>
        <p:nvSpPr>
          <p:cNvPr id="39" name="Прямоугольник 4"/>
          <p:cNvSpPr>
            <a:spLocks noChangeArrowheads="1"/>
          </p:cNvSpPr>
          <p:nvPr/>
        </p:nvSpPr>
        <p:spPr bwMode="auto">
          <a:xfrm>
            <a:off x="1571604" y="857232"/>
            <a:ext cx="6915149" cy="461665"/>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wrap="square">
            <a:spAutoFit/>
          </a:bodyPr>
          <a:lstStyle/>
          <a:p>
            <a:pPr algn="ctr"/>
            <a:r>
              <a:rPr lang="ru-RU" sz="2400" b="1" dirty="0"/>
              <a:t>Какая лампа наиболее </a:t>
            </a:r>
            <a:r>
              <a:rPr lang="ru-RU" sz="2400" b="1" dirty="0" err="1"/>
              <a:t>энергоэффективная</a:t>
            </a:r>
            <a:r>
              <a:rPr lang="ru-RU" sz="2400" b="1" dirty="0"/>
              <a:t>?</a:t>
            </a:r>
            <a:endParaRPr lang="ru-RU" sz="2400" dirty="0"/>
          </a:p>
        </p:txBody>
      </p:sp>
      <p:pic>
        <p:nvPicPr>
          <p:cNvPr id="36" name="Picture 9" descr="https://st2.depositphotos.com/1006899/6203/i/950/depositphotos_62037351-stock-photo-sad-lamp-with-ugly-face.jpg"/>
          <p:cNvPicPr>
            <a:picLocks noChangeAspect="1" noChangeArrowheads="1"/>
          </p:cNvPicPr>
          <p:nvPr/>
        </p:nvPicPr>
        <p:blipFill>
          <a:blip r:embed="rId4" cstate="print"/>
          <a:srcRect l="16725" t="12195" r="16376" b="7317"/>
          <a:stretch>
            <a:fillRect/>
          </a:stretch>
        </p:blipFill>
        <p:spPr bwMode="auto">
          <a:xfrm>
            <a:off x="1428728" y="1857364"/>
            <a:ext cx="1039098" cy="1428760"/>
          </a:xfrm>
          <a:prstGeom prst="rect">
            <a:avLst/>
          </a:prstGeom>
          <a:noFill/>
        </p:spPr>
      </p:pic>
      <p:grpSp>
        <p:nvGrpSpPr>
          <p:cNvPr id="8" name="Группа 25"/>
          <p:cNvGrpSpPr>
            <a:grpSpLocks/>
          </p:cNvGrpSpPr>
          <p:nvPr/>
        </p:nvGrpSpPr>
        <p:grpSpPr bwMode="auto">
          <a:xfrm rot="-432134">
            <a:off x="854134" y="1612760"/>
            <a:ext cx="1944087" cy="2352304"/>
            <a:chOff x="4499992" y="4005064"/>
            <a:chExt cx="1944216" cy="2352633"/>
          </a:xfrm>
        </p:grpSpPr>
        <p:pic>
          <p:nvPicPr>
            <p:cNvPr id="47" name="Picture 11"/>
            <p:cNvPicPr>
              <a:picLocks noChangeAspect="1" noChangeArrowheads="1"/>
            </p:cNvPicPr>
            <p:nvPr/>
          </p:nvPicPr>
          <p:blipFill>
            <a:blip r:embed="rId5" cstate="email"/>
            <a:srcRect/>
            <a:stretch>
              <a:fillRect/>
            </a:stretch>
          </p:blipFill>
          <p:spPr bwMode="auto">
            <a:xfrm>
              <a:off x="4499992" y="4005064"/>
              <a:ext cx="1944216" cy="18002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48" name="TextBox 20"/>
            <p:cNvSpPr txBox="1">
              <a:spLocks noChangeArrowheads="1"/>
            </p:cNvSpPr>
            <p:nvPr/>
          </p:nvSpPr>
          <p:spPr bwMode="auto">
            <a:xfrm rot="21213968">
              <a:off x="4896000" y="5895967"/>
              <a:ext cx="1473578" cy="461730"/>
            </a:xfrm>
            <a:prstGeom prst="rect">
              <a:avLst/>
            </a:prstGeom>
            <a:noFill/>
            <a:ln w="9525">
              <a:noFill/>
              <a:miter lim="800000"/>
              <a:headEnd/>
              <a:tailEnd/>
            </a:ln>
          </p:spPr>
          <p:txBody>
            <a:bodyPr wrap="none">
              <a:spAutoFit/>
            </a:bodyPr>
            <a:lstStyle/>
            <a:p>
              <a:r>
                <a:rPr lang="ru-RU" sz="2400" b="1" dirty="0"/>
                <a:t>Паяльная</a:t>
              </a:r>
            </a:p>
          </p:txBody>
        </p:sp>
      </p:grpSp>
      <p:pic>
        <p:nvPicPr>
          <p:cNvPr id="40" name="Picture 9" descr="https://st2.depositphotos.com/1006899/6203/i/950/depositphotos_62037351-stock-photo-sad-lamp-with-ugly-face.jpg"/>
          <p:cNvPicPr>
            <a:picLocks noChangeAspect="1" noChangeArrowheads="1"/>
          </p:cNvPicPr>
          <p:nvPr/>
        </p:nvPicPr>
        <p:blipFill>
          <a:blip r:embed="rId4" cstate="print"/>
          <a:srcRect l="16725" t="12195" r="16376" b="7317"/>
          <a:stretch>
            <a:fillRect/>
          </a:stretch>
        </p:blipFill>
        <p:spPr bwMode="auto">
          <a:xfrm>
            <a:off x="4071934" y="1500174"/>
            <a:ext cx="1039098" cy="1428760"/>
          </a:xfrm>
          <a:prstGeom prst="rect">
            <a:avLst/>
          </a:prstGeom>
          <a:noFill/>
        </p:spPr>
      </p:pic>
      <p:grpSp>
        <p:nvGrpSpPr>
          <p:cNvPr id="10" name="Группа 24"/>
          <p:cNvGrpSpPr>
            <a:grpSpLocks/>
          </p:cNvGrpSpPr>
          <p:nvPr/>
        </p:nvGrpSpPr>
        <p:grpSpPr bwMode="auto">
          <a:xfrm rot="281298">
            <a:off x="3388048" y="1520529"/>
            <a:ext cx="2352145" cy="2590492"/>
            <a:chOff x="6948264" y="3717032"/>
            <a:chExt cx="2351984" cy="2590922"/>
          </a:xfrm>
        </p:grpSpPr>
        <p:pic>
          <p:nvPicPr>
            <p:cNvPr id="53" name="Picture 12"/>
            <p:cNvPicPr>
              <a:picLocks noChangeAspect="1" noChangeArrowheads="1"/>
            </p:cNvPicPr>
            <p:nvPr/>
          </p:nvPicPr>
          <p:blipFill>
            <a:blip r:embed="rId6" cstate="email"/>
            <a:srcRect/>
            <a:stretch>
              <a:fillRect/>
            </a:stretch>
          </p:blipFill>
          <p:spPr bwMode="auto">
            <a:xfrm>
              <a:off x="6948264" y="3717032"/>
              <a:ext cx="2088232" cy="208823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54" name="TextBox 22"/>
            <p:cNvSpPr txBox="1">
              <a:spLocks noChangeArrowheads="1"/>
            </p:cNvSpPr>
            <p:nvPr/>
          </p:nvSpPr>
          <p:spPr bwMode="auto">
            <a:xfrm rot="21215001">
              <a:off x="7300542" y="5846212"/>
              <a:ext cx="1999706" cy="461742"/>
            </a:xfrm>
            <a:prstGeom prst="rect">
              <a:avLst/>
            </a:prstGeom>
            <a:noFill/>
            <a:ln w="9525">
              <a:noFill/>
              <a:miter lim="800000"/>
              <a:headEnd/>
              <a:tailEnd/>
            </a:ln>
          </p:spPr>
          <p:txBody>
            <a:bodyPr wrap="none">
              <a:spAutoFit/>
            </a:bodyPr>
            <a:lstStyle/>
            <a:p>
              <a:r>
                <a:rPr lang="ru-RU" sz="2400" b="1" dirty="0"/>
                <a:t>Керосиновая </a:t>
              </a:r>
            </a:p>
          </p:txBody>
        </p:sp>
      </p:grpSp>
      <p:pic>
        <p:nvPicPr>
          <p:cNvPr id="43" name="Picture 9" descr="https://st2.depositphotos.com/1006899/6203/i/950/depositphotos_62037351-stock-photo-sad-lamp-with-ugly-face.jpg"/>
          <p:cNvPicPr>
            <a:picLocks noChangeAspect="1" noChangeArrowheads="1"/>
          </p:cNvPicPr>
          <p:nvPr/>
        </p:nvPicPr>
        <p:blipFill>
          <a:blip r:embed="rId4" cstate="print"/>
          <a:srcRect l="16725" t="12195" r="16376" b="7317"/>
          <a:stretch>
            <a:fillRect/>
          </a:stretch>
        </p:blipFill>
        <p:spPr bwMode="auto">
          <a:xfrm>
            <a:off x="7000892" y="1714488"/>
            <a:ext cx="1039098" cy="1428760"/>
          </a:xfrm>
          <a:prstGeom prst="rect">
            <a:avLst/>
          </a:prstGeom>
          <a:noFill/>
        </p:spPr>
      </p:pic>
      <p:pic>
        <p:nvPicPr>
          <p:cNvPr id="46" name="Picture 9" descr="https://st2.depositphotos.com/1006899/6203/i/950/depositphotos_62037351-stock-photo-sad-lamp-with-ugly-face.jpg"/>
          <p:cNvPicPr>
            <a:picLocks noChangeAspect="1" noChangeArrowheads="1"/>
          </p:cNvPicPr>
          <p:nvPr/>
        </p:nvPicPr>
        <p:blipFill>
          <a:blip r:embed="rId4" cstate="print"/>
          <a:srcRect l="16725" t="12195" r="16376" b="7317"/>
          <a:stretch>
            <a:fillRect/>
          </a:stretch>
        </p:blipFill>
        <p:spPr bwMode="auto">
          <a:xfrm>
            <a:off x="5786446" y="4500570"/>
            <a:ext cx="1039098" cy="1428760"/>
          </a:xfrm>
          <a:prstGeom prst="rect">
            <a:avLst/>
          </a:prstGeom>
          <a:noFill/>
        </p:spPr>
      </p:pic>
      <p:grpSp>
        <p:nvGrpSpPr>
          <p:cNvPr id="9" name="Группа 23"/>
          <p:cNvGrpSpPr>
            <a:grpSpLocks/>
          </p:cNvGrpSpPr>
          <p:nvPr/>
        </p:nvGrpSpPr>
        <p:grpSpPr bwMode="auto">
          <a:xfrm rot="1045878">
            <a:off x="6092334" y="1600280"/>
            <a:ext cx="2958759" cy="2495819"/>
            <a:chOff x="5722995" y="620688"/>
            <a:chExt cx="2960167" cy="2495920"/>
          </a:xfrm>
        </p:grpSpPr>
        <p:pic>
          <p:nvPicPr>
            <p:cNvPr id="50" name="Picture 8"/>
            <p:cNvPicPr>
              <a:picLocks noChangeAspect="1" noChangeArrowheads="1"/>
            </p:cNvPicPr>
            <p:nvPr/>
          </p:nvPicPr>
          <p:blipFill>
            <a:blip r:embed="rId7" cstate="email"/>
            <a:srcRect/>
            <a:stretch>
              <a:fillRect/>
            </a:stretch>
          </p:blipFill>
          <p:spPr bwMode="auto">
            <a:xfrm>
              <a:off x="6156176" y="620688"/>
              <a:ext cx="1837259" cy="194421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51" name="TextBox 21"/>
            <p:cNvSpPr txBox="1">
              <a:spLocks noChangeArrowheads="1"/>
            </p:cNvSpPr>
            <p:nvPr/>
          </p:nvSpPr>
          <p:spPr bwMode="auto">
            <a:xfrm rot="21215001">
              <a:off x="5722995" y="2654924"/>
              <a:ext cx="2960167" cy="461684"/>
            </a:xfrm>
            <a:prstGeom prst="rect">
              <a:avLst/>
            </a:prstGeom>
            <a:noFill/>
            <a:ln w="9525">
              <a:noFill/>
              <a:miter lim="800000"/>
              <a:headEnd/>
              <a:tailEnd/>
            </a:ln>
          </p:spPr>
          <p:txBody>
            <a:bodyPr wrap="none">
              <a:spAutoFit/>
            </a:bodyPr>
            <a:lstStyle/>
            <a:p>
              <a:r>
                <a:rPr lang="ru-RU" sz="2400" b="1" dirty="0"/>
                <a:t>Лампа накаливания </a:t>
              </a:r>
            </a:p>
          </p:txBody>
        </p:sp>
      </p:grpSp>
      <p:grpSp>
        <p:nvGrpSpPr>
          <p:cNvPr id="7" name="Группа 19"/>
          <p:cNvGrpSpPr>
            <a:grpSpLocks/>
          </p:cNvGrpSpPr>
          <p:nvPr/>
        </p:nvGrpSpPr>
        <p:grpSpPr bwMode="auto">
          <a:xfrm>
            <a:off x="5072066" y="4286256"/>
            <a:ext cx="2728840" cy="2059959"/>
            <a:chOff x="4276007" y="4329719"/>
            <a:chExt cx="2730339" cy="2060284"/>
          </a:xfrm>
        </p:grpSpPr>
        <p:pic>
          <p:nvPicPr>
            <p:cNvPr id="44" name="Picture 10"/>
            <p:cNvPicPr>
              <a:picLocks noChangeAspect="1" noChangeArrowheads="1"/>
            </p:cNvPicPr>
            <p:nvPr/>
          </p:nvPicPr>
          <p:blipFill>
            <a:blip r:embed="rId8" cstate="email"/>
            <a:srcRect/>
            <a:stretch>
              <a:fillRect/>
            </a:stretch>
          </p:blipFill>
          <p:spPr bwMode="auto">
            <a:xfrm>
              <a:off x="4276007" y="4329719"/>
              <a:ext cx="2527100" cy="163944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45" name="TextBox 18"/>
            <p:cNvSpPr txBox="1">
              <a:spLocks noChangeArrowheads="1"/>
            </p:cNvSpPr>
            <p:nvPr/>
          </p:nvSpPr>
          <p:spPr bwMode="auto">
            <a:xfrm rot="21276384">
              <a:off x="4392658" y="5928265"/>
              <a:ext cx="2613688" cy="461738"/>
            </a:xfrm>
            <a:prstGeom prst="rect">
              <a:avLst/>
            </a:prstGeom>
            <a:noFill/>
            <a:ln w="9525">
              <a:noFill/>
              <a:miter lim="800000"/>
              <a:headEnd/>
              <a:tailEnd/>
            </a:ln>
          </p:spPr>
          <p:txBody>
            <a:bodyPr wrap="none">
              <a:spAutoFit/>
            </a:bodyPr>
            <a:lstStyle/>
            <a:p>
              <a:r>
                <a:rPr lang="ru-RU" sz="2400" b="1" dirty="0"/>
                <a:t>Люминесцентная </a:t>
              </a:r>
            </a:p>
          </p:txBody>
        </p:sp>
      </p:grpSp>
      <p:pic>
        <p:nvPicPr>
          <p:cNvPr id="24" name="Picture 2" descr="https://avatars.mds.yandex.net/get-pdb/1340633/e027b1cd-036d-492b-9f53-81d287e1a24e/s1200?webp=false"/>
          <p:cNvPicPr>
            <a:picLocks noChangeAspect="1" noChangeArrowheads="1"/>
          </p:cNvPicPr>
          <p:nvPr/>
        </p:nvPicPr>
        <p:blipFill>
          <a:blip r:embed="rId9" cstate="print">
            <a:clrChange>
              <a:clrFrom>
                <a:srgbClr val="FFFFFF"/>
              </a:clrFrom>
              <a:clrTo>
                <a:srgbClr val="FFFFFF">
                  <a:alpha val="0"/>
                </a:srgbClr>
              </a:clrTo>
            </a:clrChange>
          </a:blip>
          <a:srcRect l="17531" r="23135"/>
          <a:stretch>
            <a:fillRect/>
          </a:stretch>
        </p:blipFill>
        <p:spPr bwMode="auto">
          <a:xfrm>
            <a:off x="0" y="357166"/>
            <a:ext cx="1714480" cy="2068420"/>
          </a:xfrm>
          <a:prstGeom prst="rect">
            <a:avLst/>
          </a:prstGeom>
          <a:noFill/>
        </p:spPr>
      </p:pic>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8"/>
                                        </p:tgtEl>
                                      </p:cBhvr>
                                    </p:animEffect>
                                    <p:set>
                                      <p:cBhvr>
                                        <p:cTn id="7" dur="1" fill="hold">
                                          <p:stCondLst>
                                            <p:cond delay="19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2000"/>
                                        <p:tgtEl>
                                          <p:spTgt spid="10"/>
                                        </p:tgtEl>
                                      </p:cBhvr>
                                    </p:animEffect>
                                    <p:set>
                                      <p:cBhvr>
                                        <p:cTn id="13" dur="1" fill="hold">
                                          <p:stCondLst>
                                            <p:cond delay="19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14" restart="whenNotActive" fill="hold" evtFilter="cancelBubble" nodeType="interactiveSeq">
                <p:stCondLst>
                  <p:cond evt="onClick" delay="0">
                    <p:tgtEl>
                      <p:spTgt spid="9"/>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2000"/>
                                        <p:tgtEl>
                                          <p:spTgt spid="9"/>
                                        </p:tgtEl>
                                      </p:cBhvr>
                                    </p:animEffect>
                                    <p:set>
                                      <p:cBhvr>
                                        <p:cTn id="19" dur="1" fill="hold">
                                          <p:stCondLst>
                                            <p:cond delay="19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20" restart="whenNotActive" fill="hold" evtFilter="cancelBubble" nodeType="interactiveSeq">
                <p:stCondLst>
                  <p:cond evt="onClick" delay="0">
                    <p:tgtEl>
                      <p:spTgt spid="7"/>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2000"/>
                                        <p:tgtEl>
                                          <p:spTgt spid="7"/>
                                        </p:tgtEl>
                                      </p:cBhvr>
                                    </p:animEffect>
                                    <p:set>
                                      <p:cBhvr>
                                        <p:cTn id="25" dur="1" fill="hold">
                                          <p:stCondLst>
                                            <p:cond delay="19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кругленный прямоугольник 2"/>
          <p:cNvSpPr/>
          <p:nvPr/>
        </p:nvSpPr>
        <p:spPr>
          <a:xfrm>
            <a:off x="928662" y="1500174"/>
            <a:ext cx="7215238" cy="3643338"/>
          </a:xfrm>
          <a:prstGeom prst="roundRect">
            <a:avLst/>
          </a:prstGeom>
          <a:ln/>
        </p:spPr>
        <p:style>
          <a:lnRef idx="1">
            <a:schemeClr val="accent3"/>
          </a:lnRef>
          <a:fillRef idx="2">
            <a:schemeClr val="accent3"/>
          </a:fillRef>
          <a:effectRef idx="1">
            <a:schemeClr val="accent3"/>
          </a:effectRef>
          <a:fontRef idx="minor">
            <a:schemeClr val="dk1"/>
          </a:fontRef>
        </p:style>
        <p:txBody>
          <a:bodyPr anchor="ctr"/>
          <a:lstStyle/>
          <a:p>
            <a:pPr algn="just">
              <a:defRPr/>
            </a:pPr>
            <a:r>
              <a:rPr lang="ru-RU" sz="2400" i="1" dirty="0">
                <a:solidFill>
                  <a:schemeClr val="tx1"/>
                </a:solidFill>
              </a:rPr>
              <a:t>Наиболее </a:t>
            </a:r>
            <a:r>
              <a:rPr lang="ru-RU" sz="2400" i="1" dirty="0" err="1">
                <a:solidFill>
                  <a:schemeClr val="tx1"/>
                </a:solidFill>
              </a:rPr>
              <a:t>энергоэффективной</a:t>
            </a:r>
            <a:r>
              <a:rPr lang="ru-RU" sz="2400" i="1" dirty="0">
                <a:solidFill>
                  <a:schemeClr val="tx1"/>
                </a:solidFill>
              </a:rPr>
              <a:t> является </a:t>
            </a:r>
            <a:r>
              <a:rPr lang="ru-RU" sz="2400" i="1" dirty="0">
                <a:solidFill>
                  <a:srgbClr val="C00000"/>
                </a:solidFill>
              </a:rPr>
              <a:t>светодиодная лампа</a:t>
            </a:r>
            <a:r>
              <a:rPr lang="ru-RU" sz="2400" i="1" dirty="0">
                <a:solidFill>
                  <a:schemeClr val="tx1"/>
                </a:solidFill>
              </a:rPr>
              <a:t>. Преимущества перед другими типами ламп: длительный срок службы, экономичное использование электроэнергии, безопасность использования, незначительное тепловыделение. </a:t>
            </a:r>
          </a:p>
        </p:txBody>
      </p:sp>
      <p:grpSp>
        <p:nvGrpSpPr>
          <p:cNvPr id="7" name="Группа 15"/>
          <p:cNvGrpSpPr>
            <a:grpSpLocks/>
          </p:cNvGrpSpPr>
          <p:nvPr/>
        </p:nvGrpSpPr>
        <p:grpSpPr bwMode="auto">
          <a:xfrm rot="470785">
            <a:off x="5578164" y="4538139"/>
            <a:ext cx="2768002" cy="1814964"/>
            <a:chOff x="3563889" y="4077072"/>
            <a:chExt cx="3023034" cy="2213369"/>
          </a:xfrm>
        </p:grpSpPr>
        <p:pic>
          <p:nvPicPr>
            <p:cNvPr id="8" name="Picture 9">
              <a:hlinkClick r:id="rId2" action="ppaction://hlinksldjump"/>
            </p:cNvPr>
            <p:cNvPicPr>
              <a:picLocks noChangeAspect="1" noChangeArrowheads="1"/>
            </p:cNvPicPr>
            <p:nvPr/>
          </p:nvPicPr>
          <p:blipFill>
            <a:blip r:embed="rId3" cstate="email"/>
            <a:srcRect/>
            <a:stretch>
              <a:fillRect/>
            </a:stretch>
          </p:blipFill>
          <p:spPr bwMode="auto">
            <a:xfrm>
              <a:off x="3563889" y="4077072"/>
              <a:ext cx="3023034" cy="165618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9" name="TextBox 13"/>
            <p:cNvSpPr txBox="1">
              <a:spLocks noChangeArrowheads="1"/>
            </p:cNvSpPr>
            <p:nvPr/>
          </p:nvSpPr>
          <p:spPr bwMode="auto">
            <a:xfrm rot="21315819">
              <a:off x="4107960" y="5828604"/>
              <a:ext cx="2161937" cy="461837"/>
            </a:xfrm>
            <a:prstGeom prst="rect">
              <a:avLst/>
            </a:prstGeom>
            <a:noFill/>
            <a:ln w="9525">
              <a:noFill/>
              <a:miter lim="800000"/>
              <a:headEnd/>
              <a:tailEnd/>
            </a:ln>
          </p:spPr>
          <p:txBody>
            <a:bodyPr wrap="none">
              <a:spAutoFit/>
            </a:bodyPr>
            <a:lstStyle/>
            <a:p>
              <a:r>
                <a:rPr lang="ru-RU" sz="2400" b="1" dirty="0"/>
                <a:t>Светодиодная </a:t>
              </a:r>
            </a:p>
          </p:txBody>
        </p:sp>
      </p:grpSp>
      <p:pic>
        <p:nvPicPr>
          <p:cNvPr id="10" name="Рисунок 9" descr="https://images.all-free-download.com/images/graphiclarge/green_ideal_energy_267004.jpg">
            <a:hlinkClick r:id="rId4" action="ppaction://hlinksldjump"/>
          </p:cNvPr>
          <p:cNvPicPr/>
          <p:nvPr/>
        </p:nvPicPr>
        <p:blipFill>
          <a:blip r:embed="rId5" cstate="print"/>
          <a:srcRect/>
          <a:stretch>
            <a:fillRect/>
          </a:stretch>
        </p:blipFill>
        <p:spPr bwMode="auto">
          <a:xfrm>
            <a:off x="7286644" y="285728"/>
            <a:ext cx="1571604" cy="2000288"/>
          </a:xfrm>
          <a:prstGeom prst="ellipse">
            <a:avLst/>
          </a:prstGeom>
          <a:ln>
            <a:noFill/>
          </a:ln>
          <a:effectLst>
            <a:softEdge rad="112500"/>
          </a:effectLst>
        </p:spPr>
      </p:pic>
      <p:pic>
        <p:nvPicPr>
          <p:cNvPr id="12" name="Picture 2" descr="https://avatars.mds.yandex.net/get-pdb/1340633/e027b1cd-036d-492b-9f53-81d287e1a24e/s1200?webp=false"/>
          <p:cNvPicPr>
            <a:picLocks noChangeAspect="1" noChangeArrowheads="1"/>
          </p:cNvPicPr>
          <p:nvPr/>
        </p:nvPicPr>
        <p:blipFill>
          <a:blip r:embed="rId6" cstate="print">
            <a:clrChange>
              <a:clrFrom>
                <a:srgbClr val="FFFFFF"/>
              </a:clrFrom>
              <a:clrTo>
                <a:srgbClr val="FFFFFF">
                  <a:alpha val="0"/>
                </a:srgbClr>
              </a:clrTo>
            </a:clrChange>
          </a:blip>
          <a:srcRect l="17531" r="23135"/>
          <a:stretch>
            <a:fillRect/>
          </a:stretch>
        </p:blipFill>
        <p:spPr bwMode="auto">
          <a:xfrm>
            <a:off x="0" y="357166"/>
            <a:ext cx="1714480" cy="2068420"/>
          </a:xfrm>
          <a:prstGeom prst="rect">
            <a:avLst/>
          </a:prstGeom>
          <a:noFill/>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785918" y="1000108"/>
            <a:ext cx="6572296" cy="830997"/>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algn="ctr"/>
            <a:r>
              <a:rPr lang="ru-RU" sz="2400" b="1" dirty="0" smtClean="0"/>
              <a:t>Какие виды электросчетчиков выгоднее использовать в быту?</a:t>
            </a:r>
            <a:endParaRPr lang="ru-RU" dirty="0"/>
          </a:p>
        </p:txBody>
      </p:sp>
      <p:grpSp>
        <p:nvGrpSpPr>
          <p:cNvPr id="5" name="Группа 10"/>
          <p:cNvGrpSpPr/>
          <p:nvPr/>
        </p:nvGrpSpPr>
        <p:grpSpPr>
          <a:xfrm>
            <a:off x="3500430" y="2214554"/>
            <a:ext cx="2098989" cy="2759858"/>
            <a:chOff x="990556" y="2082963"/>
            <a:chExt cx="2098989" cy="2259792"/>
          </a:xfrm>
        </p:grpSpPr>
        <p:pic>
          <p:nvPicPr>
            <p:cNvPr id="1026" name="Picture 2">
              <a:hlinkClick r:id="rId2" action="ppaction://hlinksldjump"/>
            </p:cNvPr>
            <p:cNvPicPr>
              <a:picLocks noChangeAspect="1" noChangeArrowheads="1"/>
            </p:cNvPicPr>
            <p:nvPr/>
          </p:nvPicPr>
          <p:blipFill>
            <a:blip r:embed="rId3" cstate="email"/>
            <a:srcRect/>
            <a:stretch>
              <a:fillRect/>
            </a:stretch>
          </p:blipFill>
          <p:spPr bwMode="auto">
            <a:xfrm rot="616050">
              <a:off x="1089986" y="2082963"/>
              <a:ext cx="1999559" cy="150800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6" name="Скругленный прямоугольник 5"/>
            <p:cNvSpPr/>
            <p:nvPr/>
          </p:nvSpPr>
          <p:spPr>
            <a:xfrm rot="289349">
              <a:off x="990556" y="3803856"/>
              <a:ext cx="2088232" cy="538899"/>
            </a:xfrm>
            <a:prstGeom prst="roundRect">
              <a:avLst/>
            </a:prstGeom>
            <a:solidFill>
              <a:srgbClr val="CC3300">
                <a:alpha val="14902"/>
              </a:srgbClr>
            </a:solidFill>
            <a:ln>
              <a:solidFill>
                <a:srgbClr val="CC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2000" b="1" dirty="0" err="1" smtClean="0">
                  <a:solidFill>
                    <a:srgbClr val="C00000"/>
                  </a:solidFill>
                </a:rPr>
                <a:t>Двухтарифные</a:t>
              </a:r>
              <a:r>
                <a:rPr lang="ru-RU" sz="2000" b="1" dirty="0" smtClean="0">
                  <a:solidFill>
                    <a:srgbClr val="C00000"/>
                  </a:solidFill>
                </a:rPr>
                <a:t> счетчики</a:t>
              </a:r>
              <a:endParaRPr lang="ru-RU" sz="2000" b="1" dirty="0">
                <a:solidFill>
                  <a:srgbClr val="C00000"/>
                </a:solidFill>
              </a:endParaRPr>
            </a:p>
          </p:txBody>
        </p:sp>
      </p:grpSp>
      <p:sp>
        <p:nvSpPr>
          <p:cNvPr id="20" name="TextBox 19"/>
          <p:cNvSpPr txBox="1"/>
          <p:nvPr/>
        </p:nvSpPr>
        <p:spPr>
          <a:xfrm>
            <a:off x="1785918" y="428604"/>
            <a:ext cx="6572296" cy="461665"/>
          </a:xfrm>
          <a:prstGeom prst="rect">
            <a:avLst/>
          </a:prstGeom>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2400" dirty="0" smtClean="0">
                <a:latin typeface="Arial Black" pitchFamily="34" charset="0"/>
              </a:rPr>
              <a:t>Электроприборы (40)</a:t>
            </a:r>
            <a:endParaRPr lang="ru-RU" sz="2400" dirty="0">
              <a:latin typeface="Arial Black" pitchFamily="34" charset="0"/>
            </a:endParaRPr>
          </a:p>
        </p:txBody>
      </p:sp>
      <p:pic>
        <p:nvPicPr>
          <p:cNvPr id="21" name="Picture 9" descr="https://st2.depositphotos.com/1006899/6203/i/950/depositphotos_62037351-stock-photo-sad-lamp-with-ugly-face.jpg"/>
          <p:cNvPicPr>
            <a:picLocks noChangeAspect="1" noChangeArrowheads="1"/>
          </p:cNvPicPr>
          <p:nvPr/>
        </p:nvPicPr>
        <p:blipFill>
          <a:blip r:embed="rId4" cstate="print"/>
          <a:srcRect l="16725" t="12195" r="16376" b="7317"/>
          <a:stretch>
            <a:fillRect/>
          </a:stretch>
        </p:blipFill>
        <p:spPr bwMode="auto">
          <a:xfrm>
            <a:off x="1357290" y="2857496"/>
            <a:ext cx="1039098" cy="1428760"/>
          </a:xfrm>
          <a:prstGeom prst="rect">
            <a:avLst/>
          </a:prstGeom>
          <a:noFill/>
        </p:spPr>
      </p:pic>
      <p:grpSp>
        <p:nvGrpSpPr>
          <p:cNvPr id="7" name="Группа 11"/>
          <p:cNvGrpSpPr/>
          <p:nvPr/>
        </p:nvGrpSpPr>
        <p:grpSpPr>
          <a:xfrm>
            <a:off x="1071538" y="2357430"/>
            <a:ext cx="2064118" cy="3632467"/>
            <a:chOff x="4499992" y="2132856"/>
            <a:chExt cx="2064118" cy="3346715"/>
          </a:xfrm>
        </p:grpSpPr>
        <p:pic>
          <p:nvPicPr>
            <p:cNvPr id="1028" name="Picture 4"/>
            <p:cNvPicPr>
              <a:picLocks noChangeAspect="1" noChangeArrowheads="1"/>
            </p:cNvPicPr>
            <p:nvPr/>
          </p:nvPicPr>
          <p:blipFill>
            <a:blip r:embed="rId5" cstate="email"/>
            <a:srcRect/>
            <a:stretch>
              <a:fillRect/>
            </a:stretch>
          </p:blipFill>
          <p:spPr bwMode="auto">
            <a:xfrm>
              <a:off x="4499992" y="2132856"/>
              <a:ext cx="1733550" cy="263842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8" name="Скругленный прямоугольник 7"/>
            <p:cNvSpPr/>
            <p:nvPr/>
          </p:nvSpPr>
          <p:spPr>
            <a:xfrm rot="21237336">
              <a:off x="4520859" y="4975335"/>
              <a:ext cx="2043251" cy="504236"/>
            </a:xfrm>
            <a:prstGeom prst="roundRect">
              <a:avLst/>
            </a:prstGeom>
            <a:solidFill>
              <a:srgbClr val="CC3300">
                <a:alpha val="14902"/>
              </a:srgbClr>
            </a:solidFill>
            <a:ln>
              <a:solidFill>
                <a:srgbClr val="CC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2000" b="1" dirty="0" err="1" smtClean="0">
                  <a:solidFill>
                    <a:srgbClr val="C00000"/>
                  </a:solidFill>
                </a:rPr>
                <a:t>Однотарифные</a:t>
              </a:r>
              <a:endParaRPr lang="ru-RU" sz="2000" b="1" dirty="0" smtClean="0">
                <a:solidFill>
                  <a:srgbClr val="C00000"/>
                </a:solidFill>
              </a:endParaRPr>
            </a:p>
            <a:p>
              <a:pPr algn="ctr">
                <a:defRPr/>
              </a:pPr>
              <a:r>
                <a:rPr lang="ru-RU" sz="2000" b="1" dirty="0" smtClean="0">
                  <a:solidFill>
                    <a:srgbClr val="C00000"/>
                  </a:solidFill>
                </a:rPr>
                <a:t>счетчики</a:t>
              </a:r>
              <a:endParaRPr lang="ru-RU" sz="2000" b="1" dirty="0">
                <a:solidFill>
                  <a:srgbClr val="C00000"/>
                </a:solidFill>
              </a:endParaRPr>
            </a:p>
          </p:txBody>
        </p:sp>
      </p:grpSp>
      <p:pic>
        <p:nvPicPr>
          <p:cNvPr id="22" name="Picture 9" descr="https://st2.depositphotos.com/1006899/6203/i/950/depositphotos_62037351-stock-photo-sad-lamp-with-ugly-face.jpg"/>
          <p:cNvPicPr>
            <a:picLocks noChangeAspect="1" noChangeArrowheads="1"/>
          </p:cNvPicPr>
          <p:nvPr/>
        </p:nvPicPr>
        <p:blipFill>
          <a:blip r:embed="rId4" cstate="print"/>
          <a:srcRect l="16725" t="12195" r="16376" b="7317"/>
          <a:stretch>
            <a:fillRect/>
          </a:stretch>
        </p:blipFill>
        <p:spPr bwMode="auto">
          <a:xfrm>
            <a:off x="7143768" y="2928934"/>
            <a:ext cx="1039098" cy="1428760"/>
          </a:xfrm>
          <a:prstGeom prst="rect">
            <a:avLst/>
          </a:prstGeom>
          <a:noFill/>
        </p:spPr>
      </p:pic>
      <p:grpSp>
        <p:nvGrpSpPr>
          <p:cNvPr id="11" name="Группа 12"/>
          <p:cNvGrpSpPr/>
          <p:nvPr/>
        </p:nvGrpSpPr>
        <p:grpSpPr>
          <a:xfrm>
            <a:off x="6215074" y="2357430"/>
            <a:ext cx="2135658" cy="3806351"/>
            <a:chOff x="6156400" y="1700808"/>
            <a:chExt cx="2135658" cy="3234847"/>
          </a:xfrm>
        </p:grpSpPr>
        <p:pic>
          <p:nvPicPr>
            <p:cNvPr id="1029" name="Picture 5"/>
            <p:cNvPicPr>
              <a:picLocks noChangeAspect="1" noChangeArrowheads="1"/>
            </p:cNvPicPr>
            <p:nvPr/>
          </p:nvPicPr>
          <p:blipFill>
            <a:blip r:embed="rId6" cstate="email"/>
            <a:srcRect/>
            <a:stretch>
              <a:fillRect/>
            </a:stretch>
          </p:blipFill>
          <p:spPr bwMode="auto">
            <a:xfrm rot="671656">
              <a:off x="6444208" y="1700808"/>
              <a:ext cx="1847850" cy="246697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9" name="Скругленный прямоугольник 8"/>
            <p:cNvSpPr/>
            <p:nvPr/>
          </p:nvSpPr>
          <p:spPr>
            <a:xfrm rot="340217">
              <a:off x="6156400" y="4359591"/>
              <a:ext cx="2096727" cy="576064"/>
            </a:xfrm>
            <a:prstGeom prst="roundRect">
              <a:avLst/>
            </a:prstGeom>
            <a:solidFill>
              <a:srgbClr val="CC3300">
                <a:alpha val="14902"/>
              </a:srgbClr>
            </a:solidFill>
            <a:ln>
              <a:solidFill>
                <a:srgbClr val="CC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b="1" dirty="0" err="1" smtClean="0">
                  <a:solidFill>
                    <a:srgbClr val="C00000"/>
                  </a:solidFill>
                </a:rPr>
                <a:t>Трехтарифные</a:t>
              </a:r>
              <a:r>
                <a:rPr lang="ru-RU" b="1" dirty="0" smtClean="0">
                  <a:solidFill>
                    <a:srgbClr val="C00000"/>
                  </a:solidFill>
                </a:rPr>
                <a:t> </a:t>
              </a:r>
            </a:p>
            <a:p>
              <a:pPr algn="ctr">
                <a:defRPr/>
              </a:pPr>
              <a:r>
                <a:rPr lang="ru-RU" b="1" dirty="0" smtClean="0">
                  <a:solidFill>
                    <a:srgbClr val="C00000"/>
                  </a:solidFill>
                </a:rPr>
                <a:t>счетчики</a:t>
              </a:r>
              <a:endParaRPr lang="ru-RU" b="1" dirty="0">
                <a:solidFill>
                  <a:srgbClr val="C00000"/>
                </a:solidFill>
              </a:endParaRPr>
            </a:p>
          </p:txBody>
        </p:sp>
      </p:grpSp>
      <p:pic>
        <p:nvPicPr>
          <p:cNvPr id="16" name="Picture 2" descr="https://avatars.mds.yandex.net/get-pdb/1340633/e027b1cd-036d-492b-9f53-81d287e1a24e/s1200?webp=false"/>
          <p:cNvPicPr>
            <a:picLocks noChangeAspect="1" noChangeArrowheads="1"/>
          </p:cNvPicPr>
          <p:nvPr/>
        </p:nvPicPr>
        <p:blipFill>
          <a:blip r:embed="rId7" cstate="print">
            <a:clrChange>
              <a:clrFrom>
                <a:srgbClr val="FFFFFF"/>
              </a:clrFrom>
              <a:clrTo>
                <a:srgbClr val="FFFFFF">
                  <a:alpha val="0"/>
                </a:srgbClr>
              </a:clrTo>
            </a:clrChange>
          </a:blip>
          <a:srcRect l="17531" r="23135"/>
          <a:stretch>
            <a:fillRect/>
          </a:stretch>
        </p:blipFill>
        <p:spPr bwMode="auto">
          <a:xfrm>
            <a:off x="0" y="357166"/>
            <a:ext cx="1714480" cy="2068420"/>
          </a:xfrm>
          <a:prstGeom prst="rect">
            <a:avLst/>
          </a:prstGeom>
          <a:noFill/>
        </p:spPr>
      </p:pic>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11"/>
                                        </p:tgtEl>
                                      </p:cBhvr>
                                    </p:animEffect>
                                    <p:set>
                                      <p:cBhvr>
                                        <p:cTn id="7" dur="1" fill="hold">
                                          <p:stCondLst>
                                            <p:cond delay="19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1"/>
                  </p:tgtEl>
                </p:cond>
              </p:nextCondLst>
            </p:seq>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2000"/>
                                        <p:tgtEl>
                                          <p:spTgt spid="7"/>
                                        </p:tgtEl>
                                      </p:cBhvr>
                                    </p:animEffect>
                                    <p:set>
                                      <p:cBhvr>
                                        <p:cTn id="13" dur="1" fill="hold">
                                          <p:stCondLst>
                                            <p:cond delay="19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42976" y="500042"/>
            <a:ext cx="6929486" cy="461665"/>
          </a:xfrm>
          <a:prstGeom prst="rect">
            <a:avLst/>
          </a:prstGeom>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2400" dirty="0" smtClean="0">
                <a:latin typeface="Arial Black" pitchFamily="34" charset="0"/>
              </a:rPr>
              <a:t>Дворники (20)</a:t>
            </a:r>
            <a:endParaRPr lang="ru-RU" sz="2400" dirty="0">
              <a:latin typeface="Arial Black" pitchFamily="34" charset="0"/>
            </a:endParaRPr>
          </a:p>
        </p:txBody>
      </p:sp>
      <p:sp>
        <p:nvSpPr>
          <p:cNvPr id="3" name="TextBox 2"/>
          <p:cNvSpPr txBox="1"/>
          <p:nvPr/>
        </p:nvSpPr>
        <p:spPr>
          <a:xfrm>
            <a:off x="714348" y="2428868"/>
            <a:ext cx="7929618" cy="3108543"/>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lvl="0" algn="just"/>
            <a:r>
              <a:rPr lang="ru-RU" sz="2800" dirty="0"/>
              <a:t>Её изобрели китайцы. Она хорошо горит. </a:t>
            </a:r>
            <a:endParaRPr lang="ru-RU" sz="2800" dirty="0" smtClean="0"/>
          </a:p>
          <a:p>
            <a:pPr lvl="0" algn="just"/>
            <a:endParaRPr lang="ru-RU" sz="2800" dirty="0" smtClean="0"/>
          </a:p>
          <a:p>
            <a:pPr lvl="0" algn="just"/>
            <a:r>
              <a:rPr lang="ru-RU" sz="2800" dirty="0" smtClean="0"/>
              <a:t>Её </a:t>
            </a:r>
            <a:r>
              <a:rPr lang="ru-RU" sz="2800" dirty="0"/>
              <a:t>получают из дерева. </a:t>
            </a:r>
            <a:endParaRPr lang="ru-RU" sz="2800" dirty="0" smtClean="0"/>
          </a:p>
          <a:p>
            <a:pPr lvl="0" algn="just"/>
            <a:endParaRPr lang="ru-RU" sz="2800" dirty="0" smtClean="0"/>
          </a:p>
          <a:p>
            <a:pPr lvl="0" algn="just"/>
            <a:r>
              <a:rPr lang="ru-RU" sz="2800" dirty="0" smtClean="0"/>
              <a:t>Её </a:t>
            </a:r>
            <a:r>
              <a:rPr lang="ru-RU" sz="2800" dirty="0"/>
              <a:t>остаётся много в классах после уроков. </a:t>
            </a:r>
            <a:endParaRPr lang="ru-RU" sz="2800" dirty="0" smtClean="0"/>
          </a:p>
          <a:p>
            <a:pPr lvl="0" algn="just"/>
            <a:endParaRPr lang="ru-RU" sz="2800" dirty="0"/>
          </a:p>
          <a:p>
            <a:pPr lvl="0" algn="just"/>
            <a:r>
              <a:rPr lang="ru-RU" sz="2800" dirty="0" smtClean="0"/>
              <a:t>На </a:t>
            </a:r>
            <a:r>
              <a:rPr lang="ru-RU" sz="2800" dirty="0"/>
              <a:t>ней пишут и рисуют</a:t>
            </a:r>
            <a:endParaRPr lang="ru-RU" dirty="0"/>
          </a:p>
        </p:txBody>
      </p:sp>
      <p:sp>
        <p:nvSpPr>
          <p:cNvPr id="7" name="TextBox 6"/>
          <p:cNvSpPr txBox="1"/>
          <p:nvPr/>
        </p:nvSpPr>
        <p:spPr>
          <a:xfrm>
            <a:off x="5715008" y="5786454"/>
            <a:ext cx="2857520" cy="461665"/>
          </a:xfrm>
          <a:prstGeom prst="rect">
            <a:avLst/>
          </a:prstGeom>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2400" dirty="0" smtClean="0">
                <a:latin typeface="Arial Black" pitchFamily="34" charset="0"/>
              </a:rPr>
              <a:t>Бумага</a:t>
            </a:r>
            <a:endParaRPr lang="ru-RU" sz="2400" dirty="0">
              <a:latin typeface="Arial Black" pitchFamily="34" charset="0"/>
            </a:endParaRPr>
          </a:p>
        </p:txBody>
      </p:sp>
      <p:sp>
        <p:nvSpPr>
          <p:cNvPr id="10" name="Багетная рамка 9"/>
          <p:cNvSpPr/>
          <p:nvPr/>
        </p:nvSpPr>
        <p:spPr>
          <a:xfrm>
            <a:off x="714348" y="3214686"/>
            <a:ext cx="7929618" cy="785818"/>
          </a:xfrm>
          <a:prstGeom prst="bevel">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a:p>
        </p:txBody>
      </p:sp>
      <p:sp>
        <p:nvSpPr>
          <p:cNvPr id="11" name="Багетная рамка 10"/>
          <p:cNvSpPr/>
          <p:nvPr/>
        </p:nvSpPr>
        <p:spPr>
          <a:xfrm>
            <a:off x="714348" y="4071942"/>
            <a:ext cx="7929618" cy="785818"/>
          </a:xfrm>
          <a:prstGeom prst="bevel">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a:p>
        </p:txBody>
      </p:sp>
      <p:sp>
        <p:nvSpPr>
          <p:cNvPr id="12" name="Багетная рамка 11"/>
          <p:cNvSpPr/>
          <p:nvPr/>
        </p:nvSpPr>
        <p:spPr>
          <a:xfrm>
            <a:off x="714348" y="4929198"/>
            <a:ext cx="7929618" cy="785818"/>
          </a:xfrm>
          <a:prstGeom prst="bevel">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a:p>
        </p:txBody>
      </p:sp>
      <p:pic>
        <p:nvPicPr>
          <p:cNvPr id="13" name="Рисунок 12" descr="https://images.all-free-download.com/images/graphiclarge/green_ideal_energy_267004.jpg">
            <a:hlinkClick r:id="rId2" action="ppaction://hlinksldjump"/>
          </p:cNvPr>
          <p:cNvPicPr/>
          <p:nvPr/>
        </p:nvPicPr>
        <p:blipFill>
          <a:blip r:embed="rId3"/>
          <a:srcRect/>
          <a:stretch>
            <a:fillRect/>
          </a:stretch>
        </p:blipFill>
        <p:spPr bwMode="auto">
          <a:xfrm>
            <a:off x="6929454" y="285728"/>
            <a:ext cx="1857356" cy="2286016"/>
          </a:xfrm>
          <a:prstGeom prst="ellipse">
            <a:avLst/>
          </a:prstGeom>
          <a:ln>
            <a:noFill/>
          </a:ln>
          <a:effectLst>
            <a:softEdge rad="112500"/>
          </a:effectLst>
        </p:spPr>
      </p:pic>
      <p:pic>
        <p:nvPicPr>
          <p:cNvPr id="9" name="Picture 2" descr="https://thumbs.dreamstime.com/b/%D0%B1%D0%B5%D0%BB%D1%8B%D0%B9-%D0%BC%D0%B5%D1%82%D0%B5%D0%BB%D1%8C%D1%89%D0%B8%D0%BA-%D1%83%D0%BB%D0%B8%D1%86%D1%8B-%D0%BB%D1%8E%D0%B4%D0%B5%D0%B9-3d-26396113.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571471" y="428604"/>
            <a:ext cx="1793093" cy="214314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xit" presetSubtype="10" fill="hold" grpId="0" nodeType="clickEffect">
                                  <p:stCondLst>
                                    <p:cond delay="0"/>
                                  </p:stCondLst>
                                  <p:childTnLst>
                                    <p:animEffect transition="out" filter="checkerboard(across)">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5" presetClass="exit" presetSubtype="10" fill="hold" grpId="0" nodeType="clickEffect">
                                  <p:stCondLst>
                                    <p:cond delay="0"/>
                                  </p:stCondLst>
                                  <p:childTnLst>
                                    <p:animEffect transition="out" filter="checkerboard(across)">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5" presetClass="exit" presetSubtype="10" fill="hold" grpId="0" nodeType="clickEffect">
                                  <p:stCondLst>
                                    <p:cond delay="0"/>
                                  </p:stCondLst>
                                  <p:childTnLst>
                                    <p:animEffect transition="out" filter="checkerboard(across)">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amond(in)">
                                      <p:cBhvr>
                                        <p:cTn id="2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1" grpId="0" animBg="1"/>
      <p:bldP spid="12"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кругленный прямоугольник 2"/>
          <p:cNvSpPr/>
          <p:nvPr/>
        </p:nvSpPr>
        <p:spPr>
          <a:xfrm>
            <a:off x="500034" y="2357430"/>
            <a:ext cx="8143932" cy="3676647"/>
          </a:xfrm>
          <a:prstGeom prst="roundRect">
            <a:avLst/>
          </a:prstGeom>
          <a:ln/>
        </p:spPr>
        <p:style>
          <a:lnRef idx="1">
            <a:schemeClr val="accent3"/>
          </a:lnRef>
          <a:fillRef idx="2">
            <a:schemeClr val="accent3"/>
          </a:fillRef>
          <a:effectRef idx="1">
            <a:schemeClr val="accent3"/>
          </a:effectRef>
          <a:fontRef idx="minor">
            <a:schemeClr val="dk1"/>
          </a:fontRef>
        </p:style>
        <p:txBody>
          <a:bodyPr anchor="ctr"/>
          <a:lstStyle/>
          <a:p>
            <a:pPr algn="just">
              <a:defRPr/>
            </a:pPr>
            <a:r>
              <a:rPr lang="ru-RU" sz="2400" dirty="0">
                <a:solidFill>
                  <a:schemeClr val="tx1"/>
                </a:solidFill>
              </a:rPr>
              <a:t>Функциональные возможности современных </a:t>
            </a:r>
            <a:r>
              <a:rPr lang="ru-RU" sz="2400" dirty="0" smtClean="0">
                <a:solidFill>
                  <a:schemeClr val="tx1"/>
                </a:solidFill>
              </a:rPr>
              <a:t>Региональная </a:t>
            </a:r>
            <a:r>
              <a:rPr lang="ru-RU" sz="2400" dirty="0">
                <a:solidFill>
                  <a:schemeClr val="tx1"/>
                </a:solidFill>
              </a:rPr>
              <a:t>энергетическая комиссия </a:t>
            </a:r>
            <a:r>
              <a:rPr lang="ru-RU" sz="2400" dirty="0" smtClean="0">
                <a:solidFill>
                  <a:schemeClr val="tx1"/>
                </a:solidFill>
              </a:rPr>
              <a:t>разделила </a:t>
            </a:r>
            <a:r>
              <a:rPr lang="ru-RU" sz="2400" dirty="0">
                <a:solidFill>
                  <a:schemeClr val="tx1"/>
                </a:solidFill>
              </a:rPr>
              <a:t>сутки на две тарифные зоны – день (с 7.00 до 23.00) и ночь (с 23.00 до 7.00) – и установили для каждой отдельный тариф. При этом ночной тариф значительно ниже дневного, что дает возможность населению сократить расходы на оплату электроэнергии. </a:t>
            </a:r>
          </a:p>
          <a:p>
            <a:pPr algn="just">
              <a:defRPr/>
            </a:pPr>
            <a:endParaRPr lang="ru-RU" dirty="0"/>
          </a:p>
        </p:txBody>
      </p:sp>
      <p:pic>
        <p:nvPicPr>
          <p:cNvPr id="7" name="Рисунок 6" descr="https://images.all-free-download.com/images/graphiclarge/green_ideal_energy_267004.jpg">
            <a:hlinkClick r:id="rId2" action="ppaction://hlinksldjump"/>
          </p:cNvPr>
          <p:cNvPicPr/>
          <p:nvPr/>
        </p:nvPicPr>
        <p:blipFill>
          <a:blip r:embed="rId3" cstate="print"/>
          <a:srcRect/>
          <a:stretch>
            <a:fillRect/>
          </a:stretch>
        </p:blipFill>
        <p:spPr bwMode="auto">
          <a:xfrm>
            <a:off x="7215206" y="357166"/>
            <a:ext cx="1571604" cy="2000288"/>
          </a:xfrm>
          <a:prstGeom prst="ellipse">
            <a:avLst/>
          </a:prstGeom>
          <a:ln>
            <a:noFill/>
          </a:ln>
          <a:effectLst>
            <a:softEdge rad="112500"/>
          </a:effectLst>
        </p:spPr>
      </p:pic>
      <p:pic>
        <p:nvPicPr>
          <p:cNvPr id="5" name="Picture 2" descr="https://avatars.mds.yandex.net/get-pdb/1340633/e027b1cd-036d-492b-9f53-81d287e1a24e/s1200?webp=false"/>
          <p:cNvPicPr>
            <a:picLocks noChangeAspect="1" noChangeArrowheads="1"/>
          </p:cNvPicPr>
          <p:nvPr/>
        </p:nvPicPr>
        <p:blipFill>
          <a:blip r:embed="rId4" cstate="print">
            <a:clrChange>
              <a:clrFrom>
                <a:srgbClr val="FFFFFF"/>
              </a:clrFrom>
              <a:clrTo>
                <a:srgbClr val="FFFFFF">
                  <a:alpha val="0"/>
                </a:srgbClr>
              </a:clrTo>
            </a:clrChange>
          </a:blip>
          <a:srcRect l="17531" r="23135"/>
          <a:stretch>
            <a:fillRect/>
          </a:stretch>
        </p:blipFill>
        <p:spPr bwMode="auto">
          <a:xfrm>
            <a:off x="0" y="357166"/>
            <a:ext cx="1714480" cy="2068420"/>
          </a:xfrm>
          <a:prstGeom prst="rect">
            <a:avLst/>
          </a:prstGeom>
          <a:noFill/>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Скругленный прямоугольник 9"/>
          <p:cNvSpPr/>
          <p:nvPr/>
        </p:nvSpPr>
        <p:spPr>
          <a:xfrm>
            <a:off x="6572264" y="2571744"/>
            <a:ext cx="1727029" cy="576064"/>
          </a:xfrm>
          <a:prstGeom prst="roundRect">
            <a:avLst/>
          </a:prstGeom>
          <a:solidFill>
            <a:srgbClr val="CC3300">
              <a:alpha val="14902"/>
            </a:srgbClr>
          </a:solidFill>
          <a:ln>
            <a:solidFill>
              <a:srgbClr val="CC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b="1" dirty="0" smtClean="0">
                <a:solidFill>
                  <a:srgbClr val="C00000"/>
                </a:solidFill>
              </a:rPr>
              <a:t>в 5 раз</a:t>
            </a:r>
            <a:endParaRPr lang="ru-RU" b="1" dirty="0">
              <a:solidFill>
                <a:srgbClr val="C00000"/>
              </a:solidFill>
            </a:endParaRPr>
          </a:p>
        </p:txBody>
      </p:sp>
      <p:sp>
        <p:nvSpPr>
          <p:cNvPr id="13" name="Скругленный прямоугольник 12"/>
          <p:cNvSpPr/>
          <p:nvPr/>
        </p:nvSpPr>
        <p:spPr>
          <a:xfrm>
            <a:off x="1000100" y="2428868"/>
            <a:ext cx="1727029" cy="576064"/>
          </a:xfrm>
          <a:prstGeom prst="roundRect">
            <a:avLst/>
          </a:prstGeom>
          <a:solidFill>
            <a:srgbClr val="CC3300">
              <a:alpha val="14902"/>
            </a:srgbClr>
          </a:solidFill>
          <a:ln>
            <a:solidFill>
              <a:srgbClr val="CC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b="1" dirty="0" smtClean="0">
                <a:solidFill>
                  <a:srgbClr val="C00000"/>
                </a:solidFill>
              </a:rPr>
              <a:t>в 1,5 раза</a:t>
            </a:r>
            <a:endParaRPr lang="ru-RU" b="1" dirty="0">
              <a:solidFill>
                <a:srgbClr val="C00000"/>
              </a:solidFill>
            </a:endParaRPr>
          </a:p>
        </p:txBody>
      </p:sp>
      <p:sp>
        <p:nvSpPr>
          <p:cNvPr id="14" name="Скругленный прямоугольник 13">
            <a:hlinkClick r:id="rId2" action="ppaction://hlinksldjump"/>
          </p:cNvPr>
          <p:cNvSpPr/>
          <p:nvPr/>
        </p:nvSpPr>
        <p:spPr>
          <a:xfrm>
            <a:off x="3563888" y="5301208"/>
            <a:ext cx="1727029" cy="576064"/>
          </a:xfrm>
          <a:prstGeom prst="roundRect">
            <a:avLst/>
          </a:prstGeom>
          <a:solidFill>
            <a:srgbClr val="CC3300">
              <a:alpha val="14902"/>
            </a:srgbClr>
          </a:solidFill>
          <a:ln>
            <a:solidFill>
              <a:srgbClr val="CC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b="1" dirty="0" smtClean="0">
                <a:solidFill>
                  <a:srgbClr val="C00000"/>
                </a:solidFill>
              </a:rPr>
              <a:t>в 2 раза</a:t>
            </a:r>
            <a:endParaRPr lang="ru-RU" b="1" dirty="0">
              <a:solidFill>
                <a:srgbClr val="C00000"/>
              </a:solidFill>
            </a:endParaRPr>
          </a:p>
        </p:txBody>
      </p:sp>
      <p:sp>
        <p:nvSpPr>
          <p:cNvPr id="8" name="Rectangle 4"/>
          <p:cNvSpPr>
            <a:spLocks noChangeArrowheads="1"/>
          </p:cNvSpPr>
          <p:nvPr/>
        </p:nvSpPr>
        <p:spPr bwMode="auto">
          <a:xfrm>
            <a:off x="1785918" y="1000108"/>
            <a:ext cx="6500858" cy="830997"/>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wrap="square" anchor="ctr">
            <a:spAutoFit/>
          </a:bodyPr>
          <a:lstStyle/>
          <a:p>
            <a:pPr algn="ctr" eaLnBrk="0" hangingPunct="0"/>
            <a:r>
              <a:rPr lang="ru-RU" sz="2400" b="1" dirty="0">
                <a:cs typeface="Times New Roman" pitchFamily="18" charset="0"/>
              </a:rPr>
              <a:t>Во сколько раз энергосберегающие лампы могут снизить </a:t>
            </a:r>
            <a:r>
              <a:rPr lang="ru-RU" sz="2400" b="1" dirty="0" smtClean="0">
                <a:cs typeface="Times New Roman" pitchFamily="18" charset="0"/>
              </a:rPr>
              <a:t> энергопотребление </a:t>
            </a:r>
            <a:r>
              <a:rPr lang="ru-RU" sz="2400" b="1" dirty="0">
                <a:cs typeface="Times New Roman" pitchFamily="18" charset="0"/>
              </a:rPr>
              <a:t>в квартире</a:t>
            </a:r>
            <a:r>
              <a:rPr lang="ru-RU" sz="2400" b="1" dirty="0" smtClean="0">
                <a:cs typeface="Times New Roman" pitchFamily="18" charset="0"/>
              </a:rPr>
              <a:t>:</a:t>
            </a:r>
            <a:endParaRPr lang="ru-RU" sz="2400" dirty="0"/>
          </a:p>
        </p:txBody>
      </p:sp>
      <p:pic>
        <p:nvPicPr>
          <p:cNvPr id="11" name="Picture 9" descr="70117315_1296661014_6a010535946d74970c0120a5893011970c800wi"/>
          <p:cNvPicPr>
            <a:picLocks noChangeAspect="1" noChangeArrowheads="1"/>
          </p:cNvPicPr>
          <p:nvPr/>
        </p:nvPicPr>
        <p:blipFill>
          <a:blip r:embed="rId3" cstate="email"/>
          <a:srcRect/>
          <a:stretch>
            <a:fillRect/>
          </a:stretch>
        </p:blipFill>
        <p:spPr bwMode="auto">
          <a:xfrm>
            <a:off x="3143240" y="2071678"/>
            <a:ext cx="2968625" cy="2994025"/>
          </a:xfrm>
          <a:prstGeom prst="rect">
            <a:avLst/>
          </a:prstGeom>
          <a:noFill/>
          <a:effectLst>
            <a:softEdge rad="127000"/>
          </a:effectLst>
        </p:spPr>
      </p:pic>
      <p:sp>
        <p:nvSpPr>
          <p:cNvPr id="12" name="TextBox 11"/>
          <p:cNvSpPr txBox="1"/>
          <p:nvPr/>
        </p:nvSpPr>
        <p:spPr>
          <a:xfrm>
            <a:off x="1714480" y="428604"/>
            <a:ext cx="6572296" cy="461665"/>
          </a:xfrm>
          <a:prstGeom prst="rect">
            <a:avLst/>
          </a:prstGeom>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2400" dirty="0" smtClean="0">
                <a:latin typeface="Arial Black" pitchFamily="34" charset="0"/>
              </a:rPr>
              <a:t>Электроприборы (50)</a:t>
            </a:r>
            <a:endParaRPr lang="ru-RU" sz="2400" dirty="0">
              <a:latin typeface="Arial Black" pitchFamily="34" charset="0"/>
            </a:endParaRPr>
          </a:p>
        </p:txBody>
      </p:sp>
      <p:pic>
        <p:nvPicPr>
          <p:cNvPr id="9" name="Picture 2" descr="https://avatars.mds.yandex.net/get-pdb/1340633/e027b1cd-036d-492b-9f53-81d287e1a24e/s1200?webp=false"/>
          <p:cNvPicPr>
            <a:picLocks noChangeAspect="1" noChangeArrowheads="1"/>
          </p:cNvPicPr>
          <p:nvPr/>
        </p:nvPicPr>
        <p:blipFill>
          <a:blip r:embed="rId4" cstate="print">
            <a:clrChange>
              <a:clrFrom>
                <a:srgbClr val="FFFFFF"/>
              </a:clrFrom>
              <a:clrTo>
                <a:srgbClr val="FFFFFF">
                  <a:alpha val="0"/>
                </a:srgbClr>
              </a:clrTo>
            </a:clrChange>
          </a:blip>
          <a:srcRect l="17531" r="23135"/>
          <a:stretch>
            <a:fillRect/>
          </a:stretch>
        </p:blipFill>
        <p:spPr bwMode="auto">
          <a:xfrm>
            <a:off x="0" y="357166"/>
            <a:ext cx="1714480" cy="2068420"/>
          </a:xfrm>
          <a:prstGeom prst="rect">
            <a:avLst/>
          </a:prstGeom>
          <a:noFill/>
        </p:spPr>
      </p:pic>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2000"/>
                                        <p:tgtEl>
                                          <p:spTgt spid="13"/>
                                        </p:tgtEl>
                                      </p:cBhvr>
                                    </p:animEffect>
                                    <p:set>
                                      <p:cBhvr>
                                        <p:cTn id="7" dur="1" fill="hold">
                                          <p:stCondLst>
                                            <p:cond delay="19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grpId="0" nodeType="clickEffect">
                                  <p:stCondLst>
                                    <p:cond delay="0"/>
                                  </p:stCondLst>
                                  <p:childTnLst>
                                    <p:animEffect transition="out" filter="fade">
                                      <p:cBhvr>
                                        <p:cTn id="12" dur="2000"/>
                                        <p:tgtEl>
                                          <p:spTgt spid="10"/>
                                        </p:tgtEl>
                                      </p:cBhvr>
                                    </p:animEffect>
                                    <p:set>
                                      <p:cBhvr>
                                        <p:cTn id="13" dur="1" fill="hold">
                                          <p:stCondLst>
                                            <p:cond delay="19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10" grpId="0" animBg="1"/>
      <p:bldP spid="13"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Скругленный прямоугольник 10"/>
          <p:cNvSpPr/>
          <p:nvPr/>
        </p:nvSpPr>
        <p:spPr>
          <a:xfrm>
            <a:off x="1857356" y="714356"/>
            <a:ext cx="5034289" cy="5809278"/>
          </a:xfrm>
          <a:prstGeom prst="roundRect">
            <a:avLst/>
          </a:prstGeom>
          <a:ln/>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ru-RU"/>
          </a:p>
        </p:txBody>
      </p:sp>
      <p:sp>
        <p:nvSpPr>
          <p:cNvPr id="3073" name="Rectangle 1"/>
          <p:cNvSpPr>
            <a:spLocks noChangeArrowheads="1"/>
          </p:cNvSpPr>
          <p:nvPr/>
        </p:nvSpPr>
        <p:spPr bwMode="auto">
          <a:xfrm>
            <a:off x="2071670" y="1000108"/>
            <a:ext cx="4752528" cy="51398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ru-RU" sz="2200" dirty="0" smtClean="0">
                <a:latin typeface="Times New Roman" pitchFamily="18" charset="0"/>
                <a:cs typeface="Times New Roman" pitchFamily="18" charset="0"/>
              </a:rPr>
              <a:t>Замена ламп накаливания на современные энергосберегающие лампы, в среднем</a:t>
            </a:r>
            <a:r>
              <a:rPr lang="ru-RU" sz="2200" i="1" dirty="0" smtClean="0">
                <a:solidFill>
                  <a:srgbClr val="C00000"/>
                </a:solidFill>
                <a:latin typeface="Times New Roman" pitchFamily="18" charset="0"/>
                <a:cs typeface="Times New Roman" pitchFamily="18" charset="0"/>
              </a:rPr>
              <a:t>, может снизить потребление электроэнергии в квартире в 2 раза! </a:t>
            </a:r>
            <a:endParaRPr lang="ru-RU" sz="2200" dirty="0" smtClean="0">
              <a:latin typeface="Times New Roman" pitchFamily="18" charset="0"/>
              <a:cs typeface="Times New Roman" pitchFamily="18" charset="0"/>
            </a:endParaRPr>
          </a:p>
          <a:p>
            <a:pPr algn="just"/>
            <a:r>
              <a:rPr lang="ru-RU" sz="2200" dirty="0" smtClean="0">
                <a:latin typeface="Times New Roman" pitchFamily="18" charset="0"/>
                <a:cs typeface="Times New Roman" pitchFamily="18" charset="0"/>
              </a:rPr>
              <a:t>Современная энергосберегающая лампа служит 10 тысяч часов, в то время как лампа накаливания - в 6-7 раз меньше. Компактная люминесцентная лампа напряжением 11 Вт заменяет лампу накаливания напряжением в 60 Вт. Затраты окупаются менее чем за год, а служит она 3-4 года.</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2000" b="0" i="0" u="none" strike="noStrike" cap="none" normalizeH="0" baseline="0" dirty="0" smtClean="0">
              <a:ln>
                <a:noFill/>
              </a:ln>
              <a:solidFill>
                <a:schemeClr val="tx1"/>
              </a:solidFill>
              <a:effectLst/>
              <a:latin typeface="Arial" pitchFamily="34" charset="0"/>
            </a:endParaRPr>
          </a:p>
        </p:txBody>
      </p:sp>
      <p:pic>
        <p:nvPicPr>
          <p:cNvPr id="6" name="Рисунок 5" descr="https://images.all-free-download.com/images/graphiclarge/green_ideal_energy_267004.jpg">
            <a:hlinkClick r:id="rId2" action="ppaction://hlinksldjump"/>
          </p:cNvPr>
          <p:cNvPicPr/>
          <p:nvPr/>
        </p:nvPicPr>
        <p:blipFill>
          <a:blip r:embed="rId3" cstate="print"/>
          <a:srcRect/>
          <a:stretch>
            <a:fillRect/>
          </a:stretch>
        </p:blipFill>
        <p:spPr bwMode="auto">
          <a:xfrm>
            <a:off x="7072330" y="214290"/>
            <a:ext cx="1571604" cy="2000288"/>
          </a:xfrm>
          <a:prstGeom prst="ellipse">
            <a:avLst/>
          </a:prstGeom>
          <a:ln>
            <a:noFill/>
          </a:ln>
          <a:effectLst>
            <a:softEdge rad="112500"/>
          </a:effectLst>
        </p:spPr>
      </p:pic>
      <p:pic>
        <p:nvPicPr>
          <p:cNvPr id="8" name="Picture 2" descr="https://avatars.mds.yandex.net/get-pdb/1340633/e027b1cd-036d-492b-9f53-81d287e1a24e/s1200?webp=false"/>
          <p:cNvPicPr>
            <a:picLocks noChangeAspect="1" noChangeArrowheads="1"/>
          </p:cNvPicPr>
          <p:nvPr/>
        </p:nvPicPr>
        <p:blipFill>
          <a:blip r:embed="rId4" cstate="print">
            <a:clrChange>
              <a:clrFrom>
                <a:srgbClr val="FFFFFF"/>
              </a:clrFrom>
              <a:clrTo>
                <a:srgbClr val="FFFFFF">
                  <a:alpha val="0"/>
                </a:srgbClr>
              </a:clrTo>
            </a:clrChange>
          </a:blip>
          <a:srcRect l="17531" r="23135"/>
          <a:stretch>
            <a:fillRect/>
          </a:stretch>
        </p:blipFill>
        <p:spPr bwMode="auto">
          <a:xfrm>
            <a:off x="0" y="357166"/>
            <a:ext cx="1714480" cy="2068420"/>
          </a:xfrm>
          <a:prstGeom prst="rect">
            <a:avLst/>
          </a:prstGeom>
          <a:noFill/>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TextBox 3"/>
          <p:cNvSpPr txBox="1"/>
          <p:nvPr/>
        </p:nvSpPr>
        <p:spPr>
          <a:xfrm>
            <a:off x="1071538" y="428604"/>
            <a:ext cx="6929486" cy="461665"/>
          </a:xfrm>
          <a:prstGeom prst="rect">
            <a:avLst/>
          </a:prstGeom>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2400" dirty="0" smtClean="0">
                <a:latin typeface="Arial Black" pitchFamily="34" charset="0"/>
              </a:rPr>
              <a:t>Электроприборы (60)</a:t>
            </a:r>
            <a:endParaRPr lang="ru-RU" sz="2400" dirty="0">
              <a:latin typeface="Arial Black" pitchFamily="34" charset="0"/>
            </a:endParaRPr>
          </a:p>
        </p:txBody>
      </p:sp>
      <p:pic>
        <p:nvPicPr>
          <p:cNvPr id="5" name="Рисунок 4" descr="https://images.all-free-download.com/images/graphiclarge/green_ideal_energy_267004.jpg">
            <a:hlinkClick r:id="rId2" action="ppaction://hlinksldjump"/>
          </p:cNvPr>
          <p:cNvPicPr/>
          <p:nvPr/>
        </p:nvPicPr>
        <p:blipFill>
          <a:blip r:embed="rId3" cstate="print"/>
          <a:srcRect/>
          <a:stretch>
            <a:fillRect/>
          </a:stretch>
        </p:blipFill>
        <p:spPr bwMode="auto">
          <a:xfrm>
            <a:off x="7143768" y="357166"/>
            <a:ext cx="1571604" cy="2000288"/>
          </a:xfrm>
          <a:prstGeom prst="ellipse">
            <a:avLst/>
          </a:prstGeom>
          <a:ln>
            <a:noFill/>
          </a:ln>
          <a:effectLst>
            <a:softEdge rad="112500"/>
          </a:effectLst>
        </p:spPr>
      </p:pic>
      <p:sp>
        <p:nvSpPr>
          <p:cNvPr id="6" name="TextBox 5"/>
          <p:cNvSpPr txBox="1"/>
          <p:nvPr/>
        </p:nvSpPr>
        <p:spPr>
          <a:xfrm>
            <a:off x="1000100" y="1928802"/>
            <a:ext cx="4857784" cy="3785652"/>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gn="just"/>
            <a:r>
              <a:rPr lang="ru-RU" sz="2400" dirty="0" smtClean="0"/>
              <a:t>Для того чтобы сэкономить воду, мы рекомендуем очищать тарелки и мыть их моющим средством при закрытом кране, а под проточной водой лишь споласкивать. А эта писательница однажды сказала, что во время мытья посуды ей в голову приходят мысли об убийствах. Назовите ее имя и фамилию</a:t>
            </a:r>
            <a:endParaRPr lang="ru-RU" sz="2400" dirty="0"/>
          </a:p>
        </p:txBody>
      </p:sp>
      <p:pic>
        <p:nvPicPr>
          <p:cNvPr id="7" name="Рисунок 6" descr="https://pbs.twimg.com/media/B_Kwi83U8AA9uka.jpg:large"/>
          <p:cNvPicPr/>
          <p:nvPr/>
        </p:nvPicPr>
        <p:blipFill>
          <a:blip r:embed="rId4" cstate="print"/>
          <a:srcRect/>
          <a:stretch>
            <a:fillRect/>
          </a:stretch>
        </p:blipFill>
        <p:spPr bwMode="auto">
          <a:xfrm>
            <a:off x="6215074" y="2357430"/>
            <a:ext cx="2561890" cy="3581400"/>
          </a:xfrm>
          <a:prstGeom prst="rect">
            <a:avLst/>
          </a:prstGeom>
          <a:noFill/>
          <a:ln w="9525">
            <a:noFill/>
            <a:miter lim="800000"/>
            <a:headEnd/>
            <a:tailEnd/>
          </a:ln>
        </p:spPr>
      </p:pic>
      <p:sp>
        <p:nvSpPr>
          <p:cNvPr id="8" name="TextBox 7"/>
          <p:cNvSpPr txBox="1"/>
          <p:nvPr/>
        </p:nvSpPr>
        <p:spPr>
          <a:xfrm>
            <a:off x="1285852" y="5786454"/>
            <a:ext cx="4214842" cy="461665"/>
          </a:xfrm>
          <a:prstGeom prst="rect">
            <a:avLst/>
          </a:prstGeom>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2400" dirty="0" smtClean="0">
                <a:latin typeface="Arial Black" pitchFamily="34" charset="0"/>
              </a:rPr>
              <a:t>Агата Кристи</a:t>
            </a:r>
            <a:endParaRPr lang="ru-RU" sz="2400" dirty="0">
              <a:latin typeface="Arial Black" pitchFamily="34" charset="0"/>
            </a:endParaRPr>
          </a:p>
        </p:txBody>
      </p:sp>
      <p:pic>
        <p:nvPicPr>
          <p:cNvPr id="10" name="Picture 2" descr="https://avatars.mds.yandex.net/get-pdb/1340633/e027b1cd-036d-492b-9f53-81d287e1a24e/s1200?webp=false"/>
          <p:cNvPicPr>
            <a:picLocks noChangeAspect="1" noChangeArrowheads="1"/>
          </p:cNvPicPr>
          <p:nvPr/>
        </p:nvPicPr>
        <p:blipFill>
          <a:blip r:embed="rId5" cstate="print">
            <a:clrChange>
              <a:clrFrom>
                <a:srgbClr val="FFFFFF"/>
              </a:clrFrom>
              <a:clrTo>
                <a:srgbClr val="FFFFFF">
                  <a:alpha val="0"/>
                </a:srgbClr>
              </a:clrTo>
            </a:clrChange>
          </a:blip>
          <a:srcRect l="17531" r="23135"/>
          <a:stretch>
            <a:fillRect/>
          </a:stretch>
        </p:blipFill>
        <p:spPr bwMode="auto">
          <a:xfrm>
            <a:off x="0" y="357166"/>
            <a:ext cx="1714480" cy="206842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TextBox 3"/>
          <p:cNvSpPr txBox="1"/>
          <p:nvPr/>
        </p:nvSpPr>
        <p:spPr>
          <a:xfrm>
            <a:off x="1071538" y="428604"/>
            <a:ext cx="6929486" cy="461665"/>
          </a:xfrm>
          <a:prstGeom prst="rect">
            <a:avLst/>
          </a:prstGeom>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2400" dirty="0" err="1" smtClean="0">
                <a:latin typeface="Arial Black" pitchFamily="34" charset="0"/>
              </a:rPr>
              <a:t>Объяснялки</a:t>
            </a:r>
            <a:r>
              <a:rPr lang="ru-RU" sz="2400" dirty="0" smtClean="0">
                <a:latin typeface="Arial Black" pitchFamily="34" charset="0"/>
              </a:rPr>
              <a:t> (10)</a:t>
            </a:r>
            <a:endParaRPr lang="ru-RU" sz="2400" dirty="0">
              <a:latin typeface="Arial Black" pitchFamily="34" charset="0"/>
            </a:endParaRPr>
          </a:p>
        </p:txBody>
      </p:sp>
      <p:pic>
        <p:nvPicPr>
          <p:cNvPr id="5" name="Рисунок 4" descr="https://images.all-free-download.com/images/graphiclarge/green_ideal_energy_267004.jpg">
            <a:hlinkClick r:id="rId2" action="ppaction://hlinksldjump"/>
          </p:cNvPr>
          <p:cNvPicPr/>
          <p:nvPr/>
        </p:nvPicPr>
        <p:blipFill>
          <a:blip r:embed="rId3" cstate="print"/>
          <a:srcRect/>
          <a:stretch>
            <a:fillRect/>
          </a:stretch>
        </p:blipFill>
        <p:spPr bwMode="auto">
          <a:xfrm>
            <a:off x="7143768" y="357166"/>
            <a:ext cx="1571604" cy="2000288"/>
          </a:xfrm>
          <a:prstGeom prst="ellipse">
            <a:avLst/>
          </a:prstGeom>
          <a:ln>
            <a:noFill/>
          </a:ln>
          <a:effectLst>
            <a:softEdge rad="112500"/>
          </a:effectLst>
        </p:spPr>
      </p:pic>
      <p:sp>
        <p:nvSpPr>
          <p:cNvPr id="6" name="TextBox 5"/>
          <p:cNvSpPr txBox="1"/>
          <p:nvPr/>
        </p:nvSpPr>
        <p:spPr>
          <a:xfrm>
            <a:off x="714348" y="2714620"/>
            <a:ext cx="4857784" cy="1938992"/>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gn="just"/>
            <a:r>
              <a:rPr lang="ru-RU" sz="2400" dirty="0" smtClean="0">
                <a:latin typeface="Times New Roman" pitchFamily="18" charset="0"/>
                <a:cs typeface="Times New Roman" pitchFamily="18" charset="0"/>
              </a:rPr>
              <a:t>Коля решил подключить магнитофон в сеть – он сначала подключил  шнур к прибору, а затем к сети. Правильно ли он сделал?</a:t>
            </a:r>
            <a:endParaRPr lang="ru-RU" sz="2400" dirty="0">
              <a:latin typeface="Times New Roman" pitchFamily="18" charset="0"/>
              <a:cs typeface="Times New Roman" pitchFamily="18" charset="0"/>
            </a:endParaRPr>
          </a:p>
        </p:txBody>
      </p:sp>
      <p:pic>
        <p:nvPicPr>
          <p:cNvPr id="9218" name="Picture 2" descr="https://utilizaciya-btbu.ru/wp-content/uploads/2019/08/37897370_Subscription_S.jpg"/>
          <p:cNvPicPr>
            <a:picLocks noChangeAspect="1" noChangeArrowheads="1"/>
          </p:cNvPicPr>
          <p:nvPr/>
        </p:nvPicPr>
        <p:blipFill>
          <a:blip r:embed="rId4" cstate="print"/>
          <a:srcRect/>
          <a:stretch>
            <a:fillRect/>
          </a:stretch>
        </p:blipFill>
        <p:spPr bwMode="auto">
          <a:xfrm>
            <a:off x="428596" y="357166"/>
            <a:ext cx="2071702" cy="2288617"/>
          </a:xfrm>
          <a:prstGeom prst="rect">
            <a:avLst/>
          </a:prstGeom>
          <a:noFill/>
          <a:effectLst>
            <a:softEdge rad="317500"/>
          </a:effectLst>
        </p:spPr>
      </p:pic>
      <p:pic>
        <p:nvPicPr>
          <p:cNvPr id="9220" name="Picture 4" descr="https://static.onlinetrade.ru/img/items/b/magnitola_bbk_bx107u_gelto_cherniy_1.jpg"/>
          <p:cNvPicPr>
            <a:picLocks noChangeAspect="1" noChangeArrowheads="1"/>
          </p:cNvPicPr>
          <p:nvPr/>
        </p:nvPicPr>
        <p:blipFill>
          <a:blip r:embed="rId5" cstate="print"/>
          <a:srcRect/>
          <a:stretch>
            <a:fillRect/>
          </a:stretch>
        </p:blipFill>
        <p:spPr bwMode="auto">
          <a:xfrm>
            <a:off x="5715008" y="2643182"/>
            <a:ext cx="2843218" cy="2843218"/>
          </a:xfrm>
          <a:prstGeom prst="rect">
            <a:avLst/>
          </a:prstGeom>
          <a:noFill/>
          <a:effectLst>
            <a:softEdge rad="317500"/>
          </a:effectLst>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TextBox 3"/>
          <p:cNvSpPr txBox="1"/>
          <p:nvPr/>
        </p:nvSpPr>
        <p:spPr>
          <a:xfrm>
            <a:off x="1071538" y="428604"/>
            <a:ext cx="6929486" cy="461665"/>
          </a:xfrm>
          <a:prstGeom prst="rect">
            <a:avLst/>
          </a:prstGeom>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2400" dirty="0" err="1" smtClean="0">
                <a:latin typeface="Arial Black" pitchFamily="34" charset="0"/>
              </a:rPr>
              <a:t>Объяснялки</a:t>
            </a:r>
            <a:r>
              <a:rPr lang="ru-RU" sz="2400" dirty="0" smtClean="0">
                <a:latin typeface="Arial Black" pitchFamily="34" charset="0"/>
              </a:rPr>
              <a:t> (20)</a:t>
            </a:r>
            <a:endParaRPr lang="ru-RU" sz="2400" dirty="0">
              <a:latin typeface="Arial Black" pitchFamily="34" charset="0"/>
            </a:endParaRPr>
          </a:p>
        </p:txBody>
      </p:sp>
      <p:pic>
        <p:nvPicPr>
          <p:cNvPr id="5" name="Рисунок 4" descr="https://images.all-free-download.com/images/graphiclarge/green_ideal_energy_267004.jpg">
            <a:hlinkClick r:id="rId2" action="ppaction://hlinksldjump"/>
          </p:cNvPr>
          <p:cNvPicPr/>
          <p:nvPr/>
        </p:nvPicPr>
        <p:blipFill>
          <a:blip r:embed="rId3" cstate="print"/>
          <a:srcRect/>
          <a:stretch>
            <a:fillRect/>
          </a:stretch>
        </p:blipFill>
        <p:spPr bwMode="auto">
          <a:xfrm>
            <a:off x="7143768" y="357166"/>
            <a:ext cx="1571604" cy="2000288"/>
          </a:xfrm>
          <a:prstGeom prst="ellipse">
            <a:avLst/>
          </a:prstGeom>
          <a:ln>
            <a:noFill/>
          </a:ln>
          <a:effectLst>
            <a:softEdge rad="112500"/>
          </a:effectLst>
        </p:spPr>
      </p:pic>
      <p:sp>
        <p:nvSpPr>
          <p:cNvPr id="6" name="TextBox 5"/>
          <p:cNvSpPr txBox="1"/>
          <p:nvPr/>
        </p:nvSpPr>
        <p:spPr>
          <a:xfrm>
            <a:off x="714348" y="2714620"/>
            <a:ext cx="7715304" cy="3046988"/>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marL="457200" indent="-457200" algn="just">
              <a:buAutoNum type="arabicPeriod"/>
            </a:pPr>
            <a:r>
              <a:rPr lang="ru-RU" sz="2400" dirty="0" smtClean="0">
                <a:latin typeface="Times New Roman" pitchFamily="18" charset="0"/>
                <a:cs typeface="Times New Roman" pitchFamily="18" charset="0"/>
              </a:rPr>
              <a:t>Лампа светило очень ярко. Таня взяла мамин шелковый платок и положила на плафон лампы. Свет стал мягким, удобнее было выполнять уроки.</a:t>
            </a:r>
            <a:br>
              <a:rPr lang="ru-RU" sz="2400" dirty="0" smtClean="0">
                <a:latin typeface="Times New Roman" pitchFamily="18" charset="0"/>
                <a:cs typeface="Times New Roman" pitchFamily="18" charset="0"/>
              </a:rPr>
            </a:br>
            <a:r>
              <a:rPr lang="ru-RU" sz="2400" dirty="0" smtClean="0">
                <a:latin typeface="Times New Roman" pitchFamily="18" charset="0"/>
                <a:cs typeface="Times New Roman" pitchFamily="18" charset="0"/>
              </a:rPr>
              <a:t> Правильно ли она сделала?</a:t>
            </a:r>
          </a:p>
          <a:p>
            <a:pPr marL="457200" indent="-457200" algn="just">
              <a:buFontTx/>
              <a:buAutoNum type="arabicPeriod"/>
            </a:pPr>
            <a:r>
              <a:rPr lang="ru-RU" sz="2400" dirty="0" smtClean="0">
                <a:latin typeface="Times New Roman" pitchFamily="18" charset="0"/>
                <a:cs typeface="Times New Roman" pitchFamily="18" charset="0"/>
              </a:rPr>
              <a:t>Бабушка попросила Вову посмотреть, не нагрелась ли вода в чайнике. Вова открыл крышку и сунул палец в воду. Правильно ли он сделал?</a:t>
            </a:r>
          </a:p>
          <a:p>
            <a:pPr marL="457200" indent="-457200" algn="just"/>
            <a:endParaRPr lang="ru-RU" sz="2400" dirty="0"/>
          </a:p>
        </p:txBody>
      </p:sp>
      <p:pic>
        <p:nvPicPr>
          <p:cNvPr id="7" name="Picture 2" descr="https://utilizaciya-btbu.ru/wp-content/uploads/2019/08/37897370_Subscription_S.jpg"/>
          <p:cNvPicPr>
            <a:picLocks noChangeAspect="1" noChangeArrowheads="1"/>
          </p:cNvPicPr>
          <p:nvPr/>
        </p:nvPicPr>
        <p:blipFill>
          <a:blip r:embed="rId4" cstate="print"/>
          <a:srcRect/>
          <a:stretch>
            <a:fillRect/>
          </a:stretch>
        </p:blipFill>
        <p:spPr bwMode="auto">
          <a:xfrm>
            <a:off x="428596" y="357166"/>
            <a:ext cx="2071702" cy="2288617"/>
          </a:xfrm>
          <a:prstGeom prst="rect">
            <a:avLst/>
          </a:prstGeom>
          <a:noFill/>
          <a:effectLst>
            <a:softEdge rad="317500"/>
          </a:effectLst>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TextBox 3"/>
          <p:cNvSpPr txBox="1"/>
          <p:nvPr/>
        </p:nvSpPr>
        <p:spPr>
          <a:xfrm>
            <a:off x="1071538" y="428604"/>
            <a:ext cx="6929486" cy="461665"/>
          </a:xfrm>
          <a:prstGeom prst="rect">
            <a:avLst/>
          </a:prstGeom>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2400" dirty="0" err="1" smtClean="0">
                <a:latin typeface="Arial Black" pitchFamily="34" charset="0"/>
              </a:rPr>
              <a:t>Объяснялки</a:t>
            </a:r>
            <a:r>
              <a:rPr lang="ru-RU" sz="2400" dirty="0" smtClean="0">
                <a:latin typeface="Arial Black" pitchFamily="34" charset="0"/>
              </a:rPr>
              <a:t> (30)</a:t>
            </a:r>
            <a:endParaRPr lang="ru-RU" sz="2400" dirty="0">
              <a:latin typeface="Arial Black" pitchFamily="34" charset="0"/>
            </a:endParaRPr>
          </a:p>
        </p:txBody>
      </p:sp>
      <p:pic>
        <p:nvPicPr>
          <p:cNvPr id="5" name="Рисунок 4" descr="https://images.all-free-download.com/images/graphiclarge/green_ideal_energy_267004.jpg">
            <a:hlinkClick r:id="rId2" action="ppaction://hlinksldjump"/>
          </p:cNvPr>
          <p:cNvPicPr/>
          <p:nvPr/>
        </p:nvPicPr>
        <p:blipFill>
          <a:blip r:embed="rId3" cstate="print"/>
          <a:srcRect/>
          <a:stretch>
            <a:fillRect/>
          </a:stretch>
        </p:blipFill>
        <p:spPr bwMode="auto">
          <a:xfrm>
            <a:off x="7143768" y="357166"/>
            <a:ext cx="1571604" cy="2000288"/>
          </a:xfrm>
          <a:prstGeom prst="ellipse">
            <a:avLst/>
          </a:prstGeom>
          <a:ln>
            <a:noFill/>
          </a:ln>
          <a:effectLst>
            <a:softEdge rad="112500"/>
          </a:effectLst>
        </p:spPr>
      </p:pic>
      <p:sp>
        <p:nvSpPr>
          <p:cNvPr id="6" name="TextBox 5"/>
          <p:cNvSpPr txBox="1"/>
          <p:nvPr/>
        </p:nvSpPr>
        <p:spPr>
          <a:xfrm>
            <a:off x="500034" y="2143116"/>
            <a:ext cx="4286280" cy="4154984"/>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gn="just"/>
            <a:r>
              <a:rPr lang="ru-RU" sz="2400" dirty="0" smtClean="0">
                <a:latin typeface="Times New Roman" pitchFamily="18" charset="0"/>
                <a:cs typeface="Times New Roman" pitchFamily="18" charset="0"/>
              </a:rPr>
              <a:t>Для того, чтобы экономить ресурсы при  приготовлении пищи, необходимо закрывать крышкой кастрюлю. Почему? Интересно, что в 1996 году на дне </a:t>
            </a:r>
            <a:r>
              <a:rPr lang="ru-RU" sz="2400" dirty="0" err="1" smtClean="0">
                <a:latin typeface="Times New Roman" pitchFamily="18" charset="0"/>
                <a:cs typeface="Times New Roman" pitchFamily="18" charset="0"/>
              </a:rPr>
              <a:t>Карымского</a:t>
            </a:r>
            <a:r>
              <a:rPr lang="ru-RU" sz="2400" dirty="0" smtClean="0">
                <a:latin typeface="Times New Roman" pitchFamily="18" charset="0"/>
                <a:cs typeface="Times New Roman" pitchFamily="18" charset="0"/>
              </a:rPr>
              <a:t> озера на Камчатке стал извергаться вулкан, и вода сразу закипела. Шутят, что это была самая большая порция за всю историю. Порция чего? </a:t>
            </a:r>
            <a:endParaRPr lang="ru-RU" sz="2400" dirty="0">
              <a:latin typeface="Times New Roman" pitchFamily="18" charset="0"/>
              <a:cs typeface="Times New Roman" pitchFamily="18" charset="0"/>
            </a:endParaRPr>
          </a:p>
        </p:txBody>
      </p:sp>
      <p:sp>
        <p:nvSpPr>
          <p:cNvPr id="8" name="TextBox 7"/>
          <p:cNvSpPr txBox="1"/>
          <p:nvPr/>
        </p:nvSpPr>
        <p:spPr>
          <a:xfrm>
            <a:off x="4857752" y="4714884"/>
            <a:ext cx="3929090" cy="156966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gn="just"/>
            <a:r>
              <a:rPr lang="ru-RU" sz="2400" dirty="0" smtClean="0">
                <a:latin typeface="Times New Roman" pitchFamily="18" charset="0"/>
                <a:cs typeface="Times New Roman" pitchFamily="18" charset="0"/>
              </a:rPr>
              <a:t>Так температура будет поддерживаться высокой при затратах энергии. </a:t>
            </a:r>
          </a:p>
          <a:p>
            <a:pPr algn="just"/>
            <a:r>
              <a:rPr lang="ru-RU" sz="2400" dirty="0" smtClean="0">
                <a:latin typeface="Times New Roman" pitchFamily="18" charset="0"/>
                <a:cs typeface="Times New Roman" pitchFamily="18" charset="0"/>
              </a:rPr>
              <a:t>Это порция ухи.</a:t>
            </a:r>
            <a:endParaRPr lang="ru-RU" sz="2400" dirty="0">
              <a:latin typeface="Times New Roman" pitchFamily="18" charset="0"/>
              <a:cs typeface="Times New Roman" pitchFamily="18" charset="0"/>
            </a:endParaRPr>
          </a:p>
        </p:txBody>
      </p:sp>
      <p:pic>
        <p:nvPicPr>
          <p:cNvPr id="7170" name="Picture 2" descr="https://static.tildacdn.com/tild3430-3066-4531-a163-356237643063/7-chudes2.JPG"/>
          <p:cNvPicPr>
            <a:picLocks noChangeAspect="1" noChangeArrowheads="1"/>
          </p:cNvPicPr>
          <p:nvPr/>
        </p:nvPicPr>
        <p:blipFill>
          <a:blip r:embed="rId4" cstate="print"/>
          <a:srcRect/>
          <a:stretch>
            <a:fillRect/>
          </a:stretch>
        </p:blipFill>
        <p:spPr bwMode="auto">
          <a:xfrm>
            <a:off x="4857752" y="2214554"/>
            <a:ext cx="3958558" cy="2357454"/>
          </a:xfrm>
          <a:prstGeom prst="rect">
            <a:avLst/>
          </a:prstGeom>
          <a:noFill/>
        </p:spPr>
      </p:pic>
      <p:pic>
        <p:nvPicPr>
          <p:cNvPr id="9" name="Picture 2" descr="https://utilizaciya-btbu.ru/wp-content/uploads/2019/08/37897370_Subscription_S.jpg"/>
          <p:cNvPicPr>
            <a:picLocks noChangeAspect="1" noChangeArrowheads="1"/>
          </p:cNvPicPr>
          <p:nvPr/>
        </p:nvPicPr>
        <p:blipFill>
          <a:blip r:embed="rId5" cstate="print"/>
          <a:srcRect/>
          <a:stretch>
            <a:fillRect/>
          </a:stretch>
        </p:blipFill>
        <p:spPr bwMode="auto">
          <a:xfrm>
            <a:off x="428596" y="357166"/>
            <a:ext cx="2071702" cy="2288617"/>
          </a:xfrm>
          <a:prstGeom prst="rect">
            <a:avLst/>
          </a:prstGeom>
          <a:noFill/>
          <a:effectLst>
            <a:softEdge rad="317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TextBox 3"/>
          <p:cNvSpPr txBox="1"/>
          <p:nvPr/>
        </p:nvSpPr>
        <p:spPr>
          <a:xfrm>
            <a:off x="1071538" y="428604"/>
            <a:ext cx="6929486" cy="461665"/>
          </a:xfrm>
          <a:prstGeom prst="rect">
            <a:avLst/>
          </a:prstGeom>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2400" dirty="0" err="1" smtClean="0">
                <a:latin typeface="Arial Black" pitchFamily="34" charset="0"/>
              </a:rPr>
              <a:t>Объяснялки</a:t>
            </a:r>
            <a:r>
              <a:rPr lang="ru-RU" sz="2400" dirty="0" smtClean="0">
                <a:latin typeface="Arial Black" pitchFamily="34" charset="0"/>
              </a:rPr>
              <a:t> (40)</a:t>
            </a:r>
            <a:endParaRPr lang="ru-RU" sz="2400" dirty="0">
              <a:latin typeface="Arial Black" pitchFamily="34" charset="0"/>
            </a:endParaRPr>
          </a:p>
        </p:txBody>
      </p:sp>
      <p:pic>
        <p:nvPicPr>
          <p:cNvPr id="5" name="Рисунок 4" descr="https://images.all-free-download.com/images/graphiclarge/green_ideal_energy_267004.jpg">
            <a:hlinkClick r:id="rId2" action="ppaction://hlinksldjump"/>
          </p:cNvPr>
          <p:cNvPicPr/>
          <p:nvPr/>
        </p:nvPicPr>
        <p:blipFill>
          <a:blip r:embed="rId3" cstate="print"/>
          <a:srcRect/>
          <a:stretch>
            <a:fillRect/>
          </a:stretch>
        </p:blipFill>
        <p:spPr bwMode="auto">
          <a:xfrm>
            <a:off x="7143768" y="357166"/>
            <a:ext cx="1571604" cy="2000288"/>
          </a:xfrm>
          <a:prstGeom prst="ellipse">
            <a:avLst/>
          </a:prstGeom>
          <a:ln>
            <a:noFill/>
          </a:ln>
          <a:effectLst>
            <a:softEdge rad="112500"/>
          </a:effectLst>
        </p:spPr>
      </p:pic>
      <p:sp>
        <p:nvSpPr>
          <p:cNvPr id="6" name="TextBox 5"/>
          <p:cNvSpPr txBox="1"/>
          <p:nvPr/>
        </p:nvSpPr>
        <p:spPr>
          <a:xfrm>
            <a:off x="428596" y="2214554"/>
            <a:ext cx="4929222" cy="3785652"/>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gn="just"/>
            <a:r>
              <a:rPr lang="ru-RU" sz="2400" dirty="0" smtClean="0">
                <a:latin typeface="Times New Roman" pitchFamily="18" charset="0"/>
                <a:cs typeface="Times New Roman" pitchFamily="18" charset="0"/>
              </a:rPr>
              <a:t>Для проведения соревнований по водным видам спорта во время Олимпиады в Пекине был построен </a:t>
            </a:r>
            <a:r>
              <a:rPr lang="ru-RU" sz="2400" dirty="0" err="1" smtClean="0">
                <a:latin typeface="Times New Roman" pitchFamily="18" charset="0"/>
                <a:cs typeface="Times New Roman" pitchFamily="18" charset="0"/>
              </a:rPr>
              <a:t>экологичный</a:t>
            </a:r>
            <a:r>
              <a:rPr lang="ru-RU" sz="2400" dirty="0" smtClean="0">
                <a:latin typeface="Times New Roman" pitchFamily="18" charset="0"/>
                <a:cs typeface="Times New Roman" pitchFamily="18" charset="0"/>
              </a:rPr>
              <a:t> бассейн “Водный куб”. Здание сделано из надувных ячеек, покрытых пленкой, которые собирают и сохраняют солнечную энергию, которая идет на обогрев и освещение бассейна. А откуда берется вода? </a:t>
            </a:r>
            <a:endParaRPr lang="ru-RU" sz="2400" dirty="0">
              <a:latin typeface="Times New Roman" pitchFamily="18" charset="0"/>
              <a:cs typeface="Times New Roman" pitchFamily="18" charset="0"/>
            </a:endParaRPr>
          </a:p>
        </p:txBody>
      </p:sp>
      <p:sp>
        <p:nvSpPr>
          <p:cNvPr id="7" name="TextBox 6"/>
          <p:cNvSpPr txBox="1"/>
          <p:nvPr/>
        </p:nvSpPr>
        <p:spPr>
          <a:xfrm>
            <a:off x="5643570" y="4786322"/>
            <a:ext cx="2928958" cy="830997"/>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gn="ctr"/>
            <a:r>
              <a:rPr lang="ru-RU" sz="2400" dirty="0" smtClean="0">
                <a:latin typeface="Times New Roman" pitchFamily="18" charset="0"/>
                <a:cs typeface="Times New Roman" pitchFamily="18" charset="0"/>
              </a:rPr>
              <a:t>Вода собирается во время дождя.</a:t>
            </a:r>
            <a:endParaRPr lang="ru-RU" sz="2400" dirty="0">
              <a:latin typeface="Times New Roman" pitchFamily="18" charset="0"/>
              <a:cs typeface="Times New Roman" pitchFamily="18" charset="0"/>
            </a:endParaRPr>
          </a:p>
        </p:txBody>
      </p:sp>
      <p:pic>
        <p:nvPicPr>
          <p:cNvPr id="6146" name="Picture 2" descr="https://solnechnyj-kitaj.ru/wp-content/uploads/2017/07/96.jpg"/>
          <p:cNvPicPr>
            <a:picLocks noChangeAspect="1" noChangeArrowheads="1"/>
          </p:cNvPicPr>
          <p:nvPr/>
        </p:nvPicPr>
        <p:blipFill>
          <a:blip r:embed="rId4"/>
          <a:srcRect/>
          <a:stretch>
            <a:fillRect/>
          </a:stretch>
        </p:blipFill>
        <p:spPr bwMode="auto">
          <a:xfrm>
            <a:off x="5500694" y="2285992"/>
            <a:ext cx="3289048" cy="2286016"/>
          </a:xfrm>
          <a:prstGeom prst="rect">
            <a:avLst/>
          </a:prstGeom>
          <a:noFill/>
        </p:spPr>
      </p:pic>
      <p:pic>
        <p:nvPicPr>
          <p:cNvPr id="9" name="Picture 2" descr="https://utilizaciya-btbu.ru/wp-content/uploads/2019/08/37897370_Subscription_S.jpg"/>
          <p:cNvPicPr>
            <a:picLocks noChangeAspect="1" noChangeArrowheads="1"/>
          </p:cNvPicPr>
          <p:nvPr/>
        </p:nvPicPr>
        <p:blipFill>
          <a:blip r:embed="rId5" cstate="print"/>
          <a:srcRect/>
          <a:stretch>
            <a:fillRect/>
          </a:stretch>
        </p:blipFill>
        <p:spPr bwMode="auto">
          <a:xfrm>
            <a:off x="428596" y="357166"/>
            <a:ext cx="2071702" cy="2288617"/>
          </a:xfrm>
          <a:prstGeom prst="rect">
            <a:avLst/>
          </a:prstGeom>
          <a:noFill/>
          <a:effectLst>
            <a:softEdge rad="317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TextBox 3"/>
          <p:cNvSpPr txBox="1"/>
          <p:nvPr/>
        </p:nvSpPr>
        <p:spPr>
          <a:xfrm>
            <a:off x="1071538" y="428604"/>
            <a:ext cx="6929486" cy="461665"/>
          </a:xfrm>
          <a:prstGeom prst="rect">
            <a:avLst/>
          </a:prstGeom>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2400" dirty="0" err="1" smtClean="0">
                <a:latin typeface="Arial Black" pitchFamily="34" charset="0"/>
              </a:rPr>
              <a:t>Объяснялки</a:t>
            </a:r>
            <a:r>
              <a:rPr lang="ru-RU" sz="2400" dirty="0" smtClean="0">
                <a:latin typeface="Arial Black" pitchFamily="34" charset="0"/>
              </a:rPr>
              <a:t> (50)</a:t>
            </a:r>
            <a:endParaRPr lang="ru-RU" sz="2400" dirty="0">
              <a:latin typeface="Arial Black" pitchFamily="34" charset="0"/>
            </a:endParaRPr>
          </a:p>
        </p:txBody>
      </p:sp>
      <p:pic>
        <p:nvPicPr>
          <p:cNvPr id="5" name="Рисунок 4" descr="https://images.all-free-download.com/images/graphiclarge/green_ideal_energy_267004.jpg">
            <a:hlinkClick r:id="rId2" action="ppaction://hlinksldjump"/>
          </p:cNvPr>
          <p:cNvPicPr/>
          <p:nvPr/>
        </p:nvPicPr>
        <p:blipFill>
          <a:blip r:embed="rId3" cstate="print"/>
          <a:srcRect/>
          <a:stretch>
            <a:fillRect/>
          </a:stretch>
        </p:blipFill>
        <p:spPr bwMode="auto">
          <a:xfrm>
            <a:off x="7215206" y="285728"/>
            <a:ext cx="1571604" cy="2000288"/>
          </a:xfrm>
          <a:prstGeom prst="ellipse">
            <a:avLst/>
          </a:prstGeom>
          <a:ln>
            <a:noFill/>
          </a:ln>
          <a:effectLst>
            <a:softEdge rad="112500"/>
          </a:effectLst>
        </p:spPr>
      </p:pic>
      <p:sp>
        <p:nvSpPr>
          <p:cNvPr id="6" name="TextBox 5"/>
          <p:cNvSpPr txBox="1"/>
          <p:nvPr/>
        </p:nvSpPr>
        <p:spPr>
          <a:xfrm>
            <a:off x="714348" y="2000240"/>
            <a:ext cx="6572296" cy="2962513"/>
          </a:xfrm>
          <a:prstGeom prst="round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gn="just"/>
            <a:r>
              <a:rPr lang="ru-RU" sz="2400" dirty="0" smtClean="0">
                <a:latin typeface="Times New Roman" pitchFamily="18" charset="0"/>
                <a:cs typeface="Times New Roman" pitchFamily="18" charset="0"/>
              </a:rPr>
              <a:t>В большом городе ночью светофоры мигают желтым светом. Мощность одного устройства невелика, но в мегаполисе светофоров много. Общая мощность получается немаленькая. С другой стороны, выключать светофор нельзя – он предупреждает редких водителей о том, что впереди перекресток. Как быть?</a:t>
            </a:r>
            <a:endParaRPr lang="ru-RU" sz="2400" dirty="0">
              <a:latin typeface="Times New Roman" pitchFamily="18" charset="0"/>
              <a:cs typeface="Times New Roman" pitchFamily="18" charset="0"/>
            </a:endParaRPr>
          </a:p>
        </p:txBody>
      </p:sp>
      <p:sp>
        <p:nvSpPr>
          <p:cNvPr id="7" name="TextBox 6"/>
          <p:cNvSpPr txBox="1"/>
          <p:nvPr/>
        </p:nvSpPr>
        <p:spPr>
          <a:xfrm>
            <a:off x="500034" y="5072074"/>
            <a:ext cx="7286676" cy="1323439"/>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just"/>
            <a:r>
              <a:rPr lang="ru-RU" sz="2000" dirty="0" smtClean="0">
                <a:latin typeface="Times New Roman" pitchFamily="18" charset="0"/>
                <a:cs typeface="Times New Roman" pitchFamily="18" charset="0"/>
              </a:rPr>
              <a:t>Он должен включаться, если к светофору приближается машина. На некотором расстоянии (несколько сотен метров) можно поместить под асфальт датчик массы, который включает светофор, когда проезжает автомобиль</a:t>
            </a:r>
            <a:endParaRPr lang="ru-RU" sz="2000" dirty="0">
              <a:latin typeface="Times New Roman" pitchFamily="18" charset="0"/>
              <a:cs typeface="Times New Roman" pitchFamily="18" charset="0"/>
            </a:endParaRPr>
          </a:p>
        </p:txBody>
      </p:sp>
      <p:pic>
        <p:nvPicPr>
          <p:cNvPr id="5122" name="Picture 2" descr="https://in.toluna.com/dpolls_images/2018/09/03/70d3fa28-13f6-4e79-9403-5e8688ebe081.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6929422" y="2214554"/>
            <a:ext cx="2214578" cy="3582985"/>
          </a:xfrm>
          <a:prstGeom prst="rect">
            <a:avLst/>
          </a:prstGeom>
          <a:noFill/>
        </p:spPr>
      </p:pic>
      <p:pic>
        <p:nvPicPr>
          <p:cNvPr id="8" name="Picture 2" descr="https://utilizaciya-btbu.ru/wp-content/uploads/2019/08/37897370_Subscription_S.jpg"/>
          <p:cNvPicPr>
            <a:picLocks noChangeAspect="1" noChangeArrowheads="1"/>
          </p:cNvPicPr>
          <p:nvPr/>
        </p:nvPicPr>
        <p:blipFill>
          <a:blip r:embed="rId5" cstate="print"/>
          <a:srcRect/>
          <a:stretch>
            <a:fillRect/>
          </a:stretch>
        </p:blipFill>
        <p:spPr bwMode="auto">
          <a:xfrm>
            <a:off x="285720" y="214290"/>
            <a:ext cx="2071702" cy="2288617"/>
          </a:xfrm>
          <a:prstGeom prst="rect">
            <a:avLst/>
          </a:prstGeom>
          <a:noFill/>
          <a:effectLst>
            <a:softEdge rad="317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TextBox 3"/>
          <p:cNvSpPr txBox="1"/>
          <p:nvPr/>
        </p:nvSpPr>
        <p:spPr>
          <a:xfrm>
            <a:off x="1071538" y="428604"/>
            <a:ext cx="6143668" cy="461665"/>
          </a:xfrm>
          <a:prstGeom prst="rect">
            <a:avLst/>
          </a:prstGeom>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2400" dirty="0" err="1" smtClean="0">
                <a:latin typeface="Arial Black" pitchFamily="34" charset="0"/>
              </a:rPr>
              <a:t>Объяснялки</a:t>
            </a:r>
            <a:r>
              <a:rPr lang="ru-RU" sz="2400" dirty="0" smtClean="0">
                <a:latin typeface="Arial Black" pitchFamily="34" charset="0"/>
              </a:rPr>
              <a:t> (60)</a:t>
            </a:r>
            <a:endParaRPr lang="ru-RU" sz="2400" dirty="0">
              <a:latin typeface="Arial Black" pitchFamily="34" charset="0"/>
            </a:endParaRPr>
          </a:p>
        </p:txBody>
      </p:sp>
      <p:pic>
        <p:nvPicPr>
          <p:cNvPr id="5" name="Рисунок 4" descr="https://images.all-free-download.com/images/graphiclarge/green_ideal_energy_267004.jpg">
            <a:hlinkClick r:id="rId2" action="ppaction://hlinksldjump"/>
          </p:cNvPr>
          <p:cNvPicPr/>
          <p:nvPr/>
        </p:nvPicPr>
        <p:blipFill>
          <a:blip r:embed="rId3" cstate="print"/>
          <a:srcRect/>
          <a:stretch>
            <a:fillRect/>
          </a:stretch>
        </p:blipFill>
        <p:spPr bwMode="auto">
          <a:xfrm>
            <a:off x="7143768" y="214290"/>
            <a:ext cx="1571604" cy="2000288"/>
          </a:xfrm>
          <a:prstGeom prst="ellipse">
            <a:avLst/>
          </a:prstGeom>
          <a:ln>
            <a:noFill/>
          </a:ln>
          <a:effectLst>
            <a:softEdge rad="112500"/>
          </a:effectLst>
        </p:spPr>
      </p:pic>
      <p:sp>
        <p:nvSpPr>
          <p:cNvPr id="7" name="TextBox 6"/>
          <p:cNvSpPr txBox="1"/>
          <p:nvPr/>
        </p:nvSpPr>
        <p:spPr>
          <a:xfrm>
            <a:off x="2643174" y="1357298"/>
            <a:ext cx="4214842" cy="461665"/>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ru-RU" sz="2400" b="1" dirty="0" smtClean="0">
                <a:latin typeface="Times New Roman" pitchFamily="18" charset="0"/>
                <a:cs typeface="Times New Roman" pitchFamily="18" charset="0"/>
              </a:rPr>
              <a:t>Как образовался уголь?</a:t>
            </a:r>
            <a:endParaRPr lang="ru-RU" sz="2400" dirty="0">
              <a:latin typeface="Times New Roman" pitchFamily="18" charset="0"/>
              <a:cs typeface="Times New Roman" pitchFamily="18" charset="0"/>
            </a:endParaRPr>
          </a:p>
        </p:txBody>
      </p:sp>
      <p:sp>
        <p:nvSpPr>
          <p:cNvPr id="8" name="TextBox 7"/>
          <p:cNvSpPr txBox="1"/>
          <p:nvPr/>
        </p:nvSpPr>
        <p:spPr>
          <a:xfrm>
            <a:off x="4071934" y="1928802"/>
            <a:ext cx="4714908" cy="4493538"/>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just"/>
            <a:r>
              <a:rPr lang="ru-RU" sz="2200" dirty="0" smtClean="0">
                <a:latin typeface="Times New Roman" pitchFamily="18" charset="0"/>
                <a:cs typeface="Times New Roman" pitchFamily="18" charset="0"/>
              </a:rPr>
              <a:t>Большая часть Земли была покрыты тропическими болотами 300 миллионов лет назад. На дне этих болот в больших количествах скапливались умершие растения.</a:t>
            </a:r>
          </a:p>
          <a:p>
            <a:pPr algn="just"/>
            <a:r>
              <a:rPr lang="ru-RU" sz="2200" dirty="0" smtClean="0">
                <a:latin typeface="Times New Roman" pitchFamily="18" charset="0"/>
                <a:cs typeface="Times New Roman" pitchFamily="18" charset="0"/>
              </a:rPr>
              <a:t>	На протяжении долгих лет поверх этих растений образовывались толстые слои песка и глины, постепенно спрессовывавшиеся в твердую породу. Под ее давлением останки растений постепенно превратились в торф, а затем в каменный уголь.</a:t>
            </a:r>
            <a:endParaRPr lang="ru-RU" sz="2200" dirty="0"/>
          </a:p>
        </p:txBody>
      </p:sp>
      <p:pic>
        <p:nvPicPr>
          <p:cNvPr id="4098" name="Picture 2" descr="https://i.pinimg.com/originals/cf/f5/1a/cff51a084d0399311c75440615fa4a4f.jpg"/>
          <p:cNvPicPr>
            <a:picLocks noChangeAspect="1" noChangeArrowheads="1"/>
          </p:cNvPicPr>
          <p:nvPr/>
        </p:nvPicPr>
        <p:blipFill>
          <a:blip r:embed="rId4" cstate="print"/>
          <a:srcRect/>
          <a:stretch>
            <a:fillRect/>
          </a:stretch>
        </p:blipFill>
        <p:spPr bwMode="auto">
          <a:xfrm>
            <a:off x="357158" y="2571744"/>
            <a:ext cx="3643337" cy="3143272"/>
          </a:xfrm>
          <a:prstGeom prst="rect">
            <a:avLst/>
          </a:prstGeom>
          <a:noFill/>
          <a:effectLst>
            <a:softEdge rad="127000"/>
          </a:effectLst>
        </p:spPr>
      </p:pic>
      <p:pic>
        <p:nvPicPr>
          <p:cNvPr id="9" name="Picture 2" descr="https://utilizaciya-btbu.ru/wp-content/uploads/2019/08/37897370_Subscription_S.jpg"/>
          <p:cNvPicPr>
            <a:picLocks noChangeAspect="1" noChangeArrowheads="1"/>
          </p:cNvPicPr>
          <p:nvPr/>
        </p:nvPicPr>
        <p:blipFill>
          <a:blip r:embed="rId5" cstate="print"/>
          <a:srcRect/>
          <a:stretch>
            <a:fillRect/>
          </a:stretch>
        </p:blipFill>
        <p:spPr bwMode="auto">
          <a:xfrm>
            <a:off x="428596" y="357166"/>
            <a:ext cx="2071702" cy="2288617"/>
          </a:xfrm>
          <a:prstGeom prst="rect">
            <a:avLst/>
          </a:prstGeom>
          <a:noFill/>
          <a:effectLst>
            <a:softEdge rad="317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par>
                          <p:cTn id="8" fill="hold">
                            <p:stCondLst>
                              <p:cond delay="2000"/>
                            </p:stCondLst>
                            <p:childTnLst>
                              <p:par>
                                <p:cTn id="9" presetID="8" presetClass="entr" presetSubtype="16" fill="hold" nodeType="afterEffect">
                                  <p:stCondLst>
                                    <p:cond delay="0"/>
                                  </p:stCondLst>
                                  <p:childTnLst>
                                    <p:set>
                                      <p:cBhvr>
                                        <p:cTn id="10" dur="1" fill="hold">
                                          <p:stCondLst>
                                            <p:cond delay="0"/>
                                          </p:stCondLst>
                                        </p:cTn>
                                        <p:tgtEl>
                                          <p:spTgt spid="4098"/>
                                        </p:tgtEl>
                                        <p:attrNameLst>
                                          <p:attrName>style.visibility</p:attrName>
                                        </p:attrNameLst>
                                      </p:cBhvr>
                                      <p:to>
                                        <p:strVal val="visible"/>
                                      </p:to>
                                    </p:set>
                                    <p:animEffect transition="in" filter="diamond(in)">
                                      <p:cBhvr>
                                        <p:cTn id="11" dur="20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42976" y="500042"/>
            <a:ext cx="6929486" cy="461665"/>
          </a:xfrm>
          <a:prstGeom prst="rect">
            <a:avLst/>
          </a:prstGeom>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2400" dirty="0" smtClean="0">
                <a:latin typeface="Arial Black" pitchFamily="34" charset="0"/>
              </a:rPr>
              <a:t>Дворники (30)</a:t>
            </a:r>
            <a:endParaRPr lang="ru-RU" sz="2400" dirty="0">
              <a:latin typeface="Arial Black" pitchFamily="34" charset="0"/>
            </a:endParaRPr>
          </a:p>
        </p:txBody>
      </p:sp>
      <p:sp>
        <p:nvSpPr>
          <p:cNvPr id="3" name="TextBox 2"/>
          <p:cNvSpPr txBox="1"/>
          <p:nvPr/>
        </p:nvSpPr>
        <p:spPr>
          <a:xfrm>
            <a:off x="714348" y="2428868"/>
            <a:ext cx="7929618" cy="2677656"/>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lvl="0" algn="just"/>
            <a:r>
              <a:rPr lang="ru-RU" sz="2800" dirty="0"/>
              <a:t>Всегда чёрного цвета. Её много в городах, где есть заводы и фабрики. </a:t>
            </a:r>
            <a:endParaRPr lang="ru-RU" sz="2800" dirty="0" smtClean="0"/>
          </a:p>
          <a:p>
            <a:pPr lvl="0" algn="just"/>
            <a:endParaRPr lang="ru-RU" sz="2800" dirty="0" smtClean="0"/>
          </a:p>
          <a:p>
            <a:pPr lvl="0" algn="just"/>
            <a:r>
              <a:rPr lang="ru-RU" sz="2800" dirty="0" smtClean="0"/>
              <a:t>Она </a:t>
            </a:r>
            <a:r>
              <a:rPr lang="ru-RU" sz="2800" dirty="0"/>
              <a:t>очень вредна. С ней борются трубочисты. </a:t>
            </a:r>
            <a:endParaRPr lang="ru-RU" sz="2800" dirty="0" smtClean="0"/>
          </a:p>
          <a:p>
            <a:pPr lvl="0" algn="just"/>
            <a:endParaRPr lang="ru-RU" sz="2800" dirty="0"/>
          </a:p>
          <a:p>
            <a:pPr lvl="0" algn="just"/>
            <a:r>
              <a:rPr lang="ru-RU" sz="2800" dirty="0" smtClean="0"/>
              <a:t>Её </a:t>
            </a:r>
            <a:r>
              <a:rPr lang="ru-RU" sz="2800" dirty="0"/>
              <a:t>много при горении</a:t>
            </a:r>
            <a:endParaRPr lang="ru-RU" dirty="0"/>
          </a:p>
        </p:txBody>
      </p:sp>
      <p:sp>
        <p:nvSpPr>
          <p:cNvPr id="7" name="TextBox 6"/>
          <p:cNvSpPr txBox="1"/>
          <p:nvPr/>
        </p:nvSpPr>
        <p:spPr>
          <a:xfrm>
            <a:off x="5715008" y="5786454"/>
            <a:ext cx="2857520" cy="461665"/>
          </a:xfrm>
          <a:prstGeom prst="rect">
            <a:avLst/>
          </a:prstGeom>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2400" dirty="0" smtClean="0">
                <a:latin typeface="Arial Black" pitchFamily="34" charset="0"/>
              </a:rPr>
              <a:t>Сажа</a:t>
            </a:r>
            <a:endParaRPr lang="ru-RU" sz="2400" dirty="0">
              <a:latin typeface="Arial Black" pitchFamily="34" charset="0"/>
            </a:endParaRPr>
          </a:p>
        </p:txBody>
      </p:sp>
      <p:sp>
        <p:nvSpPr>
          <p:cNvPr id="10" name="Багетная рамка 9"/>
          <p:cNvSpPr/>
          <p:nvPr/>
        </p:nvSpPr>
        <p:spPr>
          <a:xfrm>
            <a:off x="714348" y="3643314"/>
            <a:ext cx="7929618" cy="785818"/>
          </a:xfrm>
          <a:prstGeom prst="bevel">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a:p>
        </p:txBody>
      </p:sp>
      <p:sp>
        <p:nvSpPr>
          <p:cNvPr id="9" name="Багетная рамка 8"/>
          <p:cNvSpPr/>
          <p:nvPr/>
        </p:nvSpPr>
        <p:spPr>
          <a:xfrm>
            <a:off x="714348" y="4500570"/>
            <a:ext cx="7929618" cy="785818"/>
          </a:xfrm>
          <a:prstGeom prst="bevel">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a:p>
        </p:txBody>
      </p:sp>
      <p:pic>
        <p:nvPicPr>
          <p:cNvPr id="13" name="Рисунок 12" descr="https://images.all-free-download.com/images/graphiclarge/green_ideal_energy_267004.jpg">
            <a:hlinkClick r:id="rId2" action="ppaction://hlinksldjump"/>
          </p:cNvPr>
          <p:cNvPicPr/>
          <p:nvPr/>
        </p:nvPicPr>
        <p:blipFill>
          <a:blip r:embed="rId3"/>
          <a:srcRect/>
          <a:stretch>
            <a:fillRect/>
          </a:stretch>
        </p:blipFill>
        <p:spPr bwMode="auto">
          <a:xfrm>
            <a:off x="6929454" y="285728"/>
            <a:ext cx="1857356" cy="2286016"/>
          </a:xfrm>
          <a:prstGeom prst="ellipse">
            <a:avLst/>
          </a:prstGeom>
          <a:ln>
            <a:noFill/>
          </a:ln>
          <a:effectLst>
            <a:softEdge rad="112500"/>
          </a:effectLst>
        </p:spPr>
      </p:pic>
      <p:pic>
        <p:nvPicPr>
          <p:cNvPr id="8" name="Picture 2" descr="https://thumbs.dreamstime.com/b/%D0%B1%D0%B5%D0%BB%D1%8B%D0%B9-%D0%BC%D0%B5%D1%82%D0%B5%D0%BB%D1%8C%D1%89%D0%B8%D0%BA-%D1%83%D0%BB%D0%B8%D1%86%D1%8B-%D0%BB%D1%8E%D0%B4%D0%B5%D0%B9-3d-26396113.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571471" y="428604"/>
            <a:ext cx="1793093" cy="214314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xit" presetSubtype="10" fill="hold" grpId="0" nodeType="clickEffect">
                                  <p:stCondLst>
                                    <p:cond delay="0"/>
                                  </p:stCondLst>
                                  <p:childTnLst>
                                    <p:animEffect transition="out" filter="checkerboard(across)">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5" presetClass="exit" presetSubtype="10" fill="hold" grpId="0" nodeType="clickEffect">
                                  <p:stCondLst>
                                    <p:cond delay="0"/>
                                  </p:stCondLst>
                                  <p:childTnLst>
                                    <p:animEffect transition="out" filter="checkerboard(across)">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diamond(in)">
                                      <p:cBhvr>
                                        <p:cTn id="1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9"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TextBox 3"/>
          <p:cNvSpPr txBox="1"/>
          <p:nvPr/>
        </p:nvSpPr>
        <p:spPr>
          <a:xfrm>
            <a:off x="500034" y="1785926"/>
            <a:ext cx="4786346" cy="2739211"/>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just"/>
            <a:r>
              <a:rPr lang="ru-RU" sz="2400" dirty="0" smtClean="0">
                <a:latin typeface="Arial Black" pitchFamily="34" charset="0"/>
              </a:rPr>
              <a:t>Мы научились плавать в воде, как рыбы, летать в небе, как птицы, осталось только научиться жить на Земле, как люди.</a:t>
            </a:r>
          </a:p>
          <a:p>
            <a:r>
              <a:rPr lang="ru-RU" sz="2400" dirty="0" smtClean="0">
                <a:latin typeface="Arial Black" pitchFamily="34" charset="0"/>
              </a:rPr>
              <a:t>		   Бернард Шоу</a:t>
            </a:r>
          </a:p>
          <a:p>
            <a:endParaRPr lang="ru-RU" sz="2800" dirty="0"/>
          </a:p>
        </p:txBody>
      </p:sp>
      <p:pic>
        <p:nvPicPr>
          <p:cNvPr id="3074" name="Picture 2" descr="Джордж Бернард Шоу"/>
          <p:cNvPicPr>
            <a:picLocks noChangeAspect="1" noChangeArrowheads="1"/>
          </p:cNvPicPr>
          <p:nvPr/>
        </p:nvPicPr>
        <p:blipFill>
          <a:blip r:embed="rId2"/>
          <a:srcRect l="22266" r="32031" b="10293"/>
          <a:stretch>
            <a:fillRect/>
          </a:stretch>
        </p:blipFill>
        <p:spPr bwMode="auto">
          <a:xfrm>
            <a:off x="5286380" y="642918"/>
            <a:ext cx="3425511" cy="5357850"/>
          </a:xfrm>
          <a:prstGeom prst="rect">
            <a:avLst/>
          </a:prstGeom>
          <a:noFill/>
          <a:effectLst>
            <a:softEdge rad="317500"/>
          </a:effectLst>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643042" y="857232"/>
            <a:ext cx="6286657" cy="1107996"/>
          </a:xfrm>
          <a:prstGeom prst="rect">
            <a:avLst/>
          </a:prstGeom>
          <a:noFill/>
        </p:spPr>
        <p:txBody>
          <a:bodyPr wrap="none" lIns="91440" tIns="45720" rIns="91440" bIns="45720">
            <a:spAutoFit/>
          </a:bodyPr>
          <a:lstStyle/>
          <a:p>
            <a:pPr algn="ctr"/>
            <a:r>
              <a:rPr lang="ru-RU" sz="6600" b="1" cap="none" spc="0" dirty="0" smtClean="0">
                <a:ln w="19050">
                  <a:solidFill>
                    <a:schemeClr val="tx2">
                      <a:tint val="1000"/>
                    </a:schemeClr>
                  </a:solidFill>
                  <a:prstDash val="solid"/>
                </a:ln>
                <a:solidFill>
                  <a:schemeClr val="accent3">
                    <a:lumMod val="50000"/>
                  </a:schemeClr>
                </a:solidFill>
                <a:effectLst>
                  <a:outerShdw blurRad="50000" dist="50800" dir="7500000" algn="tl">
                    <a:srgbClr val="000000">
                      <a:shade val="5000"/>
                      <a:alpha val="35000"/>
                    </a:srgbClr>
                  </a:outerShdw>
                </a:effectLst>
              </a:rPr>
              <a:t>Спасибо за игру!</a:t>
            </a:r>
            <a:endParaRPr lang="ru-RU" sz="6600" b="1" cap="none" spc="0" dirty="0">
              <a:ln w="19050">
                <a:solidFill>
                  <a:schemeClr val="tx2">
                    <a:tint val="1000"/>
                  </a:schemeClr>
                </a:solidFill>
                <a:prstDash val="solid"/>
              </a:ln>
              <a:solidFill>
                <a:schemeClr val="accent3">
                  <a:lumMod val="50000"/>
                </a:schemeClr>
              </a:solidFill>
              <a:effectLst>
                <a:outerShdw blurRad="50000" dist="50800" dir="7500000" algn="tl">
                  <a:srgbClr val="000000">
                    <a:shade val="5000"/>
                    <a:alpha val="35000"/>
                  </a:srgbClr>
                </a:outerShdw>
              </a:effectLst>
            </a:endParaRPr>
          </a:p>
        </p:txBody>
      </p:sp>
      <p:pic>
        <p:nvPicPr>
          <p:cNvPr id="2050" name="Picture 2" descr="https://avatars.mds.yandex.net/get-pdb/1340633/e027b1cd-036d-492b-9f53-81d287e1a24e/s1200?webp=false"/>
          <p:cNvPicPr>
            <a:picLocks noChangeAspect="1" noChangeArrowheads="1"/>
          </p:cNvPicPr>
          <p:nvPr/>
        </p:nvPicPr>
        <p:blipFill>
          <a:blip r:embed="rId2">
            <a:clrChange>
              <a:clrFrom>
                <a:srgbClr val="FFFFFF"/>
              </a:clrFrom>
              <a:clrTo>
                <a:srgbClr val="FFFFFF">
                  <a:alpha val="0"/>
                </a:srgbClr>
              </a:clrTo>
            </a:clrChange>
          </a:blip>
          <a:srcRect l="17531" r="18190"/>
          <a:stretch>
            <a:fillRect/>
          </a:stretch>
        </p:blipFill>
        <p:spPr bwMode="auto">
          <a:xfrm>
            <a:off x="2214546" y="1928802"/>
            <a:ext cx="4143404" cy="4143404"/>
          </a:xfrm>
          <a:prstGeom prst="rect">
            <a:avLst/>
          </a:prstGeom>
          <a:noFill/>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96908"/>
          </a:xfrm>
        </p:spPr>
        <p:txBody>
          <a:bodyPr/>
          <a:lstStyle/>
          <a:p>
            <a:r>
              <a:rPr lang="ru-RU" dirty="0" smtClean="0"/>
              <a:t>Интернет-ресурс</a:t>
            </a:r>
            <a:endParaRPr lang="ru-RU" dirty="0"/>
          </a:p>
        </p:txBody>
      </p:sp>
      <p:sp>
        <p:nvSpPr>
          <p:cNvPr id="3" name="Содержимое 2"/>
          <p:cNvSpPr>
            <a:spLocks noGrp="1"/>
          </p:cNvSpPr>
          <p:nvPr>
            <p:ph idx="1"/>
          </p:nvPr>
        </p:nvSpPr>
        <p:spPr>
          <a:xfrm>
            <a:off x="457200" y="1071546"/>
            <a:ext cx="8229600" cy="5429288"/>
          </a:xfrm>
        </p:spPr>
        <p:txBody>
          <a:bodyPr>
            <a:normAutofit fontScale="92500" lnSpcReduction="10000"/>
          </a:bodyPr>
          <a:lstStyle/>
          <a:p>
            <a:pPr>
              <a:buNone/>
            </a:pPr>
            <a:r>
              <a:rPr lang="ru-RU" sz="1600" dirty="0" smtClean="0"/>
              <a:t>Фон авторский, для создания использовался фрагмент картинки </a:t>
            </a:r>
            <a:r>
              <a:rPr lang="en-US" sz="1600" dirty="0" smtClean="0">
                <a:hlinkClick r:id="rId2"/>
              </a:rPr>
              <a:t>https://i.pinimg.com/736x/d4/34/ea/d434ea124292201d909994014c382775.jpg</a:t>
            </a:r>
            <a:r>
              <a:rPr lang="ru-RU" sz="1600" dirty="0" smtClean="0"/>
              <a:t> </a:t>
            </a:r>
          </a:p>
          <a:p>
            <a:pPr>
              <a:buNone/>
            </a:pPr>
            <a:r>
              <a:rPr lang="ru-RU" sz="1600" dirty="0" smtClean="0"/>
              <a:t>Слайд 1-50  Лампочка </a:t>
            </a:r>
            <a:r>
              <a:rPr lang="en-US" sz="1600" dirty="0" smtClean="0">
                <a:hlinkClick r:id="rId3"/>
              </a:rPr>
              <a:t>https://unvegetariano.com/images/energy-clipart.jpg</a:t>
            </a:r>
            <a:r>
              <a:rPr lang="ru-RU" sz="1600" dirty="0" smtClean="0"/>
              <a:t> </a:t>
            </a:r>
          </a:p>
          <a:p>
            <a:pPr>
              <a:buNone/>
            </a:pPr>
            <a:r>
              <a:rPr lang="ru-RU" sz="1600" b="1" dirty="0" smtClean="0"/>
              <a:t>Слайд 1 </a:t>
            </a:r>
            <a:r>
              <a:rPr lang="ru-RU" sz="1600" dirty="0" smtClean="0"/>
              <a:t>Лампа с природой </a:t>
            </a:r>
            <a:r>
              <a:rPr lang="en-US" sz="1600" dirty="0" smtClean="0">
                <a:hlinkClick r:id="rId4"/>
              </a:rPr>
              <a:t>https://i.sunhome.ru/journal/187/nedostatok-energii.orig.jpg</a:t>
            </a:r>
            <a:r>
              <a:rPr lang="ru-RU" sz="1600" dirty="0" smtClean="0"/>
              <a:t> </a:t>
            </a:r>
          </a:p>
          <a:p>
            <a:pPr>
              <a:buNone/>
            </a:pPr>
            <a:r>
              <a:rPr lang="ru-RU" sz="1600" b="1" dirty="0" smtClean="0"/>
              <a:t>Слайд 2</a:t>
            </a:r>
            <a:r>
              <a:rPr lang="ru-RU" sz="1600" dirty="0" smtClean="0"/>
              <a:t> лампочка </a:t>
            </a:r>
            <a:r>
              <a:rPr lang="en-US" sz="1600" dirty="0" smtClean="0">
                <a:hlinkClick r:id="rId5"/>
              </a:rPr>
              <a:t>https://i.ytimg.com/vi/OnCxSnSDL84/maxresdefault.jpg</a:t>
            </a:r>
            <a:r>
              <a:rPr lang="ru-RU" sz="1600" dirty="0" smtClean="0"/>
              <a:t>  </a:t>
            </a:r>
          </a:p>
          <a:p>
            <a:pPr>
              <a:buNone/>
            </a:pPr>
            <a:r>
              <a:rPr lang="ru-RU" sz="1600" b="1" dirty="0" smtClean="0"/>
              <a:t>Слайд 1-2</a:t>
            </a:r>
            <a:r>
              <a:rPr lang="ru-RU" sz="1600" dirty="0" smtClean="0"/>
              <a:t> лампочка </a:t>
            </a:r>
            <a:r>
              <a:rPr lang="en-US" sz="1600" dirty="0" smtClean="0">
                <a:hlinkClick r:id="rId6"/>
              </a:rPr>
              <a:t>http://i.pptstar.com/i/pp/06/657/ppt_slide1.jpg</a:t>
            </a:r>
            <a:endParaRPr lang="ru-RU" sz="1600" dirty="0" smtClean="0"/>
          </a:p>
          <a:p>
            <a:pPr>
              <a:buNone/>
            </a:pPr>
            <a:r>
              <a:rPr lang="ru-RU" sz="1600" b="1" dirty="0" smtClean="0"/>
              <a:t>Слайд 3-8 </a:t>
            </a:r>
            <a:r>
              <a:rPr lang="ru-RU" sz="1600" dirty="0" smtClean="0"/>
              <a:t>дворник </a:t>
            </a:r>
            <a:r>
              <a:rPr lang="en-US" sz="1600" dirty="0" smtClean="0">
                <a:hlinkClick r:id="rId7"/>
              </a:rPr>
              <a:t>https://thumbs.dreamstime.com/b/</a:t>
            </a:r>
            <a:r>
              <a:rPr lang="ru-RU" sz="1600" dirty="0" smtClean="0">
                <a:hlinkClick r:id="rId7"/>
              </a:rPr>
              <a:t>белый-метельщик-улицы-людей-3</a:t>
            </a:r>
            <a:r>
              <a:rPr lang="en-US" sz="1600" dirty="0" smtClean="0">
                <a:hlinkClick r:id="rId7"/>
              </a:rPr>
              <a:t>d-26396113.jpg</a:t>
            </a:r>
            <a:r>
              <a:rPr lang="ru-RU" sz="1600" dirty="0" smtClean="0"/>
              <a:t> </a:t>
            </a:r>
          </a:p>
          <a:p>
            <a:pPr>
              <a:buNone/>
            </a:pPr>
            <a:r>
              <a:rPr lang="ru-RU" sz="1600" dirty="0" smtClean="0"/>
              <a:t>Слайд 9 избушка </a:t>
            </a:r>
            <a:r>
              <a:rPr lang="en-US" sz="1600" dirty="0" smtClean="0">
                <a:hlinkClick r:id="rId8"/>
              </a:rPr>
              <a:t>https://i.pinimg.com/originals/28/ce/48/28ce485809d592729688795d6459c3c5.jpg</a:t>
            </a:r>
            <a:r>
              <a:rPr lang="ru-RU" sz="1600" dirty="0" smtClean="0"/>
              <a:t> </a:t>
            </a:r>
          </a:p>
          <a:p>
            <a:pPr>
              <a:buNone/>
            </a:pPr>
            <a:r>
              <a:rPr lang="ru-RU" sz="1600" dirty="0" smtClean="0"/>
              <a:t>Слайд 10 слон </a:t>
            </a:r>
            <a:r>
              <a:rPr lang="en-US" sz="1600" dirty="0" smtClean="0">
                <a:hlinkClick r:id="rId9"/>
              </a:rPr>
              <a:t>https://thumbs.dreamstime.com/z/</a:t>
            </a:r>
            <a:r>
              <a:rPr lang="ru-RU" sz="1600" dirty="0" smtClean="0">
                <a:hlinkClick r:id="rId9"/>
              </a:rPr>
              <a:t>с-он-м-а-енца-который-ьет-с-во-ой-85108375.</a:t>
            </a:r>
            <a:r>
              <a:rPr lang="en-US" sz="1600" dirty="0" smtClean="0">
                <a:hlinkClick r:id="rId9"/>
              </a:rPr>
              <a:t>jpg</a:t>
            </a:r>
            <a:endParaRPr lang="ru-RU" sz="1600" dirty="0" smtClean="0"/>
          </a:p>
          <a:p>
            <a:pPr>
              <a:buNone/>
            </a:pPr>
            <a:r>
              <a:rPr lang="ru-RU" sz="1600" dirty="0" smtClean="0"/>
              <a:t>Слайд 11 кот </a:t>
            </a:r>
            <a:r>
              <a:rPr lang="en-US" sz="1600" dirty="0" smtClean="0">
                <a:hlinkClick r:id="rId10"/>
              </a:rPr>
              <a:t>https://m.progorodsamara.ru/userfiles/picoriginal/img-20150616181720-484.jpg</a:t>
            </a:r>
            <a:endParaRPr lang="ru-RU" sz="1600" dirty="0" smtClean="0"/>
          </a:p>
          <a:p>
            <a:pPr>
              <a:buNone/>
            </a:pPr>
            <a:r>
              <a:rPr lang="ru-RU" sz="1600" dirty="0" smtClean="0"/>
              <a:t>Слайд 12 книга </a:t>
            </a:r>
            <a:r>
              <a:rPr lang="en-US" sz="1600" dirty="0" smtClean="0">
                <a:hlinkClick r:id="rId11"/>
              </a:rPr>
              <a:t>https://www.62233.ru/upload/products/code/558410_2.jpg</a:t>
            </a:r>
            <a:endParaRPr lang="ru-RU" sz="1600" dirty="0" smtClean="0"/>
          </a:p>
          <a:p>
            <a:pPr>
              <a:buNone/>
            </a:pPr>
            <a:r>
              <a:rPr lang="ru-RU" sz="1600" dirty="0" smtClean="0"/>
              <a:t>Слайд 13 картофель </a:t>
            </a:r>
            <a:r>
              <a:rPr lang="en-US" sz="1600" dirty="0" smtClean="0">
                <a:hlinkClick r:id="rId12"/>
              </a:rPr>
              <a:t>https://vsekosti.ru/wp-content/uploads/kartoshka-250x167.jpg</a:t>
            </a:r>
            <a:endParaRPr lang="ru-RU" sz="1600" dirty="0" smtClean="0"/>
          </a:p>
          <a:p>
            <a:pPr>
              <a:buNone/>
            </a:pPr>
            <a:r>
              <a:rPr lang="ru-RU" sz="1600" dirty="0" smtClean="0"/>
              <a:t>Слайд 14 фонарь </a:t>
            </a:r>
            <a:r>
              <a:rPr lang="en-US" sz="1600" dirty="0" smtClean="0">
                <a:hlinkClick r:id="rId13"/>
              </a:rPr>
              <a:t>https://vat-man.ru/93190-medium_default/tehnicheskiy-fonarik-polaris.jpg</a:t>
            </a:r>
            <a:endParaRPr lang="ru-RU" sz="1600" dirty="0" smtClean="0"/>
          </a:p>
          <a:p>
            <a:pPr>
              <a:buNone/>
            </a:pPr>
            <a:r>
              <a:rPr lang="ru-RU" sz="1600" dirty="0" smtClean="0"/>
              <a:t>Слайд 15 светильник </a:t>
            </a:r>
            <a:r>
              <a:rPr lang="en-US" sz="1600" dirty="0" smtClean="0">
                <a:hlinkClick r:id="rId14"/>
              </a:rPr>
              <a:t>http://www.elektrodom96.ru/_sh/7736/773604m.jpg</a:t>
            </a:r>
            <a:r>
              <a:rPr lang="ru-RU" sz="1600" dirty="0" smtClean="0"/>
              <a:t> </a:t>
            </a:r>
          </a:p>
          <a:p>
            <a:pPr>
              <a:buNone/>
            </a:pPr>
            <a:r>
              <a:rPr lang="ru-RU" sz="1600" dirty="0" smtClean="0"/>
              <a:t>Слайд 9-14 человечек </a:t>
            </a:r>
            <a:r>
              <a:rPr lang="en-US" sz="1600" dirty="0" smtClean="0">
                <a:hlinkClick r:id="rId15"/>
              </a:rPr>
              <a:t>http://clipart-library.com/img1/2093086.jpg</a:t>
            </a:r>
            <a:r>
              <a:rPr lang="ru-RU" sz="1600" dirty="0" smtClean="0"/>
              <a:t> </a:t>
            </a:r>
          </a:p>
          <a:p>
            <a:pPr>
              <a:buNone/>
            </a:pPr>
            <a:r>
              <a:rPr lang="ru-RU" sz="1600" dirty="0" smtClean="0"/>
              <a:t>Слайд 15-20 человечек </a:t>
            </a:r>
            <a:r>
              <a:rPr lang="en-US" sz="1600" dirty="0" smtClean="0">
                <a:hlinkClick r:id="rId16"/>
              </a:rPr>
              <a:t>https://avatars.mds.yandex.net/get-pdb/1738868/d4ada8ec-c038-4614-8f05-b7ec29518608/s1200?webp=false</a:t>
            </a:r>
            <a:r>
              <a:rPr lang="ru-RU" sz="1600" dirty="0" smtClean="0"/>
              <a:t> </a:t>
            </a:r>
          </a:p>
          <a:p>
            <a:pPr>
              <a:buNone/>
            </a:pPr>
            <a:r>
              <a:rPr lang="ru-RU" sz="1600" dirty="0" smtClean="0"/>
              <a:t>Слайд 16 миксер </a:t>
            </a:r>
            <a:r>
              <a:rPr lang="en-US" sz="1600" dirty="0" smtClean="0">
                <a:hlinkClick r:id="rId17"/>
              </a:rPr>
              <a:t>https://tkarktika.ru/upload/resize_cache/iblock/025/473_379_040cd750bba9870f18aada2478b24840a/025153ca34046ed17010a0fb64467012.jpg</a:t>
            </a:r>
            <a:r>
              <a:rPr lang="ru-RU" sz="1600" dirty="0" smtClean="0"/>
              <a:t> </a:t>
            </a:r>
          </a:p>
          <a:p>
            <a:pPr>
              <a:buNone/>
            </a:pPr>
            <a:endParaRPr lang="ru-RU" sz="1600"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96908"/>
          </a:xfrm>
        </p:spPr>
        <p:txBody>
          <a:bodyPr/>
          <a:lstStyle/>
          <a:p>
            <a:r>
              <a:rPr lang="ru-RU" dirty="0" smtClean="0"/>
              <a:t>Интернет-ресурс</a:t>
            </a:r>
            <a:endParaRPr lang="ru-RU" dirty="0"/>
          </a:p>
        </p:txBody>
      </p:sp>
      <p:sp>
        <p:nvSpPr>
          <p:cNvPr id="3" name="Содержимое 2"/>
          <p:cNvSpPr>
            <a:spLocks noGrp="1"/>
          </p:cNvSpPr>
          <p:nvPr>
            <p:ph idx="1"/>
          </p:nvPr>
        </p:nvSpPr>
        <p:spPr>
          <a:xfrm>
            <a:off x="357158" y="928670"/>
            <a:ext cx="8572560" cy="5500726"/>
          </a:xfrm>
        </p:spPr>
        <p:txBody>
          <a:bodyPr>
            <a:normAutofit fontScale="92500" lnSpcReduction="20000"/>
          </a:bodyPr>
          <a:lstStyle/>
          <a:p>
            <a:pPr>
              <a:buNone/>
            </a:pPr>
            <a:r>
              <a:rPr lang="ru-RU" sz="1600" b="1" dirty="0" smtClean="0"/>
              <a:t>Слайд 17 </a:t>
            </a:r>
            <a:r>
              <a:rPr lang="ru-RU" sz="1600" dirty="0" smtClean="0"/>
              <a:t>телевизор </a:t>
            </a:r>
            <a:r>
              <a:rPr lang="en-US" sz="1600" dirty="0" smtClean="0">
                <a:hlinkClick r:id="rId2"/>
              </a:rPr>
              <a:t>https://filearchive.cnews.ru/mrtest/images/goods_gallery/062/41062_gallery_0.jpg</a:t>
            </a:r>
            <a:endParaRPr lang="ru-RU" sz="1600" dirty="0" smtClean="0"/>
          </a:p>
          <a:p>
            <a:pPr>
              <a:buNone/>
            </a:pPr>
            <a:r>
              <a:rPr lang="ru-RU" sz="1600" b="1" dirty="0" smtClean="0"/>
              <a:t>Слайд 18</a:t>
            </a:r>
            <a:r>
              <a:rPr lang="ru-RU" sz="1600" dirty="0" smtClean="0"/>
              <a:t> тостер </a:t>
            </a:r>
            <a:r>
              <a:rPr lang="en-US" sz="1600" dirty="0" smtClean="0">
                <a:hlinkClick r:id="rId3"/>
              </a:rPr>
              <a:t>https://shop.by/images/delonghi_cta_2103_w_5.jpg</a:t>
            </a:r>
            <a:r>
              <a:rPr lang="ru-RU" sz="1600" dirty="0" smtClean="0"/>
              <a:t>  </a:t>
            </a:r>
          </a:p>
          <a:p>
            <a:pPr>
              <a:buNone/>
            </a:pPr>
            <a:r>
              <a:rPr lang="ru-RU" sz="1600" b="1" dirty="0" smtClean="0"/>
              <a:t>Слайд 19 </a:t>
            </a:r>
            <a:r>
              <a:rPr lang="ru-RU" sz="1600" dirty="0" smtClean="0"/>
              <a:t>ПК </a:t>
            </a:r>
            <a:r>
              <a:rPr lang="en-US" sz="1600" dirty="0" smtClean="0">
                <a:hlinkClick r:id="rId4"/>
              </a:rPr>
              <a:t>https://pomogu-24.com/wp-content/uploads/2020/04/2469/uvazhaemye-nashi-dobrodely-u-nas-planiruetsya-v-etu-subbotu-poezdka-v-krizisnyj.jpg</a:t>
            </a:r>
            <a:endParaRPr lang="ru-RU" sz="1600" dirty="0" smtClean="0"/>
          </a:p>
          <a:p>
            <a:pPr>
              <a:buNone/>
            </a:pPr>
            <a:r>
              <a:rPr lang="ru-RU" sz="1600" b="1" dirty="0" smtClean="0"/>
              <a:t>Слайд 20 </a:t>
            </a:r>
            <a:r>
              <a:rPr lang="ru-RU" sz="1600" dirty="0" smtClean="0"/>
              <a:t>магнитофон </a:t>
            </a:r>
            <a:r>
              <a:rPr lang="en-US" sz="1600" dirty="0" smtClean="0">
                <a:hlinkClick r:id="rId5"/>
              </a:rPr>
              <a:t>https://</a:t>
            </a:r>
            <a:r>
              <a:rPr lang="ru-RU" sz="1600" dirty="0" err="1" smtClean="0">
                <a:hlinkClick r:id="rId5"/>
              </a:rPr>
              <a:t>песни-ссср.рф</a:t>
            </a:r>
            <a:r>
              <a:rPr lang="ru-RU" sz="1600" dirty="0" smtClean="0">
                <a:hlinkClick r:id="rId5"/>
              </a:rPr>
              <a:t>/</a:t>
            </a:r>
            <a:r>
              <a:rPr lang="en-US" sz="1600" dirty="0" smtClean="0">
                <a:hlinkClick r:id="rId5"/>
              </a:rPr>
              <a:t>articles/images/mags.jpg</a:t>
            </a:r>
            <a:r>
              <a:rPr lang="ru-RU" sz="1600" dirty="0" smtClean="0"/>
              <a:t> </a:t>
            </a:r>
          </a:p>
          <a:p>
            <a:pPr>
              <a:buNone/>
            </a:pPr>
            <a:r>
              <a:rPr lang="ru-RU" sz="1600" b="1" dirty="0" smtClean="0"/>
              <a:t>Слайд 21 -32 </a:t>
            </a:r>
            <a:r>
              <a:rPr lang="ru-RU" sz="1600" dirty="0" smtClean="0"/>
              <a:t>человечек </a:t>
            </a:r>
            <a:r>
              <a:rPr lang="en-US" sz="1600" dirty="0" smtClean="0">
                <a:hlinkClick r:id="rId6"/>
              </a:rPr>
              <a:t>https://americanira.com/wp-content/uploads/2014/02/investment_decision_1600_wht_7416-1024x1024.png</a:t>
            </a:r>
            <a:endParaRPr lang="ru-RU" sz="1600" dirty="0" smtClean="0"/>
          </a:p>
          <a:p>
            <a:pPr>
              <a:buNone/>
            </a:pPr>
            <a:r>
              <a:rPr lang="ru-RU" sz="1600" b="1" dirty="0" smtClean="0"/>
              <a:t>Слайд 21,23 , 25, 31, 37, 39 </a:t>
            </a:r>
            <a:r>
              <a:rPr lang="ru-RU" sz="1600" dirty="0" smtClean="0"/>
              <a:t>красная лампочка</a:t>
            </a:r>
          </a:p>
          <a:p>
            <a:pPr>
              <a:buNone/>
            </a:pPr>
            <a:r>
              <a:rPr lang="en-US" sz="1600" dirty="0" smtClean="0">
                <a:hlinkClick r:id="rId7"/>
              </a:rPr>
              <a:t>https://st2.depositphotos.com/1006899/6203/i/950/depositphotos_62037351-stock-photo-sad-lamp-with-ugly-face.jpg</a:t>
            </a:r>
            <a:endParaRPr lang="ru-RU" sz="1600" dirty="0" smtClean="0"/>
          </a:p>
          <a:p>
            <a:pPr>
              <a:buNone/>
            </a:pPr>
            <a:r>
              <a:rPr lang="ru-RU" sz="1600" b="1" dirty="0" smtClean="0"/>
              <a:t>Слайд 21  </a:t>
            </a:r>
            <a:r>
              <a:rPr lang="ru-RU" sz="1600" dirty="0" smtClean="0"/>
              <a:t>Компьютер </a:t>
            </a:r>
            <a:r>
              <a:rPr lang="en-US" sz="1600" dirty="0" smtClean="0">
                <a:hlinkClick r:id="rId8"/>
              </a:rPr>
              <a:t>http://compserv.ucoz.ru/for_site/nout_vs_comp/2.jpg</a:t>
            </a:r>
            <a:r>
              <a:rPr lang="ru-RU" sz="1600" dirty="0" smtClean="0"/>
              <a:t> </a:t>
            </a:r>
          </a:p>
          <a:p>
            <a:pPr>
              <a:buNone/>
            </a:pPr>
            <a:r>
              <a:rPr lang="ru-RU" sz="1600" dirty="0" smtClean="0"/>
              <a:t>Стиральная машина </a:t>
            </a:r>
            <a:r>
              <a:rPr lang="en-US" sz="1600" dirty="0" smtClean="0">
                <a:hlinkClick r:id="rId9"/>
              </a:rPr>
              <a:t>https://www.megamedia.pl/_p/15/n/pralki-ladowane-od-frontu-electrolux-ewf-1655-communication-p15470.jpg</a:t>
            </a:r>
            <a:r>
              <a:rPr lang="ru-RU" sz="1600" dirty="0" smtClean="0"/>
              <a:t> </a:t>
            </a:r>
          </a:p>
          <a:p>
            <a:pPr>
              <a:buNone/>
            </a:pPr>
            <a:r>
              <a:rPr lang="ru-RU" sz="1600" dirty="0" smtClean="0"/>
              <a:t>Холодильник </a:t>
            </a:r>
            <a:r>
              <a:rPr lang="en-US" sz="1600" dirty="0" smtClean="0">
                <a:hlinkClick r:id="rId10"/>
              </a:rPr>
              <a:t>https://static.olx.uz/img-olxuz/19872234_1_261x203_remont-holodilnikov-v-tashkente-vyezd-v-techenii-1-chasa-tashkent.jpg</a:t>
            </a:r>
            <a:r>
              <a:rPr lang="ru-RU" sz="1600" dirty="0" smtClean="0"/>
              <a:t> </a:t>
            </a:r>
          </a:p>
          <a:p>
            <a:pPr>
              <a:buNone/>
            </a:pPr>
            <a:r>
              <a:rPr lang="ru-RU" sz="1600" dirty="0" smtClean="0"/>
              <a:t>Телевизор </a:t>
            </a:r>
            <a:r>
              <a:rPr lang="en-US" sz="1600" dirty="0" smtClean="0">
                <a:hlinkClick r:id="rId11"/>
              </a:rPr>
              <a:t>https://prikolist.club/wp-content/uploads/2019/08/televizor_15_05093653.jpg</a:t>
            </a:r>
            <a:r>
              <a:rPr lang="ru-RU" sz="1600" dirty="0" smtClean="0"/>
              <a:t> </a:t>
            </a:r>
          </a:p>
          <a:p>
            <a:pPr>
              <a:buNone/>
            </a:pPr>
            <a:r>
              <a:rPr lang="ru-RU" sz="1600" b="1" dirty="0" smtClean="0"/>
              <a:t>Слайд 22 </a:t>
            </a:r>
            <a:r>
              <a:rPr lang="ru-RU" sz="1600" dirty="0" smtClean="0"/>
              <a:t>холодильник </a:t>
            </a:r>
            <a:r>
              <a:rPr lang="en-US" sz="1600" dirty="0" smtClean="0">
                <a:hlinkClick r:id="rId12"/>
              </a:rPr>
              <a:t>http://clipart-library.com/images/5cRp8ebca.jpg</a:t>
            </a:r>
            <a:r>
              <a:rPr lang="ru-RU" sz="1600" dirty="0" smtClean="0"/>
              <a:t> </a:t>
            </a:r>
          </a:p>
          <a:p>
            <a:pPr>
              <a:buNone/>
            </a:pPr>
            <a:r>
              <a:rPr lang="ru-RU" sz="1600" b="1" dirty="0" smtClean="0"/>
              <a:t>Слайд 23 </a:t>
            </a:r>
            <a:r>
              <a:rPr lang="ru-RU" sz="1600" dirty="0" smtClean="0"/>
              <a:t>стены </a:t>
            </a:r>
            <a:r>
              <a:rPr lang="en-US" sz="1600" dirty="0" smtClean="0">
                <a:hlinkClick r:id="rId13"/>
              </a:rPr>
              <a:t>https://specgidromir.com/wp-content/uploads/2019/12/dbb31d3fe4e9b2901356fa07d3106250-333x250.jpg</a:t>
            </a:r>
            <a:r>
              <a:rPr lang="ru-RU" sz="1600" dirty="0" smtClean="0"/>
              <a:t> </a:t>
            </a:r>
          </a:p>
          <a:p>
            <a:pPr>
              <a:buNone/>
            </a:pPr>
            <a:r>
              <a:rPr lang="ru-RU" sz="1600" dirty="0" smtClean="0"/>
              <a:t>Щели </a:t>
            </a:r>
            <a:r>
              <a:rPr lang="en-US" sz="1600" dirty="0" smtClean="0">
                <a:hlinkClick r:id="rId14"/>
              </a:rPr>
              <a:t>https://i0.wp.com/dveridoma.net/wp-content/uploads/2014/11/zvukoizolyaciya-dveri-svoimi-rukami.jpg</a:t>
            </a:r>
            <a:r>
              <a:rPr lang="ru-RU" sz="1600" dirty="0" smtClean="0"/>
              <a:t> </a:t>
            </a:r>
          </a:p>
          <a:p>
            <a:pPr>
              <a:buNone/>
            </a:pPr>
            <a:r>
              <a:rPr lang="ru-RU" sz="1600" dirty="0" smtClean="0"/>
              <a:t>Вытяжка </a:t>
            </a:r>
            <a:r>
              <a:rPr lang="en-US" sz="1600" dirty="0" smtClean="0">
                <a:hlinkClick r:id="rId15"/>
              </a:rPr>
              <a:t>https://dzerjinsk.ru/sites/default/files/images/canal(1).jpg</a:t>
            </a:r>
            <a:r>
              <a:rPr lang="ru-RU" sz="1600" dirty="0" smtClean="0"/>
              <a:t> </a:t>
            </a:r>
          </a:p>
          <a:p>
            <a:pPr>
              <a:buNone/>
            </a:pPr>
            <a:r>
              <a:rPr lang="ru-RU" sz="1600" dirty="0" smtClean="0"/>
              <a:t>Окно </a:t>
            </a:r>
            <a:r>
              <a:rPr lang="en-US" sz="1600" dirty="0" smtClean="0">
                <a:hlinkClick r:id="rId16"/>
              </a:rPr>
              <a:t>https://wwwi.globalpiyasa.com/lib/Urun/670/82d53185329f97220f2bfc13d1e92a68_1.jpg</a:t>
            </a:r>
            <a:r>
              <a:rPr lang="ru-RU" sz="1600" dirty="0" smtClean="0"/>
              <a:t> </a:t>
            </a:r>
          </a:p>
          <a:p>
            <a:pPr>
              <a:buNone/>
            </a:pPr>
            <a:r>
              <a:rPr lang="ru-RU" sz="1600" dirty="0" smtClean="0"/>
              <a:t>Люди </a:t>
            </a:r>
            <a:r>
              <a:rPr lang="en-US" sz="1600" dirty="0" smtClean="0">
                <a:hlinkClick r:id="rId17"/>
              </a:rPr>
              <a:t>https://sun9-69.userapi.com/c304410/v304410250/7a18/AsyeAQ047js.jpg</a:t>
            </a:r>
            <a:r>
              <a:rPr lang="ru-RU" sz="1600" dirty="0" smtClean="0"/>
              <a:t> </a:t>
            </a:r>
          </a:p>
          <a:p>
            <a:pPr>
              <a:buNone/>
            </a:pPr>
            <a:endParaRPr lang="ru-RU" sz="1600" dirty="0" smtClean="0"/>
          </a:p>
          <a:p>
            <a:pPr>
              <a:buNone/>
            </a:pPr>
            <a:endParaRPr lang="ru-RU" sz="1600" dirty="0" smtClean="0"/>
          </a:p>
          <a:p>
            <a:pPr>
              <a:buNone/>
            </a:pPr>
            <a:endParaRPr lang="ru-RU" sz="1600" dirty="0" smtClean="0"/>
          </a:p>
          <a:p>
            <a:pPr>
              <a:buNone/>
            </a:pPr>
            <a:endParaRPr lang="ru-RU" sz="1600" dirty="0" smtClean="0"/>
          </a:p>
          <a:p>
            <a:pPr>
              <a:buNone/>
            </a:pPr>
            <a:endParaRPr lang="ru-RU" sz="1600" dirty="0" smtClean="0"/>
          </a:p>
          <a:p>
            <a:pPr>
              <a:buNone/>
            </a:pPr>
            <a:endParaRPr lang="ru-RU" sz="1600"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25470"/>
          </a:xfrm>
        </p:spPr>
        <p:txBody>
          <a:bodyPr>
            <a:normAutofit fontScale="90000"/>
          </a:bodyPr>
          <a:lstStyle/>
          <a:p>
            <a:r>
              <a:rPr lang="ru-RU" dirty="0" smtClean="0"/>
              <a:t>Интернет-ресурс</a:t>
            </a:r>
            <a:endParaRPr lang="ru-RU" dirty="0"/>
          </a:p>
        </p:txBody>
      </p:sp>
      <p:sp>
        <p:nvSpPr>
          <p:cNvPr id="3" name="Содержимое 2"/>
          <p:cNvSpPr>
            <a:spLocks noGrp="1"/>
          </p:cNvSpPr>
          <p:nvPr>
            <p:ph idx="1"/>
          </p:nvPr>
        </p:nvSpPr>
        <p:spPr>
          <a:xfrm>
            <a:off x="428596" y="857232"/>
            <a:ext cx="8229600" cy="5572164"/>
          </a:xfrm>
        </p:spPr>
        <p:txBody>
          <a:bodyPr>
            <a:noAutofit/>
          </a:bodyPr>
          <a:lstStyle/>
          <a:p>
            <a:pPr>
              <a:buNone/>
            </a:pPr>
            <a:r>
              <a:rPr lang="ru-RU" sz="1400" b="1" dirty="0" smtClean="0"/>
              <a:t>Слайд 24 </a:t>
            </a:r>
            <a:r>
              <a:rPr lang="ru-RU" sz="1400" dirty="0" smtClean="0"/>
              <a:t>дом  </a:t>
            </a:r>
            <a:r>
              <a:rPr lang="en-US" sz="1400" dirty="0" smtClean="0">
                <a:hlinkClick r:id="rId2"/>
              </a:rPr>
              <a:t>https://emlakkulisi.com/uploads/1280x720/ODM2NjM3Nj-eski-binalarda-isi-yalitimi-zorunlu-mu.jpg</a:t>
            </a:r>
            <a:r>
              <a:rPr lang="ru-RU" sz="1400" dirty="0" smtClean="0"/>
              <a:t> </a:t>
            </a:r>
          </a:p>
          <a:p>
            <a:pPr>
              <a:buNone/>
            </a:pPr>
            <a:r>
              <a:rPr lang="ru-RU" sz="1400" b="1" dirty="0" smtClean="0"/>
              <a:t>Слайд 25  </a:t>
            </a:r>
            <a:r>
              <a:rPr lang="ru-RU" sz="1400" dirty="0" smtClean="0"/>
              <a:t>М1 </a:t>
            </a:r>
            <a:r>
              <a:rPr lang="en-US" sz="1400" dirty="0" smtClean="0">
                <a:hlinkClick r:id="rId3"/>
              </a:rPr>
              <a:t>https://avtoklirens.ru/wp-content/uploads/2014/04/nissan-qashqa.jpg</a:t>
            </a:r>
            <a:r>
              <a:rPr lang="ru-RU" sz="1400" dirty="0" smtClean="0"/>
              <a:t> </a:t>
            </a:r>
          </a:p>
          <a:p>
            <a:pPr>
              <a:buNone/>
            </a:pPr>
            <a:r>
              <a:rPr lang="ru-RU" sz="1400" dirty="0" smtClean="0"/>
              <a:t>М2 </a:t>
            </a:r>
            <a:r>
              <a:rPr lang="en-US" sz="1400" dirty="0" smtClean="0">
                <a:hlinkClick r:id="rId4"/>
              </a:rPr>
              <a:t>https://www.agts-spb.ru/i/rashod/gaz/31105/4fc37/30916/1.webp</a:t>
            </a:r>
            <a:r>
              <a:rPr lang="ru-RU" sz="1400" dirty="0" smtClean="0"/>
              <a:t> </a:t>
            </a:r>
          </a:p>
          <a:p>
            <a:pPr>
              <a:buNone/>
            </a:pPr>
            <a:r>
              <a:rPr lang="ru-RU" sz="1400" dirty="0" smtClean="0"/>
              <a:t>М3 </a:t>
            </a:r>
            <a:r>
              <a:rPr lang="en-US" sz="1400" dirty="0" smtClean="0">
                <a:hlinkClick r:id="rId5"/>
              </a:rPr>
              <a:t>https://p.propartner.ru/get-marketpic/1617404/market_BgUuFl26P528zkIXHG5-ZA/200x200</a:t>
            </a:r>
            <a:r>
              <a:rPr lang="ru-RU" sz="1400" dirty="0" smtClean="0"/>
              <a:t> </a:t>
            </a:r>
          </a:p>
          <a:p>
            <a:pPr>
              <a:buNone/>
            </a:pPr>
            <a:r>
              <a:rPr lang="ru-RU" sz="1400" dirty="0" smtClean="0"/>
              <a:t>М4 </a:t>
            </a:r>
            <a:r>
              <a:rPr lang="en-US" sz="1400" dirty="0" smtClean="0">
                <a:hlinkClick r:id="rId6"/>
              </a:rPr>
              <a:t>https://indoorsport.ru/image/cache/catalog/yp/rm/rm3000/1/811992073-radioupravlyaemyj-avtomobil-mjx-audi-tt-white-1-20-480x480.jpg</a:t>
            </a:r>
            <a:r>
              <a:rPr lang="ru-RU" sz="1400" dirty="0" smtClean="0"/>
              <a:t> </a:t>
            </a:r>
          </a:p>
          <a:p>
            <a:pPr>
              <a:buNone/>
            </a:pPr>
            <a:r>
              <a:rPr lang="ru-RU" sz="1400" b="1" dirty="0" smtClean="0"/>
              <a:t>Слайд 27, 28 </a:t>
            </a:r>
            <a:r>
              <a:rPr lang="ru-RU" sz="1400" dirty="0" smtClean="0"/>
              <a:t>окно </a:t>
            </a:r>
            <a:r>
              <a:rPr lang="en-US" sz="1400" dirty="0" smtClean="0">
                <a:hlinkClick r:id="rId7"/>
              </a:rPr>
              <a:t>https://thumbs.dreamstime.com/b/</a:t>
            </a:r>
            <a:r>
              <a:rPr lang="ru-RU" sz="1400" dirty="0" smtClean="0">
                <a:hlinkClick r:id="rId7"/>
              </a:rPr>
              <a:t>окно-чистки-40409436.</a:t>
            </a:r>
            <a:r>
              <a:rPr lang="en-US" sz="1400" dirty="0" smtClean="0">
                <a:hlinkClick r:id="rId7"/>
              </a:rPr>
              <a:t>jpg</a:t>
            </a:r>
            <a:r>
              <a:rPr lang="ru-RU" sz="1400" dirty="0" smtClean="0"/>
              <a:t> </a:t>
            </a:r>
          </a:p>
          <a:p>
            <a:pPr>
              <a:buNone/>
            </a:pPr>
            <a:r>
              <a:rPr lang="ru-RU" sz="1400" b="1" dirty="0" smtClean="0"/>
              <a:t>Слайд 31-32 </a:t>
            </a:r>
            <a:r>
              <a:rPr lang="ru-RU" sz="1400" dirty="0" smtClean="0"/>
              <a:t>кастрюля </a:t>
            </a:r>
            <a:r>
              <a:rPr lang="en-US" sz="1400" dirty="0" smtClean="0">
                <a:hlinkClick r:id="rId8"/>
              </a:rPr>
              <a:t>https://kastryulya.shop/wa-data/public/shop/products/99/43/3744399/images/83419/83419.970.jpg</a:t>
            </a:r>
            <a:r>
              <a:rPr lang="ru-RU" sz="1400" dirty="0" smtClean="0"/>
              <a:t> </a:t>
            </a:r>
          </a:p>
          <a:p>
            <a:pPr>
              <a:buNone/>
            </a:pPr>
            <a:r>
              <a:rPr lang="ru-RU" sz="1400" b="1" dirty="0" smtClean="0"/>
              <a:t>Слайд 33 </a:t>
            </a:r>
            <a:r>
              <a:rPr lang="ru-RU" sz="1400" dirty="0" smtClean="0"/>
              <a:t>спираль </a:t>
            </a:r>
            <a:r>
              <a:rPr lang="en-US" sz="1400" dirty="0" smtClean="0">
                <a:hlinkClick r:id="rId9"/>
              </a:rPr>
              <a:t>https://koffkindom.ru/wp-content/uploads/2016/08/nakip-spiral-e1471290043217.jpg</a:t>
            </a:r>
            <a:r>
              <a:rPr lang="ru-RU" sz="1400" dirty="0" smtClean="0"/>
              <a:t> </a:t>
            </a:r>
          </a:p>
          <a:p>
            <a:pPr>
              <a:buNone/>
            </a:pPr>
            <a:r>
              <a:rPr lang="ru-RU" sz="1400" dirty="0" smtClean="0"/>
              <a:t>Накипь </a:t>
            </a:r>
            <a:r>
              <a:rPr lang="en-US" sz="1400" dirty="0" smtClean="0">
                <a:hlinkClick r:id="rId10"/>
              </a:rPr>
              <a:t>https://severdv.ru/wp-content/uploads/2020/03/nakip-v-chajnike-foto.jpg</a:t>
            </a:r>
            <a:r>
              <a:rPr lang="ru-RU" sz="1400" dirty="0" smtClean="0"/>
              <a:t> </a:t>
            </a:r>
          </a:p>
          <a:p>
            <a:pPr>
              <a:buNone/>
            </a:pPr>
            <a:r>
              <a:rPr lang="ru-RU" sz="1400" b="1" dirty="0" smtClean="0"/>
              <a:t>Слайд  33-42, 51 </a:t>
            </a:r>
            <a:r>
              <a:rPr lang="ru-RU" sz="1400" dirty="0" smtClean="0"/>
              <a:t>лампочка  </a:t>
            </a:r>
            <a:r>
              <a:rPr lang="en-US" sz="1400" dirty="0" smtClean="0">
                <a:hlinkClick r:id="rId11"/>
              </a:rPr>
              <a:t>https://avatars.mds.yandex.net/get-pdb/1340633/e027b1cd-036d-492b-9f53-81d287e1a24e/s1200?webp=false</a:t>
            </a:r>
            <a:r>
              <a:rPr lang="ru-RU" sz="1400" dirty="0" smtClean="0"/>
              <a:t> </a:t>
            </a:r>
          </a:p>
          <a:p>
            <a:pPr>
              <a:buNone/>
            </a:pPr>
            <a:r>
              <a:rPr lang="ru-RU" sz="1400" b="1" dirty="0" smtClean="0"/>
              <a:t>Слайд 33-34  </a:t>
            </a:r>
            <a:r>
              <a:rPr lang="ru-RU" sz="1400" dirty="0" smtClean="0"/>
              <a:t>чайник </a:t>
            </a:r>
            <a:r>
              <a:rPr lang="en-US" sz="1400" dirty="0" smtClean="0">
                <a:hlinkClick r:id="rId12"/>
              </a:rPr>
              <a:t>https://vsehoztovari.ru/upload/iblock/741/7412928a979593eda382545079e469fd.jpg</a:t>
            </a:r>
            <a:endParaRPr lang="ru-RU" sz="1400" dirty="0" smtClean="0"/>
          </a:p>
          <a:p>
            <a:pPr>
              <a:buNone/>
            </a:pPr>
            <a:r>
              <a:rPr lang="ru-RU" sz="1400" b="1" dirty="0" smtClean="0"/>
              <a:t>Слайд 35-36 </a:t>
            </a:r>
            <a:r>
              <a:rPr lang="ru-RU" sz="1400" dirty="0" smtClean="0"/>
              <a:t>пылесос </a:t>
            </a:r>
            <a:r>
              <a:rPr lang="en-US" sz="1400" dirty="0" smtClean="0">
                <a:hlinkClick r:id="rId13"/>
              </a:rPr>
              <a:t>https://user43214.clients-cdnnow.ru/image/cache/catalog/2017-apr/no/e0a52-_prod_img_0-1000x1000.jpg</a:t>
            </a:r>
            <a:r>
              <a:rPr lang="ru-RU" sz="1400" dirty="0" smtClean="0"/>
              <a:t>  </a:t>
            </a:r>
          </a:p>
          <a:p>
            <a:pPr>
              <a:buNone/>
            </a:pPr>
            <a:r>
              <a:rPr lang="ru-RU" sz="1400" b="1" dirty="0" smtClean="0"/>
              <a:t>Слайд 37 </a:t>
            </a:r>
            <a:r>
              <a:rPr lang="ru-RU" sz="1400" dirty="0" smtClean="0"/>
              <a:t>паяльная лампа </a:t>
            </a:r>
            <a:r>
              <a:rPr lang="en-US" sz="1400" dirty="0" smtClean="0">
                <a:hlinkClick r:id="rId14"/>
              </a:rPr>
              <a:t>https://midiltd.ru/images/catalog/hoztovary/tvi0000014997.jpg</a:t>
            </a:r>
            <a:r>
              <a:rPr lang="ru-RU" sz="1400" dirty="0" smtClean="0"/>
              <a:t> </a:t>
            </a:r>
          </a:p>
          <a:p>
            <a:pPr>
              <a:buNone/>
            </a:pPr>
            <a:r>
              <a:rPr lang="ru-RU" sz="1400" dirty="0" smtClean="0"/>
              <a:t>Керосиновая лампа </a:t>
            </a:r>
            <a:r>
              <a:rPr lang="en-US" sz="1400" dirty="0" smtClean="0">
                <a:hlinkClick r:id="rId15"/>
              </a:rPr>
              <a:t>http://www.mariocacapesca.com.br/imagens/lampcolquero.jpg</a:t>
            </a:r>
            <a:r>
              <a:rPr lang="ru-RU" sz="1400" dirty="0" smtClean="0"/>
              <a:t> </a:t>
            </a:r>
          </a:p>
          <a:p>
            <a:pPr>
              <a:buNone/>
            </a:pPr>
            <a:r>
              <a:rPr lang="ru-RU" sz="1400" dirty="0" smtClean="0"/>
              <a:t>Лампа накаливания </a:t>
            </a:r>
            <a:r>
              <a:rPr lang="en-US" sz="1400" dirty="0" smtClean="0">
                <a:hlinkClick r:id="rId16"/>
              </a:rPr>
              <a:t>https://st20.stpulscen.ru/images/product/116/527/384_big.jpg</a:t>
            </a:r>
            <a:r>
              <a:rPr lang="ru-RU" sz="1400" dirty="0" smtClean="0"/>
              <a:t> </a:t>
            </a:r>
          </a:p>
          <a:p>
            <a:pPr>
              <a:buNone/>
            </a:pPr>
            <a:r>
              <a:rPr lang="ru-RU" sz="1400" dirty="0" smtClean="0"/>
              <a:t>Люминесцентная </a:t>
            </a:r>
            <a:r>
              <a:rPr lang="en-US" sz="1400" dirty="0" smtClean="0">
                <a:hlinkClick r:id="rId17"/>
              </a:rPr>
              <a:t>https://velesopt.com.ua/_photo/11/11304_400.jpg</a:t>
            </a:r>
            <a:r>
              <a:rPr lang="ru-RU" sz="1400" dirty="0" smtClean="0"/>
              <a:t> </a:t>
            </a:r>
          </a:p>
          <a:p>
            <a:pPr>
              <a:buNone/>
            </a:pPr>
            <a:r>
              <a:rPr lang="ru-RU" sz="1400" b="1" dirty="0" smtClean="0"/>
              <a:t>Слайд 37-38 </a:t>
            </a:r>
            <a:r>
              <a:rPr lang="ru-RU" sz="1400" dirty="0" smtClean="0"/>
              <a:t>Светодиодная лампа </a:t>
            </a:r>
            <a:r>
              <a:rPr lang="en-US" sz="1400" dirty="0" smtClean="0">
                <a:hlinkClick r:id="rId18"/>
              </a:rPr>
              <a:t>http://img.bizorg.su/goods/500/257/5002576.jpeg</a:t>
            </a:r>
            <a:r>
              <a:rPr lang="ru-RU" sz="1400" dirty="0" smtClean="0"/>
              <a:t> </a:t>
            </a:r>
          </a:p>
          <a:p>
            <a:pPr>
              <a:buNone/>
            </a:pPr>
            <a:endParaRPr lang="ru-RU" sz="1400" dirty="0" smtClean="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25470"/>
          </a:xfrm>
        </p:spPr>
        <p:txBody>
          <a:bodyPr>
            <a:normAutofit fontScale="90000"/>
          </a:bodyPr>
          <a:lstStyle/>
          <a:p>
            <a:r>
              <a:rPr lang="ru-RU" dirty="0" smtClean="0"/>
              <a:t>Интернет-ресурс</a:t>
            </a:r>
            <a:endParaRPr lang="ru-RU" dirty="0"/>
          </a:p>
        </p:txBody>
      </p:sp>
      <p:sp>
        <p:nvSpPr>
          <p:cNvPr id="3" name="Содержимое 2"/>
          <p:cNvSpPr>
            <a:spLocks noGrp="1"/>
          </p:cNvSpPr>
          <p:nvPr>
            <p:ph idx="1"/>
          </p:nvPr>
        </p:nvSpPr>
        <p:spPr>
          <a:xfrm>
            <a:off x="428596" y="928670"/>
            <a:ext cx="8229600" cy="5572164"/>
          </a:xfrm>
        </p:spPr>
        <p:txBody>
          <a:bodyPr>
            <a:noAutofit/>
          </a:bodyPr>
          <a:lstStyle/>
          <a:p>
            <a:pPr>
              <a:buNone/>
            </a:pPr>
            <a:r>
              <a:rPr lang="ru-RU" sz="1400" b="1" dirty="0" smtClean="0"/>
              <a:t>Слайд 39  </a:t>
            </a:r>
            <a:r>
              <a:rPr lang="ru-RU" sz="1400" dirty="0" err="1" smtClean="0"/>
              <a:t>Однотарифный</a:t>
            </a:r>
            <a:r>
              <a:rPr lang="ru-RU" sz="1400" dirty="0" smtClean="0"/>
              <a:t> </a:t>
            </a:r>
            <a:r>
              <a:rPr lang="en-US" sz="1400" dirty="0" smtClean="0">
                <a:hlinkClick r:id="rId2"/>
              </a:rPr>
              <a:t>http://www.100best.ru/imag_cat/2007/611.jpg</a:t>
            </a:r>
            <a:r>
              <a:rPr lang="ru-RU" sz="1400" dirty="0" smtClean="0"/>
              <a:t> </a:t>
            </a:r>
          </a:p>
          <a:p>
            <a:pPr>
              <a:buNone/>
            </a:pPr>
            <a:r>
              <a:rPr lang="ru-RU" sz="1400" dirty="0" err="1" smtClean="0"/>
              <a:t>Двухтарифный</a:t>
            </a:r>
            <a:r>
              <a:rPr lang="ru-RU" sz="1400" dirty="0" smtClean="0"/>
              <a:t> </a:t>
            </a:r>
            <a:r>
              <a:rPr lang="en-US" sz="1400" dirty="0" smtClean="0">
                <a:hlinkClick r:id="rId3"/>
              </a:rPr>
              <a:t>https://visti.pro/sites/default/files/styles/news/public/schethik.jpg?itok=-_-U2hSJ</a:t>
            </a:r>
            <a:r>
              <a:rPr lang="ru-RU" sz="1400" dirty="0" smtClean="0"/>
              <a:t> </a:t>
            </a:r>
          </a:p>
          <a:p>
            <a:pPr>
              <a:buNone/>
            </a:pPr>
            <a:r>
              <a:rPr lang="en-US" sz="1400" dirty="0" smtClean="0">
                <a:hlinkClick r:id="rId4"/>
              </a:rPr>
              <a:t>http://alloy.ru/media/images/2011/11/16/big/dcaa138f4d476c65f9acb4b4fff95ca0.jpeg</a:t>
            </a:r>
            <a:r>
              <a:rPr lang="ru-RU" sz="1400" dirty="0" smtClean="0"/>
              <a:t> </a:t>
            </a:r>
          </a:p>
          <a:p>
            <a:pPr>
              <a:buNone/>
            </a:pPr>
            <a:r>
              <a:rPr lang="ru-RU" sz="1400" b="1" dirty="0" smtClean="0"/>
              <a:t>Слайд 41 </a:t>
            </a:r>
            <a:r>
              <a:rPr lang="ru-RU" sz="1400" dirty="0" smtClean="0"/>
              <a:t>весы </a:t>
            </a:r>
            <a:r>
              <a:rPr lang="en-US" sz="1400" dirty="0" smtClean="0">
                <a:hlinkClick r:id="rId5"/>
              </a:rPr>
              <a:t>https://img1.liveinternet.ru/images/attach/c/2/70/117/70117315_1296661014_6a010535946d74970c0120a5893011970c800wi.jpg</a:t>
            </a:r>
            <a:r>
              <a:rPr lang="ru-RU" sz="1400" dirty="0" smtClean="0"/>
              <a:t> </a:t>
            </a:r>
          </a:p>
          <a:p>
            <a:pPr>
              <a:buNone/>
            </a:pPr>
            <a:r>
              <a:rPr lang="ru-RU" sz="1400" b="1" dirty="0" smtClean="0"/>
              <a:t>Слайд 43</a:t>
            </a:r>
            <a:r>
              <a:rPr lang="ru-RU" sz="1400" dirty="0" smtClean="0"/>
              <a:t> А.Кристи </a:t>
            </a:r>
            <a:r>
              <a:rPr lang="en-US" sz="1400" dirty="0" smtClean="0">
                <a:hlinkClick r:id="rId6"/>
              </a:rPr>
              <a:t>https://hs.mediadelivery.fi/img/320/3a134ab68ca74a69804048f1538eaf07.jpg</a:t>
            </a:r>
            <a:r>
              <a:rPr lang="ru-RU" sz="1400" dirty="0" smtClean="0"/>
              <a:t> </a:t>
            </a:r>
          </a:p>
          <a:p>
            <a:pPr>
              <a:buNone/>
            </a:pPr>
            <a:r>
              <a:rPr lang="ru-RU" sz="1400" b="1" dirty="0" smtClean="0"/>
              <a:t>Слайд 44-49 </a:t>
            </a:r>
            <a:r>
              <a:rPr lang="ru-RU" sz="1400" dirty="0" smtClean="0"/>
              <a:t>человечек </a:t>
            </a:r>
            <a:r>
              <a:rPr lang="en-US" sz="1400" dirty="0" smtClean="0">
                <a:hlinkClick r:id="rId7"/>
              </a:rPr>
              <a:t>https://utilizaciya-btbu.ru/wp-content/uploads/2019/08/37897370_Subscription_S.jpg</a:t>
            </a:r>
            <a:r>
              <a:rPr lang="ru-RU" sz="1400" dirty="0" smtClean="0"/>
              <a:t> </a:t>
            </a:r>
          </a:p>
          <a:p>
            <a:pPr>
              <a:buNone/>
            </a:pPr>
            <a:r>
              <a:rPr lang="ru-RU" sz="1400" b="1" dirty="0" smtClean="0"/>
              <a:t>Слайд 44 </a:t>
            </a:r>
            <a:r>
              <a:rPr lang="ru-RU" sz="1400" dirty="0" smtClean="0"/>
              <a:t>магнитофон </a:t>
            </a:r>
            <a:r>
              <a:rPr lang="en-US" sz="1400" dirty="0" smtClean="0">
                <a:hlinkClick r:id="rId8"/>
              </a:rPr>
              <a:t>https://static.onlinetrade.ru/img/items/b/magnitola_bbk_bx107u_gelto_cherniy_1.jpg</a:t>
            </a:r>
            <a:endParaRPr lang="ru-RU" sz="1400" dirty="0" smtClean="0"/>
          </a:p>
          <a:p>
            <a:pPr>
              <a:buNone/>
            </a:pPr>
            <a:r>
              <a:rPr lang="ru-RU" sz="1400" b="1" dirty="0" smtClean="0"/>
              <a:t>Слайд 46 </a:t>
            </a:r>
            <a:r>
              <a:rPr lang="ru-RU" sz="1400" dirty="0" smtClean="0"/>
              <a:t>озеро </a:t>
            </a:r>
            <a:r>
              <a:rPr lang="en-US" sz="1400" dirty="0" smtClean="0">
                <a:hlinkClick r:id="rId9"/>
              </a:rPr>
              <a:t>https://static.tildacdn.com/tild3430-3066-4531-a163-356237643063/7-chudes2.JPG</a:t>
            </a:r>
            <a:r>
              <a:rPr lang="ru-RU" sz="1400" dirty="0" smtClean="0"/>
              <a:t> </a:t>
            </a:r>
          </a:p>
          <a:p>
            <a:pPr>
              <a:buNone/>
            </a:pPr>
            <a:r>
              <a:rPr lang="ru-RU" sz="1400" b="1" dirty="0" smtClean="0"/>
              <a:t>Слайд 47 </a:t>
            </a:r>
            <a:r>
              <a:rPr lang="ru-RU" sz="1400" dirty="0" smtClean="0"/>
              <a:t>бассейн </a:t>
            </a:r>
            <a:r>
              <a:rPr lang="en-US" sz="1400" dirty="0" smtClean="0">
                <a:hlinkClick r:id="rId10"/>
              </a:rPr>
              <a:t>https://solnechnyj-kitaj.ru/wp-content/uploads/2017/07/96.jpg</a:t>
            </a:r>
            <a:r>
              <a:rPr lang="ru-RU" sz="1400" dirty="0" smtClean="0"/>
              <a:t> </a:t>
            </a:r>
          </a:p>
          <a:p>
            <a:pPr>
              <a:buNone/>
            </a:pPr>
            <a:r>
              <a:rPr lang="ru-RU" sz="1400" b="1" dirty="0" smtClean="0"/>
              <a:t>Слайд 48 </a:t>
            </a:r>
            <a:r>
              <a:rPr lang="ru-RU" sz="1400" dirty="0" smtClean="0"/>
              <a:t>светофор </a:t>
            </a:r>
            <a:r>
              <a:rPr lang="en-US" sz="1400" dirty="0" smtClean="0">
                <a:hlinkClick r:id="rId11"/>
              </a:rPr>
              <a:t>https://in.toluna.com/dpolls_images/2018/09/03/70d3fa28-13f6-4e79-9403-5e8688ebe081.jpg</a:t>
            </a:r>
            <a:r>
              <a:rPr lang="ru-RU" sz="1400" dirty="0" smtClean="0"/>
              <a:t> </a:t>
            </a:r>
          </a:p>
          <a:p>
            <a:pPr>
              <a:buNone/>
            </a:pPr>
            <a:r>
              <a:rPr lang="ru-RU" sz="1400" b="1" dirty="0" smtClean="0"/>
              <a:t>Слайд 49 </a:t>
            </a:r>
            <a:r>
              <a:rPr lang="en-US" sz="1400" dirty="0" smtClean="0">
                <a:hlinkClick r:id="rId12"/>
              </a:rPr>
              <a:t>https://i.pinimg.com/originals/cf/f5/1a/cff51a084d0399311c75440615fa4a4f.jpg</a:t>
            </a:r>
            <a:r>
              <a:rPr lang="ru-RU" sz="1400" dirty="0" smtClean="0"/>
              <a:t> </a:t>
            </a:r>
          </a:p>
          <a:p>
            <a:pPr>
              <a:buNone/>
            </a:pPr>
            <a:r>
              <a:rPr lang="ru-RU" sz="1400" b="1" dirty="0" smtClean="0"/>
              <a:t>Слайд 50 </a:t>
            </a:r>
            <a:r>
              <a:rPr lang="en-US" sz="1400" dirty="0" smtClean="0">
                <a:hlinkClick r:id="rId13"/>
              </a:rPr>
              <a:t>https://cdn.fishki.net/upload/post/201507/26/1608125/1403749186_13.jpg</a:t>
            </a:r>
            <a:r>
              <a:rPr lang="ru-RU" sz="1400" dirty="0" smtClean="0"/>
              <a:t> </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42976" y="500042"/>
            <a:ext cx="6929486" cy="461665"/>
          </a:xfrm>
          <a:prstGeom prst="rect">
            <a:avLst/>
          </a:prstGeom>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2400" dirty="0" smtClean="0">
                <a:latin typeface="Arial Black" pitchFamily="34" charset="0"/>
              </a:rPr>
              <a:t>Дворники (40)</a:t>
            </a:r>
            <a:endParaRPr lang="ru-RU" sz="2400" dirty="0">
              <a:latin typeface="Arial Black" pitchFamily="34" charset="0"/>
            </a:endParaRPr>
          </a:p>
        </p:txBody>
      </p:sp>
      <p:sp>
        <p:nvSpPr>
          <p:cNvPr id="3" name="TextBox 2"/>
          <p:cNvSpPr txBox="1"/>
          <p:nvPr/>
        </p:nvSpPr>
        <p:spPr>
          <a:xfrm>
            <a:off x="714348" y="2428868"/>
            <a:ext cx="7929618" cy="3108543"/>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lvl="0" algn="just"/>
            <a:r>
              <a:rPr lang="ru-RU" sz="2800" dirty="0"/>
              <a:t>Его делают из песка. </a:t>
            </a:r>
            <a:endParaRPr lang="ru-RU" sz="2800" dirty="0" smtClean="0"/>
          </a:p>
          <a:p>
            <a:pPr lvl="0" algn="just"/>
            <a:r>
              <a:rPr lang="ru-RU" sz="2800" dirty="0" smtClean="0"/>
              <a:t>Ваши </a:t>
            </a:r>
            <a:r>
              <a:rPr lang="ru-RU" sz="2800" dirty="0"/>
              <a:t>родители собирали и сдавали его за деньги в пункты приёма. </a:t>
            </a:r>
            <a:endParaRPr lang="ru-RU" sz="2800" dirty="0" smtClean="0"/>
          </a:p>
          <a:p>
            <a:pPr lvl="0" algn="just"/>
            <a:r>
              <a:rPr lang="ru-RU" sz="2800" dirty="0" smtClean="0"/>
              <a:t>Чаще </a:t>
            </a:r>
            <a:r>
              <a:rPr lang="ru-RU" sz="2800" dirty="0"/>
              <a:t>всего оно прозрачное, легко разбивается при падении. </a:t>
            </a:r>
            <a:endParaRPr lang="ru-RU" sz="2800" dirty="0" smtClean="0"/>
          </a:p>
          <a:p>
            <a:pPr lvl="0" algn="just"/>
            <a:r>
              <a:rPr lang="ru-RU" sz="2800" dirty="0" smtClean="0"/>
              <a:t>Брошенное </a:t>
            </a:r>
            <a:r>
              <a:rPr lang="ru-RU" sz="2800" dirty="0"/>
              <a:t>в лесу, оно может быть источником пожара</a:t>
            </a:r>
            <a:endParaRPr lang="ru-RU" dirty="0"/>
          </a:p>
        </p:txBody>
      </p:sp>
      <p:sp>
        <p:nvSpPr>
          <p:cNvPr id="7" name="TextBox 6"/>
          <p:cNvSpPr txBox="1"/>
          <p:nvPr/>
        </p:nvSpPr>
        <p:spPr>
          <a:xfrm>
            <a:off x="5715008" y="5786454"/>
            <a:ext cx="2857520" cy="461665"/>
          </a:xfrm>
          <a:prstGeom prst="rect">
            <a:avLst/>
          </a:prstGeom>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2400" dirty="0" smtClean="0">
                <a:latin typeface="Arial Black" pitchFamily="34" charset="0"/>
              </a:rPr>
              <a:t>Стекло</a:t>
            </a:r>
            <a:endParaRPr lang="ru-RU" sz="2400" dirty="0">
              <a:latin typeface="Arial Black" pitchFamily="34" charset="0"/>
            </a:endParaRPr>
          </a:p>
        </p:txBody>
      </p:sp>
      <p:sp>
        <p:nvSpPr>
          <p:cNvPr id="10" name="Багетная рамка 9"/>
          <p:cNvSpPr/>
          <p:nvPr/>
        </p:nvSpPr>
        <p:spPr>
          <a:xfrm>
            <a:off x="714348" y="3000372"/>
            <a:ext cx="7929618" cy="785818"/>
          </a:xfrm>
          <a:prstGeom prst="bevel">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a:p>
        </p:txBody>
      </p:sp>
      <p:sp>
        <p:nvSpPr>
          <p:cNvPr id="8" name="Багетная рамка 7"/>
          <p:cNvSpPr/>
          <p:nvPr/>
        </p:nvSpPr>
        <p:spPr>
          <a:xfrm>
            <a:off x="714348" y="3857628"/>
            <a:ext cx="7929618" cy="785818"/>
          </a:xfrm>
          <a:prstGeom prst="bevel">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a:p>
        </p:txBody>
      </p:sp>
      <p:sp>
        <p:nvSpPr>
          <p:cNvPr id="11" name="Багетная рамка 10"/>
          <p:cNvSpPr/>
          <p:nvPr/>
        </p:nvSpPr>
        <p:spPr>
          <a:xfrm>
            <a:off x="714348" y="4643446"/>
            <a:ext cx="7929618" cy="785818"/>
          </a:xfrm>
          <a:prstGeom prst="bevel">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a:p>
        </p:txBody>
      </p:sp>
      <p:pic>
        <p:nvPicPr>
          <p:cNvPr id="12" name="Рисунок 11" descr="https://images.all-free-download.com/images/graphiclarge/green_ideal_energy_267004.jpg">
            <a:hlinkClick r:id="rId2" action="ppaction://hlinksldjump"/>
          </p:cNvPr>
          <p:cNvPicPr/>
          <p:nvPr/>
        </p:nvPicPr>
        <p:blipFill>
          <a:blip r:embed="rId3"/>
          <a:srcRect/>
          <a:stretch>
            <a:fillRect/>
          </a:stretch>
        </p:blipFill>
        <p:spPr bwMode="auto">
          <a:xfrm>
            <a:off x="6929454" y="285728"/>
            <a:ext cx="1857356" cy="2286016"/>
          </a:xfrm>
          <a:prstGeom prst="ellipse">
            <a:avLst/>
          </a:prstGeom>
          <a:ln>
            <a:noFill/>
          </a:ln>
          <a:effectLst>
            <a:softEdge rad="112500"/>
          </a:effectLst>
        </p:spPr>
      </p:pic>
      <p:pic>
        <p:nvPicPr>
          <p:cNvPr id="9" name="Picture 2" descr="https://thumbs.dreamstime.com/b/%D0%B1%D0%B5%D0%BB%D1%8B%D0%B9-%D0%BC%D0%B5%D1%82%D0%B5%D0%BB%D1%8C%D1%89%D0%B8%D0%BA-%D1%83%D0%BB%D0%B8%D1%86%D1%8B-%D0%BB%D1%8E%D0%B4%D0%B5%D0%B9-3d-26396113.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571471" y="428604"/>
            <a:ext cx="1793093" cy="214314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xit" presetSubtype="10" fill="hold" grpId="0" nodeType="clickEffect">
                                  <p:stCondLst>
                                    <p:cond delay="0"/>
                                  </p:stCondLst>
                                  <p:childTnLst>
                                    <p:animEffect transition="out" filter="checkerboard(across)">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5" presetClass="exit" presetSubtype="10" fill="hold" grpId="0" nodeType="clickEffect">
                                  <p:stCondLst>
                                    <p:cond delay="0"/>
                                  </p:stCondLst>
                                  <p:childTnLst>
                                    <p:animEffect transition="out" filter="checkerboard(across)">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5" presetClass="exit" presetSubtype="10" fill="hold" grpId="0" nodeType="clickEffect">
                                  <p:stCondLst>
                                    <p:cond delay="0"/>
                                  </p:stCondLst>
                                  <p:childTnLst>
                                    <p:animEffect transition="out" filter="checkerboard(across)">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amond(in)">
                                      <p:cBhvr>
                                        <p:cTn id="2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8" grpId="0" animBg="1"/>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42976" y="500042"/>
            <a:ext cx="6929486" cy="461665"/>
          </a:xfrm>
          <a:prstGeom prst="rect">
            <a:avLst/>
          </a:prstGeom>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2400" dirty="0" smtClean="0">
                <a:latin typeface="Arial Black" pitchFamily="34" charset="0"/>
              </a:rPr>
              <a:t>Дворники (50)</a:t>
            </a:r>
            <a:endParaRPr lang="ru-RU" sz="2400" dirty="0">
              <a:latin typeface="Arial Black" pitchFamily="34" charset="0"/>
            </a:endParaRPr>
          </a:p>
        </p:txBody>
      </p:sp>
      <p:sp>
        <p:nvSpPr>
          <p:cNvPr id="3" name="TextBox 2"/>
          <p:cNvSpPr txBox="1"/>
          <p:nvPr/>
        </p:nvSpPr>
        <p:spPr>
          <a:xfrm>
            <a:off x="714348" y="2428868"/>
            <a:ext cx="7929618" cy="2954655"/>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lvl="0" algn="just"/>
            <a:r>
              <a:rPr lang="ru-RU" sz="2800" dirty="0" smtClean="0"/>
              <a:t>В </a:t>
            </a:r>
            <a:r>
              <a:rPr lang="ru-RU" sz="2800" dirty="0"/>
              <a:t>небольших количествах он очень полезен. Когда его слишком много, это становится настоящим бедствием. </a:t>
            </a:r>
            <a:endParaRPr lang="ru-RU" sz="2800" dirty="0" smtClean="0"/>
          </a:p>
          <a:p>
            <a:pPr lvl="0" algn="just"/>
            <a:r>
              <a:rPr lang="ru-RU" sz="2800" dirty="0" smtClean="0"/>
              <a:t>При </a:t>
            </a:r>
            <a:r>
              <a:rPr lang="ru-RU" sz="2800" dirty="0"/>
              <a:t>попадании в водоёмы он разрушается, рыба и другие водные жители начинают </a:t>
            </a:r>
            <a:r>
              <a:rPr lang="ru-RU" sz="2800" dirty="0" smtClean="0"/>
              <a:t>задыхаться.</a:t>
            </a:r>
          </a:p>
          <a:p>
            <a:pPr lvl="0" algn="just"/>
            <a:r>
              <a:rPr lang="ru-RU" sz="2800" dirty="0" smtClean="0"/>
              <a:t>Его производит обыкновенная корова.</a:t>
            </a:r>
          </a:p>
          <a:p>
            <a:pPr lvl="0" algn="just"/>
            <a:endParaRPr lang="ru-RU" dirty="0"/>
          </a:p>
        </p:txBody>
      </p:sp>
      <p:sp>
        <p:nvSpPr>
          <p:cNvPr id="7" name="TextBox 6"/>
          <p:cNvSpPr txBox="1"/>
          <p:nvPr/>
        </p:nvSpPr>
        <p:spPr>
          <a:xfrm>
            <a:off x="5715008" y="5786454"/>
            <a:ext cx="2857520" cy="461665"/>
          </a:xfrm>
          <a:prstGeom prst="rect">
            <a:avLst/>
          </a:prstGeom>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2400" dirty="0" smtClean="0">
                <a:latin typeface="Arial Black" pitchFamily="34" charset="0"/>
              </a:rPr>
              <a:t>Навоз</a:t>
            </a:r>
            <a:endParaRPr lang="ru-RU" sz="2400" dirty="0">
              <a:latin typeface="Arial Black" pitchFamily="34" charset="0"/>
            </a:endParaRPr>
          </a:p>
        </p:txBody>
      </p:sp>
      <p:sp>
        <p:nvSpPr>
          <p:cNvPr id="11" name="Багетная рамка 10"/>
          <p:cNvSpPr/>
          <p:nvPr/>
        </p:nvSpPr>
        <p:spPr>
          <a:xfrm>
            <a:off x="714348" y="3857628"/>
            <a:ext cx="7929618" cy="785818"/>
          </a:xfrm>
          <a:prstGeom prst="bevel">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a:p>
        </p:txBody>
      </p:sp>
      <p:sp>
        <p:nvSpPr>
          <p:cNvPr id="9" name="Багетная рамка 8"/>
          <p:cNvSpPr/>
          <p:nvPr/>
        </p:nvSpPr>
        <p:spPr>
          <a:xfrm>
            <a:off x="714348" y="4643446"/>
            <a:ext cx="7929618" cy="785818"/>
          </a:xfrm>
          <a:prstGeom prst="bevel">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a:p>
        </p:txBody>
      </p:sp>
      <p:pic>
        <p:nvPicPr>
          <p:cNvPr id="12" name="Рисунок 11" descr="https://images.all-free-download.com/images/graphiclarge/green_ideal_energy_267004.jpg">
            <a:hlinkClick r:id="rId2" action="ppaction://hlinksldjump"/>
          </p:cNvPr>
          <p:cNvPicPr/>
          <p:nvPr/>
        </p:nvPicPr>
        <p:blipFill>
          <a:blip r:embed="rId3"/>
          <a:srcRect/>
          <a:stretch>
            <a:fillRect/>
          </a:stretch>
        </p:blipFill>
        <p:spPr bwMode="auto">
          <a:xfrm>
            <a:off x="6929454" y="285728"/>
            <a:ext cx="1857356" cy="2286016"/>
          </a:xfrm>
          <a:prstGeom prst="ellipse">
            <a:avLst/>
          </a:prstGeom>
          <a:ln>
            <a:noFill/>
          </a:ln>
          <a:effectLst>
            <a:softEdge rad="112500"/>
          </a:effectLst>
        </p:spPr>
      </p:pic>
      <p:pic>
        <p:nvPicPr>
          <p:cNvPr id="8" name="Picture 2" descr="https://thumbs.dreamstime.com/b/%D0%B1%D0%B5%D0%BB%D1%8B%D0%B9-%D0%BC%D0%B5%D1%82%D0%B5%D0%BB%D1%8C%D1%89%D0%B8%D0%BA-%D1%83%D0%BB%D0%B8%D1%86%D1%8B-%D0%BB%D1%8E%D0%B4%D0%B5%D0%B9-3d-26396113.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571471" y="428604"/>
            <a:ext cx="1793093" cy="214314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xit" presetSubtype="10" fill="hold" grpId="0" nodeType="clickEffect">
                                  <p:stCondLst>
                                    <p:cond delay="0"/>
                                  </p:stCondLst>
                                  <p:childTnLst>
                                    <p:animEffect transition="out" filter="checkerboard(across)">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5" presetClass="exit" presetSubtype="10" fill="hold" grpId="0" nodeType="clickEffect">
                                  <p:stCondLst>
                                    <p:cond delay="0"/>
                                  </p:stCondLst>
                                  <p:childTnLst>
                                    <p:animEffect transition="out" filter="checkerboard(across)">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diamond(in)">
                                      <p:cBhvr>
                                        <p:cTn id="1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animBg="1"/>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42976" y="500042"/>
            <a:ext cx="6929486" cy="461665"/>
          </a:xfrm>
          <a:prstGeom prst="rect">
            <a:avLst/>
          </a:prstGeom>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2400" dirty="0" smtClean="0">
                <a:latin typeface="Arial Black" pitchFamily="34" charset="0"/>
              </a:rPr>
              <a:t>Дворники (60)</a:t>
            </a:r>
            <a:endParaRPr lang="ru-RU" sz="2400" dirty="0">
              <a:latin typeface="Arial Black" pitchFamily="34" charset="0"/>
            </a:endParaRPr>
          </a:p>
        </p:txBody>
      </p:sp>
      <p:sp>
        <p:nvSpPr>
          <p:cNvPr id="3" name="TextBox 2"/>
          <p:cNvSpPr txBox="1"/>
          <p:nvPr/>
        </p:nvSpPr>
        <p:spPr>
          <a:xfrm>
            <a:off x="714348" y="2428868"/>
            <a:ext cx="7929618" cy="1384995"/>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lvl="0" algn="just"/>
            <a:r>
              <a:rPr lang="ru-RU" sz="2800" dirty="0"/>
              <a:t>Оно легче воды. На воде плавает, не тонет</a:t>
            </a:r>
            <a:r>
              <a:rPr lang="ru-RU" sz="2800" dirty="0" smtClean="0"/>
              <a:t>.</a:t>
            </a:r>
          </a:p>
          <a:p>
            <a:pPr lvl="0" algn="just"/>
            <a:r>
              <a:rPr lang="ru-RU" sz="2800" dirty="0" smtClean="0"/>
              <a:t> </a:t>
            </a:r>
          </a:p>
          <a:p>
            <a:pPr lvl="0" algn="just"/>
            <a:r>
              <a:rPr lang="ru-RU" sz="2800" dirty="0" smtClean="0"/>
              <a:t>В </a:t>
            </a:r>
            <a:r>
              <a:rPr lang="ru-RU" sz="2800" dirty="0"/>
              <a:t>реке его </a:t>
            </a:r>
            <a:r>
              <a:rPr lang="ru-RU" sz="2800" dirty="0" smtClean="0"/>
              <a:t>много на </a:t>
            </a:r>
            <a:r>
              <a:rPr lang="ru-RU" sz="2800" dirty="0"/>
              <a:t>поверхности воды. </a:t>
            </a:r>
          </a:p>
        </p:txBody>
      </p:sp>
      <p:pic>
        <p:nvPicPr>
          <p:cNvPr id="5" name="Рисунок 4" descr="https://images.all-free-download.com/images/graphiclarge/green_ideal_energy_267004.jpg">
            <a:hlinkClick r:id="rId2" action="ppaction://hlinksldjump"/>
          </p:cNvPr>
          <p:cNvPicPr/>
          <p:nvPr/>
        </p:nvPicPr>
        <p:blipFill>
          <a:blip r:embed="rId3"/>
          <a:srcRect/>
          <a:stretch>
            <a:fillRect/>
          </a:stretch>
        </p:blipFill>
        <p:spPr bwMode="auto">
          <a:xfrm>
            <a:off x="6929454" y="285728"/>
            <a:ext cx="1857356" cy="2286016"/>
          </a:xfrm>
          <a:prstGeom prst="ellipse">
            <a:avLst/>
          </a:prstGeom>
          <a:ln>
            <a:noFill/>
          </a:ln>
          <a:effectLst>
            <a:softEdge rad="112500"/>
          </a:effectLst>
        </p:spPr>
      </p:pic>
      <p:sp>
        <p:nvSpPr>
          <p:cNvPr id="7" name="TextBox 6"/>
          <p:cNvSpPr txBox="1"/>
          <p:nvPr/>
        </p:nvSpPr>
        <p:spPr>
          <a:xfrm>
            <a:off x="4572000" y="5786454"/>
            <a:ext cx="4000528" cy="461665"/>
          </a:xfrm>
          <a:prstGeom prst="rect">
            <a:avLst/>
          </a:prstGeom>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2400" dirty="0" smtClean="0">
                <a:latin typeface="Arial Black" pitchFamily="34" charset="0"/>
              </a:rPr>
              <a:t>Машинное масло</a:t>
            </a:r>
            <a:endParaRPr lang="ru-RU" sz="2400" dirty="0">
              <a:latin typeface="Arial Black" pitchFamily="34" charset="0"/>
            </a:endParaRPr>
          </a:p>
        </p:txBody>
      </p:sp>
      <p:sp>
        <p:nvSpPr>
          <p:cNvPr id="9" name="Багетная рамка 8"/>
          <p:cNvSpPr/>
          <p:nvPr/>
        </p:nvSpPr>
        <p:spPr>
          <a:xfrm>
            <a:off x="714348" y="3214686"/>
            <a:ext cx="7929618" cy="785818"/>
          </a:xfrm>
          <a:prstGeom prst="bevel">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a:p>
        </p:txBody>
      </p:sp>
      <p:pic>
        <p:nvPicPr>
          <p:cNvPr id="8" name="Picture 2" descr="https://thumbs.dreamstime.com/b/%D0%B1%D0%B5%D0%BB%D1%8B%D0%B9-%D0%BC%D0%B5%D1%82%D0%B5%D0%BB%D1%8C%D1%89%D0%B8%D0%BA-%D1%83%D0%BB%D0%B8%D1%86%D1%8B-%D0%BB%D1%8E%D0%B4%D0%B5%D0%B9-3d-26396113.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571471" y="428604"/>
            <a:ext cx="1793093" cy="214314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xit" presetSubtype="10" fill="hold" grpId="0" nodeType="clickEffect">
                                  <p:stCondLst>
                                    <p:cond delay="0"/>
                                  </p:stCondLst>
                                  <p:childTnLst>
                                    <p:animEffect transition="out" filter="checkerboard(across)">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amond(in)">
                                      <p:cBhvr>
                                        <p:cTn id="1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42976" y="500042"/>
            <a:ext cx="6929486" cy="461665"/>
          </a:xfrm>
          <a:prstGeom prst="rect">
            <a:avLst/>
          </a:prstGeom>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2400" dirty="0" smtClean="0">
                <a:latin typeface="Arial Black" pitchFamily="34" charset="0"/>
              </a:rPr>
              <a:t>Это интересно (10)</a:t>
            </a:r>
            <a:endParaRPr lang="ru-RU" sz="2400" dirty="0">
              <a:latin typeface="Arial Black" pitchFamily="34" charset="0"/>
            </a:endParaRPr>
          </a:p>
        </p:txBody>
      </p:sp>
      <p:sp>
        <p:nvSpPr>
          <p:cNvPr id="3" name="TextBox 2"/>
          <p:cNvSpPr txBox="1"/>
          <p:nvPr/>
        </p:nvSpPr>
        <p:spPr>
          <a:xfrm>
            <a:off x="1000100" y="1643050"/>
            <a:ext cx="5143536" cy="3970318"/>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lvl="0" algn="just"/>
            <a:r>
              <a:rPr lang="ru-RU" sz="2800" dirty="0" smtClean="0"/>
              <a:t>Так называемый «Умный дом» помогает экономить большое количество энергии за счет объединения разных систем. Управляется он часто голосом, поэтому его предшественником можно назвать персонажа сказок. </a:t>
            </a:r>
          </a:p>
          <a:p>
            <a:pPr lvl="0" algn="just"/>
            <a:r>
              <a:rPr lang="ru-RU" sz="2800" dirty="0" smtClean="0"/>
              <a:t>Назовите этого персонажа.</a:t>
            </a:r>
            <a:endParaRPr lang="ru-RU" sz="2800" dirty="0"/>
          </a:p>
        </p:txBody>
      </p:sp>
      <p:pic>
        <p:nvPicPr>
          <p:cNvPr id="5" name="Рисунок 4" descr="https://images.all-free-download.com/images/graphiclarge/green_ideal_energy_267004.jpg">
            <a:hlinkClick r:id="rId2" action="ppaction://hlinksldjump"/>
          </p:cNvPr>
          <p:cNvPicPr/>
          <p:nvPr/>
        </p:nvPicPr>
        <p:blipFill>
          <a:blip r:embed="rId3"/>
          <a:srcRect/>
          <a:stretch>
            <a:fillRect/>
          </a:stretch>
        </p:blipFill>
        <p:spPr bwMode="auto">
          <a:xfrm>
            <a:off x="7000892" y="214290"/>
            <a:ext cx="1857356" cy="2286016"/>
          </a:xfrm>
          <a:prstGeom prst="ellipse">
            <a:avLst/>
          </a:prstGeom>
          <a:ln>
            <a:noFill/>
          </a:ln>
          <a:effectLst>
            <a:softEdge rad="112500"/>
          </a:effectLst>
        </p:spPr>
      </p:pic>
      <p:sp>
        <p:nvSpPr>
          <p:cNvPr id="7" name="TextBox 6"/>
          <p:cNvSpPr txBox="1"/>
          <p:nvPr/>
        </p:nvSpPr>
        <p:spPr>
          <a:xfrm>
            <a:off x="1000100" y="5572140"/>
            <a:ext cx="5143536" cy="461665"/>
          </a:xfrm>
          <a:prstGeom prst="rect">
            <a:avLst/>
          </a:prstGeom>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2400" dirty="0" smtClean="0">
                <a:latin typeface="Arial Black" pitchFamily="34" charset="0"/>
              </a:rPr>
              <a:t>Избушка на курьих ножках</a:t>
            </a:r>
            <a:endParaRPr lang="ru-RU" sz="2400" dirty="0">
              <a:latin typeface="Arial Black" pitchFamily="34" charset="0"/>
            </a:endParaRPr>
          </a:p>
        </p:txBody>
      </p:sp>
      <p:pic>
        <p:nvPicPr>
          <p:cNvPr id="47106" name="Picture 2" descr="https://i.pinimg.com/originals/28/ce/48/28ce485809d592729688795d6459c3c5.jpg"/>
          <p:cNvPicPr>
            <a:picLocks noChangeAspect="1" noChangeArrowheads="1"/>
          </p:cNvPicPr>
          <p:nvPr/>
        </p:nvPicPr>
        <p:blipFill>
          <a:blip r:embed="rId4"/>
          <a:srcRect/>
          <a:stretch>
            <a:fillRect/>
          </a:stretch>
        </p:blipFill>
        <p:spPr bwMode="auto">
          <a:xfrm>
            <a:off x="6143636" y="2428868"/>
            <a:ext cx="2714644" cy="3643338"/>
          </a:xfrm>
          <a:prstGeom prst="rect">
            <a:avLst/>
          </a:prstGeom>
          <a:noFill/>
          <a:effectLst>
            <a:softEdge rad="317500"/>
          </a:effectLst>
        </p:spPr>
      </p:pic>
      <p:pic>
        <p:nvPicPr>
          <p:cNvPr id="47108" name="Picture 4" descr="http://clipart-library.com/img1/2093086.jpg"/>
          <p:cNvPicPr>
            <a:picLocks noChangeAspect="1" noChangeArrowheads="1"/>
          </p:cNvPicPr>
          <p:nvPr/>
        </p:nvPicPr>
        <p:blipFill>
          <a:blip r:embed="rId5" cstate="print">
            <a:clrChange>
              <a:clrFrom>
                <a:srgbClr val="FFFFFF"/>
              </a:clrFrom>
              <a:clrTo>
                <a:srgbClr val="FFFFFF">
                  <a:alpha val="0"/>
                </a:srgbClr>
              </a:clrTo>
            </a:clrChange>
          </a:blip>
          <a:srcRect l="21523" t="8333" r="19218" b="9722"/>
          <a:stretch>
            <a:fillRect/>
          </a:stretch>
        </p:blipFill>
        <p:spPr bwMode="auto">
          <a:xfrm flipH="1">
            <a:off x="357158" y="285728"/>
            <a:ext cx="1123622" cy="214311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7106"/>
                                        </p:tgtEl>
                                        <p:attrNameLst>
                                          <p:attrName>style.visibility</p:attrName>
                                        </p:attrNameLst>
                                      </p:cBhvr>
                                      <p:to>
                                        <p:strVal val="visible"/>
                                      </p:to>
                                    </p:set>
                                    <p:animEffect transition="in" filter="diamond(in)">
                                      <p:cBhvr>
                                        <p:cTn id="7" dur="2000"/>
                                        <p:tgtEl>
                                          <p:spTgt spid="47106"/>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diamond(in)">
                                      <p:cBhvr>
                                        <p:cTn id="11"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1157</TotalTime>
  <Words>2242</Words>
  <Application>Microsoft Office PowerPoint</Application>
  <PresentationFormat>Экран (4:3)</PresentationFormat>
  <Paragraphs>321</Paragraphs>
  <Slides>55</Slides>
  <Notes>2</Notes>
  <HiddenSlides>0</HiddenSlides>
  <MMClips>0</MMClips>
  <ScaleCrop>false</ScaleCrop>
  <HeadingPairs>
    <vt:vector size="4" baseType="variant">
      <vt:variant>
        <vt:lpstr>Тема</vt:lpstr>
      </vt:variant>
      <vt:variant>
        <vt:i4>1</vt:i4>
      </vt:variant>
      <vt:variant>
        <vt:lpstr>Заголовки слайдов</vt:lpstr>
      </vt:variant>
      <vt:variant>
        <vt:i4>55</vt:i4>
      </vt:variant>
    </vt:vector>
  </HeadingPairs>
  <TitlesOfParts>
    <vt:vector size="56" baseType="lpstr">
      <vt:lpstr>Тема Office</vt:lpstr>
      <vt:lpstr>Береги энергию</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lpstr>Слайд 38</vt:lpstr>
      <vt:lpstr>Слайд 39</vt:lpstr>
      <vt:lpstr>Слайд 40</vt:lpstr>
      <vt:lpstr>Слайд 41</vt:lpstr>
      <vt:lpstr>Слайд 42</vt:lpstr>
      <vt:lpstr>Слайд 43</vt:lpstr>
      <vt:lpstr>Слайд 44</vt:lpstr>
      <vt:lpstr>Слайд 45</vt:lpstr>
      <vt:lpstr>Слайд 46</vt:lpstr>
      <vt:lpstr>Слайд 47</vt:lpstr>
      <vt:lpstr>Слайд 48</vt:lpstr>
      <vt:lpstr>Слайд 49</vt:lpstr>
      <vt:lpstr>Слайд 50</vt:lpstr>
      <vt:lpstr>Слайд 51</vt:lpstr>
      <vt:lpstr>Интернет-ресурс</vt:lpstr>
      <vt:lpstr>Интернет-ресурс</vt:lpstr>
      <vt:lpstr>Интернет-ресурс</vt:lpstr>
      <vt:lpstr>Интернет-ресурс</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Береги энергию</dc:title>
  <dc:creator>Фоминова</dc:creator>
  <cp:lastModifiedBy>Фоминова</cp:lastModifiedBy>
  <cp:revision>111</cp:revision>
  <dcterms:created xsi:type="dcterms:W3CDTF">2019-10-26T20:59:30Z</dcterms:created>
  <dcterms:modified xsi:type="dcterms:W3CDTF">2020-07-10T14:46:34Z</dcterms:modified>
</cp:coreProperties>
</file>