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0"/>
  </p:handoutMasterIdLst>
  <p:sldIdLst>
    <p:sldId id="256" r:id="rId2"/>
    <p:sldId id="274" r:id="rId3"/>
    <p:sldId id="280" r:id="rId4"/>
    <p:sldId id="273" r:id="rId5"/>
    <p:sldId id="269" r:id="rId6"/>
    <p:sldId id="276" r:id="rId7"/>
    <p:sldId id="277" r:id="rId8"/>
    <p:sldId id="278" r:id="rId9"/>
    <p:sldId id="257" r:id="rId10"/>
    <p:sldId id="289" r:id="rId11"/>
    <p:sldId id="271" r:id="rId12"/>
    <p:sldId id="261" r:id="rId13"/>
    <p:sldId id="286" r:id="rId14"/>
    <p:sldId id="288" r:id="rId15"/>
    <p:sldId id="287" r:id="rId16"/>
    <p:sldId id="260" r:id="rId17"/>
    <p:sldId id="270" r:id="rId18"/>
    <p:sldId id="279" r:id="rId19"/>
    <p:sldId id="290" r:id="rId20"/>
    <p:sldId id="268" r:id="rId21"/>
    <p:sldId id="282" r:id="rId22"/>
    <p:sldId id="281" r:id="rId23"/>
    <p:sldId id="283" r:id="rId24"/>
    <p:sldId id="284" r:id="rId25"/>
    <p:sldId id="285" r:id="rId26"/>
    <p:sldId id="267" r:id="rId27"/>
    <p:sldId id="259" r:id="rId28"/>
    <p:sldId id="26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FFCC66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53" autoAdjust="0"/>
    <p:restoredTop sz="94660"/>
  </p:normalViewPr>
  <p:slideViewPr>
    <p:cSldViewPr>
      <p:cViewPr varScale="1">
        <p:scale>
          <a:sx n="100" d="100"/>
          <a:sy n="100" d="100"/>
        </p:scale>
        <p:origin x="-1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15521-CD7A-4222-8DF0-13F3896F6A0A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BD631-8BEC-4F13-9062-80B26FAB0A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4129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Layouts/_rels/slideLayout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5.wdp"/><Relationship Id="rId10" Type="http://schemas.microsoft.com/office/2007/relationships/hdphoto" Target="../media/hdphoto7.wdp"/><Relationship Id="rId9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2.wdp"/><Relationship Id="rId7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5.wdp"/><Relationship Id="rId11" Type="http://schemas.openxmlformats.org/officeDocument/2006/relationships/image" Target="../media/image14.jpeg"/><Relationship Id="rId10" Type="http://schemas.microsoft.com/office/2007/relationships/hdphoto" Target="../media/hdphoto7.wdp"/><Relationship Id="rId9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microsoft.com/office/2007/relationships/hdphoto" Target="../media/hdphoto9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microsoft.com/office/2007/relationships/hdphoto" Target="../media/hdphoto3.wdp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4.png"/><Relationship Id="rId3" Type="http://schemas.microsoft.com/office/2007/relationships/hdphoto" Target="../media/hdphoto2.wdp"/><Relationship Id="rId7" Type="http://schemas.openxmlformats.org/officeDocument/2006/relationships/image" Target="../media/image16.png"/><Relationship Id="rId12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9.wdp"/><Relationship Id="rId11" Type="http://schemas.openxmlformats.org/officeDocument/2006/relationships/image" Target="../media/image8.png"/><Relationship Id="rId15" Type="http://schemas.openxmlformats.org/officeDocument/2006/relationships/image" Target="../media/image6.jpeg"/><Relationship Id="rId10" Type="http://schemas.openxmlformats.org/officeDocument/2006/relationships/image" Target="../media/image9.png"/><Relationship Id="rId9" Type="http://schemas.openxmlformats.org/officeDocument/2006/relationships/image" Target="../media/image7.png"/><Relationship Id="rId1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ages.clipartpanda.com/traffic-light-clipart-light5_Vector_Clipar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15" t="8907" r="25094" b="41"/>
          <a:stretch/>
        </p:blipFill>
        <p:spPr bwMode="auto">
          <a:xfrm>
            <a:off x="0" y="1196752"/>
            <a:ext cx="2413547" cy="623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 userDrawn="1"/>
        </p:nvSpPr>
        <p:spPr>
          <a:xfrm>
            <a:off x="2411760" y="4437112"/>
            <a:ext cx="6069600" cy="175299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414520" y="697663"/>
            <a:ext cx="6081916" cy="2947361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3546" y="764704"/>
            <a:ext cx="6078425" cy="273630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33922"/>
            <a:ext cx="5940659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7380312" y="4941168"/>
            <a:ext cx="1591999" cy="1728112"/>
            <a:chOff x="5868144" y="3284984"/>
            <a:chExt cx="3032159" cy="3384296"/>
          </a:xfrm>
        </p:grpSpPr>
        <p:pic>
          <p:nvPicPr>
            <p:cNvPr id="1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00392" y="3284984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68688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3278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9990"/>
            <a:stretch>
              <a:fillRect/>
            </a:stretch>
          </p:blipFill>
          <p:spPr bwMode="auto">
            <a:xfrm flipH="1">
              <a:off x="810039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20816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 flipH="1">
              <a:off x="5868144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 userDrawn="1"/>
        </p:nvGrpSpPr>
        <p:grpSpPr>
          <a:xfrm>
            <a:off x="179512" y="5085184"/>
            <a:ext cx="1512168" cy="1584096"/>
            <a:chOff x="179512" y="3356992"/>
            <a:chExt cx="2972672" cy="3312288"/>
          </a:xfrm>
        </p:grpSpPr>
        <p:pic>
          <p:nvPicPr>
            <p:cNvPr id="8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 userDrawn="1"/>
        </p:nvGrpSpPr>
        <p:grpSpPr>
          <a:xfrm flipH="1">
            <a:off x="7380312" y="5085184"/>
            <a:ext cx="1512168" cy="1584096"/>
            <a:chOff x="179512" y="3356992"/>
            <a:chExt cx="2972672" cy="3312288"/>
          </a:xfrm>
        </p:grpSpPr>
        <p:pic>
          <p:nvPicPr>
            <p:cNvPr id="3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1490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 userDrawn="1"/>
        </p:nvGrpSpPr>
        <p:grpSpPr>
          <a:xfrm>
            <a:off x="179512" y="4221088"/>
            <a:ext cx="2972672" cy="2448192"/>
            <a:chOff x="179512" y="4221088"/>
            <a:chExt cx="2972672" cy="2448192"/>
          </a:xfrm>
        </p:grpSpPr>
        <p:pic>
          <p:nvPicPr>
            <p:cNvPr id="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01317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679104" y="3356992"/>
            <a:ext cx="7776864" cy="1301927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56993"/>
            <a:ext cx="7772400" cy="1296144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6759989" y="1045920"/>
            <a:ext cx="1766205" cy="3635421"/>
            <a:chOff x="6759989" y="1045920"/>
            <a:chExt cx="1766205" cy="3635421"/>
          </a:xfrm>
        </p:grpSpPr>
        <p:pic>
          <p:nvPicPr>
            <p:cNvPr id="6" name="Picture 18" descr="https://avatanplus.com/files/resources/original/56f4ce440988e153ac45b9c7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332099" flipH="1">
              <a:off x="6759989" y="1045920"/>
              <a:ext cx="1527505" cy="36354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4469" y="1268760"/>
              <a:ext cx="1149577" cy="1149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2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sharpenSoften amount="-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8662" y="2132856"/>
              <a:ext cx="915616" cy="915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4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sharpenSoften amount="-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1052736"/>
              <a:ext cx="1073874" cy="1073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Прямоугольник 10"/>
          <p:cNvSpPr/>
          <p:nvPr userDrawn="1"/>
        </p:nvSpPr>
        <p:spPr>
          <a:xfrm>
            <a:off x="1043608" y="6211669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002060"/>
                </a:solidFill>
              </a:rPr>
              <a:t>Автор этого шаблона: Погодаева Оксана Викторовна </a:t>
            </a:r>
          </a:p>
        </p:txBody>
      </p:sp>
    </p:spTree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images.clipartpanda.com/traffic-light-clipart-light5_Vector_Clipart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15" t="8907" r="25094" b="41"/>
          <a:stretch/>
        </p:blipFill>
        <p:spPr bwMode="auto">
          <a:xfrm>
            <a:off x="-39322" y="1162704"/>
            <a:ext cx="1806049" cy="623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1403648" y="1563756"/>
            <a:ext cx="7200000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8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200000" cy="1152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7211144" cy="4968552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9665666"/>
      </p:ext>
    </p:extLst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1403648" y="1627870"/>
            <a:ext cx="7200000" cy="5041489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0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056784" cy="11569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556792"/>
            <a:ext cx="7056784" cy="511256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251520" y="332656"/>
            <a:ext cx="1059633" cy="6098960"/>
            <a:chOff x="251520" y="404664"/>
            <a:chExt cx="1059633" cy="6098960"/>
          </a:xfrm>
        </p:grpSpPr>
        <p:pic>
          <p:nvPicPr>
            <p:cNvPr id="2052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2971808"/>
              <a:ext cx="1058400" cy="105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5445224"/>
              <a:ext cx="1058400" cy="105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1059632" cy="1059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4664"/>
              <a:ext cx="1059633" cy="1059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465" t="10182" r="5267" b="11159"/>
            <a:stretch>
              <a:fillRect/>
            </a:stretch>
          </p:blipFill>
          <p:spPr bwMode="auto">
            <a:xfrm>
              <a:off x="251520" y="1700808"/>
              <a:ext cx="1058400" cy="987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https://avatanplus.com/files/resources/original/56f4ce440988e153ac45b9c7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32099" flipH="1">
            <a:off x="42503" y="1634489"/>
            <a:ext cx="1343072" cy="319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 userDrawn="1"/>
        </p:nvSpPr>
        <p:spPr>
          <a:xfrm>
            <a:off x="1458517" y="1634501"/>
            <a:ext cx="7200000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03648" y="260648"/>
            <a:ext cx="7200800" cy="1152128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28792" cy="115699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4062" y="1628800"/>
            <a:ext cx="7200696" cy="478088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0" y="1628800"/>
            <a:ext cx="1614647" cy="1731144"/>
            <a:chOff x="-11292" y="1196752"/>
            <a:chExt cx="2018375" cy="2112193"/>
          </a:xfrm>
        </p:grpSpPr>
        <p:pic>
          <p:nvPicPr>
            <p:cNvPr id="4116" name="Picture 20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harpenSoften amount="-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92" y="1548184"/>
              <a:ext cx="1149576" cy="1149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8" name="Picture 22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sharpenSoften amount="-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290" y="2393329"/>
              <a:ext cx="915616" cy="915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0" name="Picture 24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sharpenSoften amount="-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196" y="1196752"/>
              <a:ext cx="1163887" cy="11421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" descr="http://st.depositphotos.com/1526816/2921/v/170/depositphotos_29217567-A-young-girl-rollerskating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293096"/>
            <a:ext cx="1259632" cy="1804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69665666"/>
      </p:ext>
    </p:extLst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539552" y="1634501"/>
            <a:ext cx="8118965" cy="5040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539552" y="260648"/>
            <a:ext cx="8064896" cy="1224136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92888" cy="1084982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475252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16" name="Группа 15"/>
          <p:cNvGrpSpPr/>
          <p:nvPr userDrawn="1"/>
        </p:nvGrpSpPr>
        <p:grpSpPr>
          <a:xfrm>
            <a:off x="179512" y="4221088"/>
            <a:ext cx="2972672" cy="2448192"/>
            <a:chOff x="179512" y="4221088"/>
            <a:chExt cx="2972672" cy="2448192"/>
          </a:xfrm>
        </p:grpSpPr>
        <p:pic>
          <p:nvPicPr>
            <p:cNvPr id="11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01317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5733256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769665666"/>
      </p:ext>
    </p:extLst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556792"/>
            <a:ext cx="4032448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4608004" y="1556792"/>
            <a:ext cx="4140460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439282" y="404664"/>
            <a:ext cx="8280920" cy="1008112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2699792" y="5880872"/>
            <a:ext cx="2003479" cy="908720"/>
            <a:chOff x="3030623" y="5877272"/>
            <a:chExt cx="2003479" cy="908720"/>
          </a:xfrm>
        </p:grpSpPr>
        <p:pic>
          <p:nvPicPr>
            <p:cNvPr id="3084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Группа 19"/>
          <p:cNvGrpSpPr/>
          <p:nvPr userDrawn="1"/>
        </p:nvGrpSpPr>
        <p:grpSpPr>
          <a:xfrm>
            <a:off x="480289" y="5875125"/>
            <a:ext cx="2003479" cy="908720"/>
            <a:chOff x="480289" y="5875125"/>
            <a:chExt cx="2003479" cy="908720"/>
          </a:xfrm>
        </p:grpSpPr>
        <p:pic>
          <p:nvPicPr>
            <p:cNvPr id="32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289" y="5876645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5048" y="5875125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Группа 33"/>
          <p:cNvGrpSpPr/>
          <p:nvPr userDrawn="1"/>
        </p:nvGrpSpPr>
        <p:grpSpPr>
          <a:xfrm>
            <a:off x="4837720" y="5875125"/>
            <a:ext cx="2003479" cy="908720"/>
            <a:chOff x="3030623" y="5877272"/>
            <a:chExt cx="2003479" cy="908720"/>
          </a:xfrm>
        </p:grpSpPr>
        <p:pic>
          <p:nvPicPr>
            <p:cNvPr id="35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Группа 36"/>
          <p:cNvGrpSpPr/>
          <p:nvPr userDrawn="1"/>
        </p:nvGrpSpPr>
        <p:grpSpPr>
          <a:xfrm>
            <a:off x="6861956" y="5877272"/>
            <a:ext cx="2003479" cy="908720"/>
            <a:chOff x="3030623" y="5877272"/>
            <a:chExt cx="2003479" cy="908720"/>
          </a:xfrm>
        </p:grpSpPr>
        <p:pic>
          <p:nvPicPr>
            <p:cNvPr id="38" name="Picture 12" descr="http://okudjava-tagil.ru/upload/iblock/8ca/5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0" b="100000" l="0" r="9964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0623" y="5878792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14" descr="https://upload.wikimedia.org/wikipedia/commons/thumb/0/0d/4.4.1_Russian_road_sign.svg/600px-4.4.1_Russian_road_sign.svg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5382" y="5877272"/>
              <a:ext cx="908720" cy="90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556792"/>
            <a:ext cx="4032448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4608004" y="1556792"/>
            <a:ext cx="4140460" cy="4536504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439282" y="404664"/>
            <a:ext cx="8280920" cy="1008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439282" y="5848689"/>
            <a:ext cx="1871566" cy="907200"/>
            <a:chOff x="439282" y="5848689"/>
            <a:chExt cx="1871566" cy="907200"/>
          </a:xfrm>
        </p:grpSpPr>
        <p:pic>
          <p:nvPicPr>
            <p:cNvPr id="717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2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Группа 22"/>
          <p:cNvGrpSpPr/>
          <p:nvPr userDrawn="1"/>
        </p:nvGrpSpPr>
        <p:grpSpPr>
          <a:xfrm>
            <a:off x="2701482" y="5880453"/>
            <a:ext cx="1871566" cy="907200"/>
            <a:chOff x="439282" y="5848689"/>
            <a:chExt cx="1871566" cy="907200"/>
          </a:xfrm>
        </p:grpSpPr>
        <p:pic>
          <p:nvPicPr>
            <p:cNvPr id="24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 userDrawn="1"/>
        </p:nvGrpSpPr>
        <p:grpSpPr>
          <a:xfrm>
            <a:off x="4782868" y="5892114"/>
            <a:ext cx="1871566" cy="907200"/>
            <a:chOff x="439282" y="5848689"/>
            <a:chExt cx="1871566" cy="907200"/>
          </a:xfrm>
        </p:grpSpPr>
        <p:pic>
          <p:nvPicPr>
            <p:cNvPr id="27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Группа 28"/>
          <p:cNvGrpSpPr/>
          <p:nvPr userDrawn="1"/>
        </p:nvGrpSpPr>
        <p:grpSpPr>
          <a:xfrm>
            <a:off x="6910214" y="5892114"/>
            <a:ext cx="1871566" cy="907200"/>
            <a:chOff x="439282" y="5848689"/>
            <a:chExt cx="1871566" cy="907200"/>
          </a:xfrm>
        </p:grpSpPr>
        <p:pic>
          <p:nvPicPr>
            <p:cNvPr id="30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5848689"/>
              <a:ext cx="907200" cy="90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2" y="5892114"/>
              <a:ext cx="820350" cy="820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48420427"/>
      </p:ext>
    </p:extLst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alphaModFix amt="50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 userDrawn="1"/>
        </p:nvSpPr>
        <p:spPr>
          <a:xfrm>
            <a:off x="467544" y="404664"/>
            <a:ext cx="8280920" cy="1224136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grpSp>
        <p:nvGrpSpPr>
          <p:cNvPr id="17" name="Группа 16"/>
          <p:cNvGrpSpPr/>
          <p:nvPr userDrawn="1"/>
        </p:nvGrpSpPr>
        <p:grpSpPr>
          <a:xfrm>
            <a:off x="323528" y="4941168"/>
            <a:ext cx="1512168" cy="1584096"/>
            <a:chOff x="179512" y="3356992"/>
            <a:chExt cx="2972672" cy="3312288"/>
          </a:xfrm>
        </p:grpSpPr>
        <p:pic>
          <p:nvPicPr>
            <p:cNvPr id="18" name="Picture 2" descr="http://piramidka.net/wp-content/uploads/2014/03/zapryshen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35699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s://cdn.pixabay.com/photo/2013/07/12/13/49/bike-147343_960_720.pn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594928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http://lexres-vshdo.ucoz.ru/Now_left/dor_sign_14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260389"/>
              <a:ext cx="720001" cy="720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0" descr="http://forsaj-avto.ru/uploads/posts/2013-10/1383218489_dorojni_znak_1.23_enl.jpg"/>
            <p:cNvPicPr>
              <a:picLocks noChangeAspect="1" noChangeArrowheads="1"/>
            </p:cNvPicPr>
            <p:nvPr userDrawn="1"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9990"/>
            <a:stretch>
              <a:fillRect/>
            </a:stretch>
          </p:blipFill>
          <p:spPr bwMode="auto">
            <a:xfrm>
              <a:off x="179512" y="4941168"/>
              <a:ext cx="79991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624" y="5916617"/>
              <a:ext cx="720001" cy="720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2123728" y="5949280"/>
              <a:ext cx="1028456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http://okudjava-tagil.ru/upload/iblock/8ca/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996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92696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s://upload.wikimedia.org/wikipedia/commons/thumb/0/0d/4.4.1_Russian_road_sign.svg/600px-4.4.1_Russian_road_sign.svg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ramidka.net/wp-content/uploads/2014/03/zapryshen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88640"/>
            <a:ext cx="47312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 userDrawn="1"/>
        </p:nvGrpSpPr>
        <p:grpSpPr>
          <a:xfrm>
            <a:off x="179512" y="188640"/>
            <a:ext cx="1378402" cy="936056"/>
            <a:chOff x="78705" y="116632"/>
            <a:chExt cx="1929686" cy="1537732"/>
          </a:xfrm>
        </p:grpSpPr>
        <p:pic>
          <p:nvPicPr>
            <p:cNvPr id="11" name="Picture 4" descr="http://tvkrasnodar.ru/products_pictures/2015/12/traffic-sign-6724_960_720.png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-8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3" y="260649"/>
              <a:ext cx="604776" cy="604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2" descr="http://www.vectorfreak.com/images/preview/thumb/roadsign-no-cycles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391" y="116632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4" descr="http://sr.photos3.fotosearch.com/bthumb/CSP/CSP992/k12691687.jpg"/>
            <p:cNvPicPr>
              <a:picLocks noChangeAspect="1" noChangeArrowheads="1"/>
            </p:cNvPicPr>
            <p:nvPr userDrawn="1"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ackgroundRemoval t="10000" b="90000" l="10000" r="95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001" b="19991"/>
            <a:stretch>
              <a:fillRect/>
            </a:stretch>
          </p:blipFill>
          <p:spPr bwMode="auto">
            <a:xfrm>
              <a:off x="78705" y="944684"/>
              <a:ext cx="1013717" cy="709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4" descr="https://cdn.pixabay.com/photo/2013/07/12/13/49/bike-147343_960_720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309320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lexres-vshdo.ucoz.ru/Now_left/dor_sign_14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165304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forsaj-avto.ru/uploads/posts/2013-10/1383218489_dorojni_znak_1.23_enl.jp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3325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tvkrasnodar.ru/products_pictures/2015/12/traffic-sign-6724_960_720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09329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://www.vectorfreak.com/images/preview/thumb/roadsign-no-cycles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309320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sr.photos3.fotosearch.com/bthumb/CSP/CSP992/k12691687.jp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10000" b="90000" l="10000" r="958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001" b="19991"/>
          <a:stretch>
            <a:fillRect/>
          </a:stretch>
        </p:blipFill>
        <p:spPr bwMode="auto">
          <a:xfrm>
            <a:off x="8388424" y="5589240"/>
            <a:ext cx="617074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alphaModFix amt="47000"/>
            <a:lum/>
          </a:blip>
          <a:srcRect/>
          <a:stretch>
            <a:fillRect t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069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0" y="0"/>
            <a:ext cx="9144000" cy="6858000"/>
          </a:xfrm>
          <a:prstGeom prst="roundRect">
            <a:avLst/>
          </a:prstGeom>
          <a:solidFill>
            <a:srgbClr val="FFFF66">
              <a:alpha val="48000"/>
            </a:srgbClr>
          </a:solidFill>
          <a:ln w="5080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5" r:id="rId5"/>
    <p:sldLayoutId id="2147483652" r:id="rId6"/>
    <p:sldLayoutId id="2147483662" r:id="rId7"/>
    <p:sldLayoutId id="2147483654" r:id="rId8"/>
    <p:sldLayoutId id="2147483655" r:id="rId9"/>
    <p:sldLayoutId id="2147483663" r:id="rId10"/>
    <p:sldLayoutId id="2147483664" r:id="rId11"/>
    <p:sldLayoutId id="2147483651" r:id="rId12"/>
    <p:sldLayoutId id="2147483653" r:id="rId13"/>
    <p:sldLayoutId id="2147483656" r:id="rId14"/>
    <p:sldLayoutId id="2147483657" r:id="rId15"/>
    <p:sldLayoutId id="2147483658" r:id="rId16"/>
    <p:sldLayoutId id="2147483659" r:id="rId17"/>
  </p:sldLayoutIdLst>
  <p:transition spd="med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ru.wikipedia.org/wiki/%D0%93%D0%B8%D1%80%D0%BE%D1%81%D0%BA%D0%BE%D0%BF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11.xml"/><Relationship Id="rId1" Type="http://schemas.openxmlformats.org/officeDocument/2006/relationships/audio" Target="file:///C:\Users\&#1042;&#1072;&#1083;&#1077;&#1085;&#1090;&#1080;&#1085;&#1072;\Desktop\&#1050;&#1086;&#1085;&#1082;&#1091;&#1088;&#1089;%20&#1086;&#1090;&#1088;&#1103;&#1076;&#1086;&#1074;%20&#1070;&#1048;&#1044;%20-%20&#1052;&#1041;&#1054;&#1059;%20&#1064;&#1082;&#1086;&#1083;&#1072;%203%20-%20&#1040;&#1088;&#1102;&#1090;&#1086;&#1074;&#1072;%20&#1042;.&#1040;\Detskaya_Pesnya_pro_PDD__(hewbi.com)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gyroscr.ru/informatsiya/50-giroskuter-kharakteristiki.html" TargetMode="External"/><Relationship Id="rId3" Type="http://schemas.openxmlformats.org/officeDocument/2006/relationships/hyperlink" Target="https://zagadki.info/zag/segvej.html" TargetMode="External"/><Relationship Id="rId7" Type="http://schemas.openxmlformats.org/officeDocument/2006/relationships/hyperlink" Target="https://www.kryptobike.ru/elektrovelosipedy/kak-vybrat-elektrosamokat" TargetMode="External"/><Relationship Id="rId2" Type="http://schemas.openxmlformats.org/officeDocument/2006/relationships/hyperlink" Target="https://mamamozhetvse.ru/zagadki-pro-samokat-dlya-detej-luchshie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electrosam.ru/glavnaja/jelektrooborudovanie/ustrojstva/sigvei/" TargetMode="External"/><Relationship Id="rId5" Type="http://schemas.openxmlformats.org/officeDocument/2006/relationships/hyperlink" Target="https://autotonkosti.ru/q/novyy-zakon-o-sredstvah-individualnoy-mobilnosti-v-voprosah-i-otvetah" TargetMode="External"/><Relationship Id="rId4" Type="http://schemas.openxmlformats.org/officeDocument/2006/relationships/hyperlink" Target="https://stihi-russkih-poetov.ru/tags/stihi-pro-sredstva-peredvizheniya" TargetMode="External"/><Relationship Id="rId9" Type="http://schemas.openxmlformats.org/officeDocument/2006/relationships/hyperlink" Target="https://yandex.ru/turbo/e-cars.tech/s/2020/10/04/monokoleso-svoboda-peredvizhenij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piramidka.net/wp-content/uploads/2014/03/zapryshen.png" TargetMode="External"/><Relationship Id="rId13" Type="http://schemas.openxmlformats.org/officeDocument/2006/relationships/hyperlink" Target="https://yandex.ru/search/?text=%D0%BD%D0%BE%D0%B2%D1%8B%D0%B5%20%D0%BF%D0%B4%D0%B4%20%D0%BA%D0%B0%D1%80%D1%82%D0%B8%D0%BD%D0%BA%D0%B8&amp;lr=47&amp;clid=2294309-10&amp;win=308&amp;src=suggest_T" TargetMode="External"/><Relationship Id="rId3" Type="http://schemas.openxmlformats.org/officeDocument/2006/relationships/hyperlink" Target="http://st.depositphotos.com/1526816/2921/v/170/depositphotos_29217567-A-young-girl-rollerskating.jpg" TargetMode="External"/><Relationship Id="rId7" Type="http://schemas.openxmlformats.org/officeDocument/2006/relationships/hyperlink" Target="http://www.vectorfreak.com/images/preview/thumb/roadsign-no-cycles" TargetMode="External"/><Relationship Id="rId12" Type="http://schemas.openxmlformats.org/officeDocument/2006/relationships/hyperlink" Target="http://images.clipartpanda.com/traffic-light-clipart-light5_Vector_Clipart.png" TargetMode="External"/><Relationship Id="rId2" Type="http://schemas.openxmlformats.org/officeDocument/2006/relationships/hyperlink" Target="https://avatanplus.com/files/resources/original/56f4ce440988e153ac45b9c7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avda-news.ru/uploads/images/topic/2013/08/28/f5956f0c52_250crop.jpg" TargetMode="External"/><Relationship Id="rId11" Type="http://schemas.openxmlformats.org/officeDocument/2006/relationships/hyperlink" Target="http://&#1085;&#1086;&#1074;&#1086;&#1089;&#1090;&#1080;.&#1088;&#1086;&#1089;&#1090;&#1086;&#1074;.&#1088;&#1092;/wp-content/uploads/2015/04/traffic-sign-6724_640.png" TargetMode="External"/><Relationship Id="rId5" Type="http://schemas.openxmlformats.org/officeDocument/2006/relationships/hyperlink" Target="https://upload.wikimedia.org/wikipedia/commons/thumb/c/cc/Italian_traffic_signs_-_pista_ciclabile.svg/240px-Italian_traffic_signs_-_pista_ciclabile.svg.png" TargetMode="External"/><Relationship Id="rId10" Type="http://schemas.openxmlformats.org/officeDocument/2006/relationships/hyperlink" Target="https://otvet.imgsmail.ru/download/u_8b472ee03459e9ed4381df31fbd8cdf2_120x120.jpg" TargetMode="External"/><Relationship Id="rId4" Type="http://schemas.openxmlformats.org/officeDocument/2006/relationships/hyperlink" Target="https://tse4.mm.bing.net/th?id=OIP.DOFfvE5dN2Si2Q6XbRyIfAEsEC" TargetMode="External"/><Relationship Id="rId9" Type="http://schemas.openxmlformats.org/officeDocument/2006/relationships/hyperlink" Target="http://sr.photos3.fotosearch.com/bthumb/CSP/CSP992/k12691687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836712"/>
            <a:ext cx="6078425" cy="273630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«Правила  дорожного  движения  для  современных  средств  передвижения»</a:t>
            </a:r>
            <a:endParaRPr lang="ru-RU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581128"/>
            <a:ext cx="5472608" cy="1512168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Автор: 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Арютова Валентина Александровна, </a:t>
            </a:r>
          </a:p>
          <a:p>
            <a:pPr algn="l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учитель начальных классов</a:t>
            </a:r>
            <a:endParaRPr lang="ru-RU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l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                   МБОУ «Школа № 3»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6211669"/>
            <a:ext cx="26733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г. Семёнов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Нижегородской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188640"/>
            <a:ext cx="22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«Школа № 3»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43234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Электросамокат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39552" y="1844824"/>
            <a:ext cx="4038600" cy="3556992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Самый обычный самокат, но с </a:t>
            </a:r>
            <a:r>
              <a:rPr lang="ru-RU" sz="2000" b="1" cap="all" dirty="0" smtClean="0"/>
              <a:t>электрическим мотором</a:t>
            </a:r>
            <a:r>
              <a:rPr lang="ru-RU" sz="2000" dirty="0" smtClean="0"/>
              <a:t>, с помощью которого самокат может ехать без физических усилий со стороны человека.</a:t>
            </a:r>
          </a:p>
          <a:p>
            <a:r>
              <a:rPr lang="ru-RU" sz="2000" dirty="0" smtClean="0"/>
              <a:t>Небольшие габариты.</a:t>
            </a:r>
          </a:p>
          <a:p>
            <a:r>
              <a:rPr lang="ru-RU" sz="2000" dirty="0" smtClean="0"/>
              <a:t> Маневренность.</a:t>
            </a:r>
          </a:p>
          <a:p>
            <a:r>
              <a:rPr lang="ru-RU" sz="2000" dirty="0" smtClean="0"/>
              <a:t>Большие расстояния без напряжения!</a:t>
            </a:r>
          </a:p>
          <a:p>
            <a:r>
              <a:rPr lang="ru-RU" sz="2000" dirty="0" smtClean="0"/>
              <a:t>Заряжается от обычной розетки.</a:t>
            </a:r>
          </a:p>
          <a:p>
            <a:r>
              <a:rPr lang="ru-RU" sz="2000" dirty="0" smtClean="0"/>
              <a:t>Возможность езды без заряда. </a:t>
            </a:r>
            <a:endParaRPr lang="ru-RU" sz="2000" dirty="0"/>
          </a:p>
        </p:txBody>
      </p:sp>
      <p:sp>
        <p:nvSpPr>
          <p:cNvPr id="1028" name="AutoShape 4" descr="https://www.segwayninebot.ru/upload/iblock/0ea/0ea55613fe13e9d4c648d21de4a9b77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www.segwayninebot.ru/upload/iblock/0ea/0ea55613fe13e9d4c648d21de4a9b77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www.segwayninebot.ru/upload/iblock/0ea/0ea55613fe13e9d4c648d21de4a9b77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gyroshopspb.ru/upload/iblock/1ce/1ce4f3ffa6207a69001074e7f9c034d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988840"/>
            <a:ext cx="3770784" cy="3770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7802130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besthqwallpapers.com/Uploads/24-8-2016/1063/concept-of-electric-skateboard-mini-citi-surfer.jpg"/>
          <p:cNvPicPr>
            <a:picLocks noChangeAspect="1" noChangeArrowheads="1"/>
          </p:cNvPicPr>
          <p:nvPr/>
        </p:nvPicPr>
        <p:blipFill>
          <a:blip r:embed="rId2" cstate="print"/>
          <a:srcRect l="22461" t="15625" r="16992"/>
          <a:stretch>
            <a:fillRect/>
          </a:stretch>
        </p:blipFill>
        <p:spPr bwMode="auto">
          <a:xfrm>
            <a:off x="899592" y="116632"/>
            <a:ext cx="6984776" cy="6083514"/>
          </a:xfrm>
          <a:prstGeom prst="rect">
            <a:avLst/>
          </a:prstGeom>
          <a:noFill/>
        </p:spPr>
      </p:pic>
      <p:sp>
        <p:nvSpPr>
          <p:cNvPr id="7" name="Прямоугольный треугольник 6"/>
          <p:cNvSpPr/>
          <p:nvPr/>
        </p:nvSpPr>
        <p:spPr>
          <a:xfrm>
            <a:off x="899592" y="3501008"/>
            <a:ext cx="3240360" cy="2664296"/>
          </a:xfrm>
          <a:prstGeom prst="rtTriangl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5157192"/>
            <a:ext cx="23830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 – до 50 кг</a:t>
            </a:r>
          </a:p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Скорость – 30 км/ч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Перевозит до 200 кг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635896" y="6237312"/>
            <a:ext cx="504056" cy="476672"/>
          </a:xfrm>
          <a:prstGeom prst="actionButtonHome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Гироскутер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16224"/>
            <a:ext cx="4038600" cy="406104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Уличное </a:t>
            </a:r>
            <a:r>
              <a:rPr lang="ru-RU" b="1" cap="all" dirty="0" smtClean="0"/>
              <a:t>электрическое </a:t>
            </a:r>
            <a:r>
              <a:rPr lang="ru-RU" dirty="0" smtClean="0"/>
              <a:t>транспортное средство, выполненное в форме двух соединённых поперечных площадок для ступней, подвижных относительно друг друга, с колёсами по бокам.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Использует электродвигатели, питаемые от </a:t>
            </a:r>
            <a:r>
              <a:rPr lang="ru-RU" dirty="0" err="1" smtClean="0"/>
              <a:t>электроаккумулятора</a:t>
            </a:r>
            <a:r>
              <a:rPr lang="ru-RU" dirty="0" smtClean="0"/>
              <a:t>, и ряд </a:t>
            </a:r>
            <a:r>
              <a:rPr lang="ru-RU" dirty="0" smtClean="0">
                <a:hlinkClick r:id="rId2" tooltip="Гироскоп"/>
              </a:rPr>
              <a:t>гироскопических</a:t>
            </a:r>
            <a:r>
              <a:rPr lang="ru-RU" dirty="0" smtClean="0"/>
              <a:t> датчиков для </a:t>
            </a:r>
            <a:r>
              <a:rPr lang="ru-RU" dirty="0" err="1" smtClean="0"/>
              <a:t>самобалансировки</a:t>
            </a:r>
            <a:r>
              <a:rPr lang="ru-RU" dirty="0" smtClean="0"/>
              <a:t> и поддержания горизонтального положения площадки для ног.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/>
          </a:p>
        </p:txBody>
      </p:sp>
      <p:pic>
        <p:nvPicPr>
          <p:cNvPr id="4100" name="Picture 4" descr="http://sport69.ru/wp-content/uploads/2019/07/399fabd9ab764e039e1cc95fbcd0de7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68" r="4641"/>
          <a:stretch>
            <a:fillRect/>
          </a:stretch>
        </p:blipFill>
        <p:spPr bwMode="auto">
          <a:xfrm>
            <a:off x="4788024" y="2708920"/>
            <a:ext cx="3606946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516320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osamarket.ru/upload/electrotransport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665019" cy="5112568"/>
          </a:xfrm>
          <a:prstGeom prst="rect">
            <a:avLst/>
          </a:prstGeom>
          <a:noFill/>
        </p:spPr>
      </p:pic>
      <p:sp>
        <p:nvSpPr>
          <p:cNvPr id="3" name="Прямоугольный треугольник 2"/>
          <p:cNvSpPr/>
          <p:nvPr/>
        </p:nvSpPr>
        <p:spPr>
          <a:xfrm>
            <a:off x="755576" y="2852936"/>
            <a:ext cx="3096344" cy="2664296"/>
          </a:xfrm>
          <a:prstGeom prst="rtTriangl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437112"/>
            <a:ext cx="23830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 – до 14 кг</a:t>
            </a:r>
          </a:p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Скорость – 15 км/ч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Перевозит до 135 кг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347864" y="5589240"/>
            <a:ext cx="504056" cy="504056"/>
          </a:xfrm>
          <a:prstGeom prst="actionButtonHome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Сигвей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Удобная и стильная двухколесная тележка с рулём, которая передвигается при помощи </a:t>
            </a:r>
            <a:r>
              <a:rPr lang="ru-RU" sz="2000" b="1" cap="all" dirty="0" smtClean="0"/>
              <a:t>электромотора</a:t>
            </a:r>
            <a:r>
              <a:rPr lang="ru-RU" sz="2000" dirty="0" smtClean="0"/>
              <a:t>. Руль, кстати, имеет ключевое значение – без руля такой транспорт зовётся уже  «</a:t>
            </a:r>
            <a:r>
              <a:rPr lang="ru-RU" sz="2000" dirty="0" err="1" smtClean="0">
                <a:solidFill>
                  <a:schemeClr val="tx1"/>
                </a:solidFill>
              </a:rPr>
              <a:t>гироскутер</a:t>
            </a:r>
            <a:r>
              <a:rPr lang="ru-RU" sz="2000" dirty="0" smtClean="0"/>
              <a:t>» .</a:t>
            </a:r>
          </a:p>
          <a:p>
            <a:r>
              <a:rPr lang="ru-RU" sz="2000" b="1" cap="all" dirty="0" err="1" smtClean="0"/>
              <a:t>Экологичность</a:t>
            </a:r>
            <a:r>
              <a:rPr lang="ru-RU" sz="2000" dirty="0" smtClean="0"/>
              <a:t> и </a:t>
            </a:r>
            <a:r>
              <a:rPr lang="ru-RU" sz="2000" b="1" cap="all" dirty="0" smtClean="0"/>
              <a:t>бесшумность </a:t>
            </a:r>
          </a:p>
          <a:p>
            <a:r>
              <a:rPr lang="ru-RU" sz="2000" dirty="0" smtClean="0"/>
              <a:t>Простота в освоении</a:t>
            </a:r>
            <a:endParaRPr lang="ru-RU" sz="2000" dirty="0"/>
          </a:p>
        </p:txBody>
      </p:sp>
      <p:pic>
        <p:nvPicPr>
          <p:cNvPr id="6" name="Picture 2" descr="https://domclimat.com/image/cache/catalog/01-new-2018/1159_6878_page-700x7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530" r="17881"/>
          <a:stretch>
            <a:fillRect/>
          </a:stretch>
        </p:blipFill>
        <p:spPr bwMode="auto">
          <a:xfrm>
            <a:off x="5436096" y="1556792"/>
            <a:ext cx="2702923" cy="4388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516320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segway-service.ru/files/uploads/articles/princip-raboty-segveya/naklon-segveya.jpg"/>
          <p:cNvPicPr>
            <a:picLocks noChangeAspect="1" noChangeArrowheads="1"/>
          </p:cNvPicPr>
          <p:nvPr/>
        </p:nvPicPr>
        <p:blipFill>
          <a:blip r:embed="rId2" cstate="print"/>
          <a:srcRect r="20278"/>
          <a:stretch>
            <a:fillRect/>
          </a:stretch>
        </p:blipFill>
        <p:spPr bwMode="auto">
          <a:xfrm>
            <a:off x="1043608" y="275451"/>
            <a:ext cx="7251806" cy="5457805"/>
          </a:xfrm>
          <a:prstGeom prst="rect">
            <a:avLst/>
          </a:prstGeom>
          <a:noFill/>
        </p:spPr>
      </p:pic>
      <p:sp>
        <p:nvSpPr>
          <p:cNvPr id="3" name="Прямоугольный треугольник 2"/>
          <p:cNvSpPr/>
          <p:nvPr/>
        </p:nvSpPr>
        <p:spPr>
          <a:xfrm>
            <a:off x="1043608" y="3068960"/>
            <a:ext cx="3096344" cy="2664296"/>
          </a:xfrm>
          <a:prstGeom prst="rtTriangl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4653136"/>
            <a:ext cx="23830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 – 45 кг</a:t>
            </a:r>
          </a:p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Скорость – 20 км/ч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Перевозит до 140 кг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491880" y="5805264"/>
            <a:ext cx="576064" cy="504056"/>
          </a:xfrm>
          <a:prstGeom prst="actionButtonHome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Моноколесо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Инновационное </a:t>
            </a:r>
            <a:r>
              <a:rPr lang="ru-RU" b="1" cap="all" dirty="0" smtClean="0"/>
              <a:t>электрическое</a:t>
            </a:r>
            <a:r>
              <a:rPr lang="ru-RU" dirty="0" smtClean="0"/>
              <a:t> транспортное средство для индивидуального пользования, предназначенное для перемещения человека без помощи рук. </a:t>
            </a:r>
          </a:p>
          <a:p>
            <a:r>
              <a:rPr lang="ru-RU" dirty="0" smtClean="0"/>
              <a:t>Его главные достоинства: он не боится пробок, экономичен и </a:t>
            </a:r>
            <a:r>
              <a:rPr lang="ru-RU" b="1" cap="all" dirty="0" err="1" smtClean="0"/>
              <a:t>экологичен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Содержимое 4" descr="0da6bc2cb6bac1a34d4c56848ed74ce8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33" t="6244" r="15006" b="4777"/>
          <a:stretch>
            <a:fillRect/>
          </a:stretch>
        </p:blipFill>
        <p:spPr>
          <a:xfrm>
            <a:off x="4860032" y="1700808"/>
            <a:ext cx="3672408" cy="4104456"/>
          </a:xfrm>
        </p:spPr>
      </p:pic>
    </p:spTree>
    <p:extLst>
      <p:ext uri="{BB962C8B-B14F-4D97-AF65-F5344CB8AC3E}">
        <p14:creationId xmlns:p14="http://schemas.microsoft.com/office/powerpoint/2010/main" xmlns="" val="417802130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www.fiyatgrafik.com/foto-9/orijinal-ninebot-bir-c-akilli-oz-dengeleme-scooter-monowheel-elektrikli-paten-kurulu-20-km-h-el-arabasi-app-ile-hoverboard.jpg"/>
          <p:cNvPicPr>
            <a:picLocks noChangeAspect="1" noChangeArrowheads="1"/>
          </p:cNvPicPr>
          <p:nvPr/>
        </p:nvPicPr>
        <p:blipFill>
          <a:blip r:embed="rId2" cstate="print"/>
          <a:srcRect r="2597"/>
          <a:stretch>
            <a:fillRect/>
          </a:stretch>
        </p:blipFill>
        <p:spPr bwMode="auto">
          <a:xfrm>
            <a:off x="1475656" y="188640"/>
            <a:ext cx="6120680" cy="6062113"/>
          </a:xfrm>
          <a:prstGeom prst="rect">
            <a:avLst/>
          </a:prstGeom>
          <a:noFill/>
        </p:spPr>
      </p:pic>
      <p:sp>
        <p:nvSpPr>
          <p:cNvPr id="4" name="Прямоугольный треугольник 3"/>
          <p:cNvSpPr/>
          <p:nvPr/>
        </p:nvSpPr>
        <p:spPr>
          <a:xfrm>
            <a:off x="1475656" y="3573016"/>
            <a:ext cx="3096344" cy="2664296"/>
          </a:xfrm>
          <a:prstGeom prst="rtTriangle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5229200"/>
            <a:ext cx="25307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Вес – от 11 кг</a:t>
            </a:r>
          </a:p>
          <a:p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Скорость – от 10 км/ч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Перевозит до 120 кг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9.userapi.com/c855036/v855036450/23a95f/Aef_onx013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16632"/>
            <a:ext cx="5472608" cy="6597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s://img2.freepng.ru/20180327/eke/kisspng-only-child-child-protection-parent-adoption-mother-5abaffd0604142.1860790415222046243943.jpg"/>
          <p:cNvPicPr>
            <a:picLocks noChangeAspect="1" noChangeArrowheads="1"/>
          </p:cNvPicPr>
          <p:nvPr/>
        </p:nvPicPr>
        <p:blipFill>
          <a:blip r:embed="rId4" cstate="print"/>
          <a:srcRect l="9841" r="8968"/>
          <a:stretch>
            <a:fillRect/>
          </a:stretch>
        </p:blipFill>
        <p:spPr bwMode="auto">
          <a:xfrm>
            <a:off x="323528" y="980728"/>
            <a:ext cx="2880320" cy="2443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95536" y="116632"/>
            <a:ext cx="3004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Информация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4120" y="3501008"/>
            <a:ext cx="27497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РОДИТЕЛЯМ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Detskaya_Pesnya_pro_PDD__(hewbi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000" numSld="29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должен знать каждый!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9154" name="Picture 2" descr="https://cdn.book24.ru/v2/ITD000000001089336/COVER/cover3d1__w6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1628800"/>
            <a:ext cx="3482752" cy="4904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56" name="Picture 4" descr="https://foiz.ru/uz_files/163163/Svetofor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1772816"/>
            <a:ext cx="2575825" cy="30674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332656"/>
            <a:ext cx="66967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Люди ездили по свету,</a:t>
            </a:r>
            <a:b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Усадив себя в карету.</a:t>
            </a:r>
            <a:r>
              <a:rPr lang="ru-RU" sz="3600" b="1" dirty="0" smtClean="0">
                <a:latin typeface="Cambria" pitchFamily="18" charset="0"/>
              </a:rPr>
              <a:t/>
            </a:r>
            <a:br>
              <a:rPr lang="ru-RU" sz="3600" b="1" dirty="0" smtClean="0">
                <a:latin typeface="Cambria" pitchFamily="18" charset="0"/>
              </a:rPr>
            </a:b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Но пришел двадцатый век -</a:t>
            </a:r>
            <a:b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Сел в машину человек.</a:t>
            </a:r>
          </a:p>
          <a:p>
            <a:endParaRPr lang="ru-RU" sz="3600" b="1" dirty="0" smtClean="0">
              <a:latin typeface="Cambria" pitchFamily="18" charset="0"/>
            </a:endParaRPr>
          </a:p>
          <a:p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21 век – стремительный </a:t>
            </a:r>
          </a:p>
          <a:p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 на технику богат. </a:t>
            </a:r>
          </a:p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Средства новые, мобильные - </a:t>
            </a:r>
          </a:p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 освоенью каждый рад.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 descr="https://img2.freepng.ru/20180328/ykw/kisspng-vintage-car-pickup-truck-antique-car-clip-art-carriage-5abc5ff17bf5c8.4885060315222947695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1522172" cy="1420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0" name="Picture 4" descr="https://abali.ru/wp-content/uploads/2013/05/the_Dandy-Horse_1850.jpg"/>
          <p:cNvPicPr>
            <a:picLocks noChangeAspect="1" noChangeArrowheads="1"/>
          </p:cNvPicPr>
          <p:nvPr/>
        </p:nvPicPr>
        <p:blipFill>
          <a:blip r:embed="rId3" cstate="print"/>
          <a:srcRect b="11732"/>
          <a:stretch>
            <a:fillRect/>
          </a:stretch>
        </p:blipFill>
        <p:spPr bwMode="auto">
          <a:xfrm>
            <a:off x="323528" y="2060849"/>
            <a:ext cx="1509746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2" name="Picture 6" descr="https://avatars.mds.yandex.net/get-pdb/2848824/34ba7391-59b0-403d-8edd-9ab8ed03070a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5445224"/>
            <a:ext cx="1960859" cy="1252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6" name="Picture 10" descr="https://us.123rf.com/450wm/jemastock/jemastock1911/jemastock191138519/134489059-young-people-riding-with-bikes-skateboard-and-electric-scooter-vector-illustration-graphic-design-.jpg?ver=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5445224"/>
            <a:ext cx="1530169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084982"/>
          </a:xfrm>
        </p:spPr>
        <p:txBody>
          <a:bodyPr>
            <a:normAutofit fontScale="90000"/>
          </a:bodyPr>
          <a:lstStyle/>
          <a:p>
            <a:pPr algn="r"/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закон 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средствах индивидуальной мобильности </a:t>
            </a:r>
            <a:b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(Изменения в ПДД)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Cambria" pitchFamily="18" charset="0"/>
              </a:rPr>
              <a:t>Движение лиц, использующих для передвижения СИМ с гироскопической стабилизацией, по правому краю проезжей части дорог –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не допускается</a:t>
            </a:r>
            <a:r>
              <a:rPr lang="ru-RU" sz="3600" b="1" dirty="0" smtClean="0">
                <a:latin typeface="Cambria" pitchFamily="18" charset="0"/>
              </a:rPr>
              <a:t> (за исключением велосипедных зон).</a:t>
            </a:r>
            <a:endParaRPr lang="ru-RU" sz="3600" b="1" dirty="0">
              <a:latin typeface="Cambria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084982"/>
          </a:xfrm>
        </p:spPr>
        <p:txBody>
          <a:bodyPr>
            <a:normAutofit fontScale="90000"/>
          </a:bodyPr>
          <a:lstStyle/>
          <a:p>
            <a:pPr algn="r"/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закон 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средствах индивидуальной мобильности </a:t>
            </a:r>
            <a:b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(Изменения в ПДД)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72816"/>
            <a:ext cx="7848872" cy="259228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Cambria" pitchFamily="18" charset="0"/>
              </a:rPr>
              <a:t>Скорость движения во всех случаях совмещённого движения с пешеходами, а также в жилых зонах, велосипедных зонах и на дворовых территориях не должна превышать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20 км/ч.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084982"/>
          </a:xfrm>
        </p:spPr>
        <p:txBody>
          <a:bodyPr>
            <a:normAutofit fontScale="90000"/>
          </a:bodyPr>
          <a:lstStyle/>
          <a:p>
            <a:pPr algn="r"/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закон 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средствах индивидуальной мобильности </a:t>
            </a:r>
            <a:b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(Изменения в ПДД)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844824"/>
            <a:ext cx="7848872" cy="259228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Cambria" pitchFamily="18" charset="0"/>
              </a:rPr>
              <a:t>Во всех случаях совмещённого с пешеходами движения велосипедистов и лиц, использующих для передвижения средство индивидуальной мобильности,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пешеходы имеют приоритет.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084982"/>
          </a:xfrm>
        </p:spPr>
        <p:txBody>
          <a:bodyPr>
            <a:normAutofit fontScale="90000"/>
          </a:bodyPr>
          <a:lstStyle/>
          <a:p>
            <a:pPr algn="r"/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закон 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средствах индивидуальной мобильности </a:t>
            </a:r>
            <a:b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(Изменения в ПДД)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844824"/>
            <a:ext cx="7848872" cy="2592288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latin typeface="Cambria" pitchFamily="18" charset="0"/>
              </a:rPr>
              <a:t>При движении по краю проезжей части </a:t>
            </a:r>
            <a:r>
              <a:rPr lang="ru-RU" sz="2800" b="1" dirty="0" smtClean="0">
                <a:latin typeface="Cambria" pitchFamily="18" charset="0"/>
              </a:rPr>
              <a:t>пешеходы должны идти навстречу движению транспортных средств. Лица, передвигающиеся в инвалидных колясках, ведущие мотоцикл, мопед, велосипед, ведущие (везущие, несущие) средство индивидуальной мобильности, в этих случаях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должны следовать по ходу движения транспортных средств.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084982"/>
          </a:xfrm>
        </p:spPr>
        <p:txBody>
          <a:bodyPr>
            <a:normAutofit fontScale="90000"/>
          </a:bodyPr>
          <a:lstStyle/>
          <a:p>
            <a:pPr algn="r"/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закон 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средствах индивидуальной мобильности </a:t>
            </a:r>
            <a:b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(Изменения в ПДД)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556792"/>
            <a:ext cx="7848872" cy="259228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Запрещается</a:t>
            </a:r>
            <a:r>
              <a:rPr lang="ru-RU" sz="2800" b="1" dirty="0" smtClean="0">
                <a:latin typeface="Cambria" pitchFamily="18" charset="0"/>
              </a:rPr>
              <a:t> использование для передвижения средства индивидуальной мобильности лицу, находящемуся в состоянии опьянения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(алкогольного, наркотического или иного), под воздействием лекарственных препаратов, ухудшающих реакцию и внимание, в болезненном или утомленном состоянии, ставящем под угрозу безопасность движения.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084982"/>
          </a:xfrm>
        </p:spPr>
        <p:txBody>
          <a:bodyPr>
            <a:normAutofit fontScale="90000"/>
          </a:bodyPr>
          <a:lstStyle/>
          <a:p>
            <a:pPr algn="r"/>
            <a:r>
              <a:rPr lang="ru-RU" sz="5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закон 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средствах индивидуальной мобильности </a:t>
            </a:r>
            <a:b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(Изменения в ПДД)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83568" y="1700808"/>
            <a:ext cx="7848872" cy="1152128"/>
          </a:xfrm>
        </p:spPr>
        <p:txBody>
          <a:bodyPr/>
          <a:lstStyle/>
          <a:p>
            <a:r>
              <a:rPr lang="ru-RU" b="1" dirty="0" smtClean="0">
                <a:latin typeface="Cambria" pitchFamily="18" charset="0"/>
              </a:rPr>
              <a:t>Какие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дорожные знаки </a:t>
            </a:r>
            <a:r>
              <a:rPr lang="ru-RU" b="1" dirty="0" smtClean="0">
                <a:latin typeface="Cambria" pitchFamily="18" charset="0"/>
              </a:rPr>
              <a:t>распространяются на СИМ?</a:t>
            </a:r>
          </a:p>
          <a:p>
            <a:endParaRPr lang="ru-RU" dirty="0">
              <a:latin typeface="Cambria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43608" y="2924944"/>
            <a:ext cx="7488832" cy="2678088"/>
            <a:chOff x="1331640" y="2924944"/>
            <a:chExt cx="7488832" cy="2678088"/>
          </a:xfrm>
        </p:grpSpPr>
        <p:pic>
          <p:nvPicPr>
            <p:cNvPr id="46082" name="Picture 2" descr="Знак кирпич для средств индивидуальной мобильности"/>
            <p:cNvPicPr>
              <a:picLocks noChangeAspect="1" noChangeArrowheads="1"/>
            </p:cNvPicPr>
            <p:nvPr/>
          </p:nvPicPr>
          <p:blipFill>
            <a:blip r:embed="rId2" cstate="print"/>
            <a:srcRect l="27527" r="27428"/>
            <a:stretch>
              <a:fillRect/>
            </a:stretch>
          </p:blipFill>
          <p:spPr bwMode="auto">
            <a:xfrm>
              <a:off x="1331640" y="2924944"/>
              <a:ext cx="2592288" cy="2678088"/>
            </a:xfrm>
            <a:prstGeom prst="rect">
              <a:avLst/>
            </a:prstGeom>
            <a:noFill/>
          </p:spPr>
        </p:pic>
        <p:pic>
          <p:nvPicPr>
            <p:cNvPr id="46084" name="Picture 4" descr="Знак Движение запрещено для СИМ"/>
            <p:cNvPicPr>
              <a:picLocks noChangeAspect="1" noChangeArrowheads="1"/>
            </p:cNvPicPr>
            <p:nvPr/>
          </p:nvPicPr>
          <p:blipFill>
            <a:blip r:embed="rId3" cstate="print"/>
            <a:srcRect l="28926" r="28857"/>
            <a:stretch>
              <a:fillRect/>
            </a:stretch>
          </p:blipFill>
          <p:spPr bwMode="auto">
            <a:xfrm>
              <a:off x="3923928" y="2924945"/>
              <a:ext cx="2376264" cy="2664295"/>
            </a:xfrm>
            <a:prstGeom prst="rect">
              <a:avLst/>
            </a:prstGeom>
            <a:noFill/>
          </p:spPr>
        </p:pic>
        <p:pic>
          <p:nvPicPr>
            <p:cNvPr id="46086" name="Picture 6" descr="Запрет езды на велосипеде и мопеде"/>
            <p:cNvPicPr>
              <a:picLocks noChangeAspect="1" noChangeArrowheads="1"/>
            </p:cNvPicPr>
            <p:nvPr/>
          </p:nvPicPr>
          <p:blipFill>
            <a:blip r:embed="rId4" cstate="print"/>
            <a:srcRect l="27423" r="28179"/>
            <a:stretch>
              <a:fillRect/>
            </a:stretch>
          </p:blipFill>
          <p:spPr bwMode="auto">
            <a:xfrm>
              <a:off x="6278544" y="2924944"/>
              <a:ext cx="2541928" cy="266429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429000"/>
            <a:ext cx="7772400" cy="1080121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Катайся безопасно!</a:t>
            </a:r>
            <a:endParaRPr lang="ru-RU" sz="6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128792" cy="115699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Список  источников  основного содержания</a:t>
            </a:r>
            <a:endParaRPr lang="ru-RU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060848"/>
            <a:ext cx="6840760" cy="4320480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Загадка про самокат: </a:t>
            </a:r>
            <a:r>
              <a:rPr lang="ru-RU" sz="1800" dirty="0" smtClean="0">
                <a:hlinkClick r:id="rId2"/>
              </a:rPr>
              <a:t>https://mamamozhetvse.ru/zagadki-pro-samokat-dlya-detej-luchshie.html</a:t>
            </a:r>
            <a:endParaRPr lang="ru-RU" sz="1800" dirty="0" smtClean="0"/>
          </a:p>
          <a:p>
            <a:r>
              <a:rPr lang="ru-RU" sz="1800" dirty="0" smtClean="0"/>
              <a:t>Загадка про сигвей: </a:t>
            </a:r>
            <a:r>
              <a:rPr lang="ru-RU" sz="1800" dirty="0" smtClean="0">
                <a:hlinkClick r:id="rId3"/>
              </a:rPr>
              <a:t>https://zagadki.info/zag/segvej.html</a:t>
            </a:r>
            <a:endParaRPr lang="ru-RU" sz="1800" dirty="0" smtClean="0"/>
          </a:p>
          <a:p>
            <a:r>
              <a:rPr lang="ru-RU" sz="1800" dirty="0" smtClean="0"/>
              <a:t>Стихи про транспорт: </a:t>
            </a:r>
            <a:r>
              <a:rPr lang="ru-RU" sz="1800" dirty="0" smtClean="0">
                <a:hlinkClick r:id="rId4"/>
              </a:rPr>
              <a:t>https://stihi-russkih-poetov.ru/tags/stihi-pro-sredstva-peredvizheniya</a:t>
            </a:r>
            <a:endParaRPr lang="ru-RU" sz="1800" dirty="0" smtClean="0"/>
          </a:p>
          <a:p>
            <a:r>
              <a:rPr lang="ru-RU" sz="1800" dirty="0" smtClean="0"/>
              <a:t>Новый закон о СИМ: </a:t>
            </a:r>
            <a:r>
              <a:rPr lang="en-US" sz="1800" dirty="0" smtClean="0">
                <a:hlinkClick r:id="rId5"/>
              </a:rPr>
              <a:t>https://autotonkosti.ru/q/novyy-zakon-o-sredstvah-individualnoy-mobilnosti-v-voprosah-i-otvetah</a:t>
            </a:r>
            <a:endParaRPr lang="ru-RU" sz="1800" dirty="0" smtClean="0"/>
          </a:p>
          <a:p>
            <a:r>
              <a:rPr lang="ru-RU" sz="1800" dirty="0" smtClean="0"/>
              <a:t>Технические характеристики </a:t>
            </a:r>
            <a:r>
              <a:rPr lang="ru-RU" sz="1800" dirty="0" err="1" smtClean="0"/>
              <a:t>сигвея</a:t>
            </a:r>
            <a:r>
              <a:rPr lang="ru-RU" sz="1800" dirty="0" smtClean="0"/>
              <a:t>: </a:t>
            </a:r>
            <a:r>
              <a:rPr lang="en-US" sz="1800" dirty="0" smtClean="0">
                <a:hlinkClick r:id="rId6"/>
              </a:rPr>
              <a:t>https://electrosam.ru/glavnaja/jelektrooborudovanie/ustrojstva/sigvei/</a:t>
            </a:r>
            <a:endParaRPr lang="ru-RU" sz="1800" dirty="0" smtClean="0"/>
          </a:p>
          <a:p>
            <a:r>
              <a:rPr lang="ru-RU" sz="1800" dirty="0" smtClean="0"/>
              <a:t>Технические характеристики </a:t>
            </a:r>
            <a:r>
              <a:rPr lang="ru-RU" sz="1800" dirty="0" err="1" smtClean="0"/>
              <a:t>электросамоката</a:t>
            </a:r>
            <a:r>
              <a:rPr lang="ru-RU" sz="1800" dirty="0" smtClean="0"/>
              <a:t>: </a:t>
            </a:r>
            <a:r>
              <a:rPr lang="en-US" sz="1800" dirty="0" smtClean="0">
                <a:hlinkClick r:id="rId7"/>
              </a:rPr>
              <a:t>https://www.kryptobike.ru/elektrovelosipedy/kak-vybrat-elektrosamokat</a:t>
            </a:r>
            <a:endParaRPr lang="ru-RU" sz="1800" dirty="0" smtClean="0"/>
          </a:p>
          <a:p>
            <a:r>
              <a:rPr lang="ru-RU" sz="1800" dirty="0" smtClean="0"/>
              <a:t>Технические характеристики </a:t>
            </a:r>
            <a:r>
              <a:rPr lang="ru-RU" sz="1800" dirty="0" err="1" smtClean="0"/>
              <a:t>гироскутера</a:t>
            </a:r>
            <a:r>
              <a:rPr lang="ru-RU" sz="1800" dirty="0" smtClean="0"/>
              <a:t>: </a:t>
            </a:r>
            <a:r>
              <a:rPr lang="en-US" sz="1800" dirty="0" smtClean="0">
                <a:hlinkClick r:id="rId8"/>
              </a:rPr>
              <a:t>https://gyroscr.ru/informatsiya/50-giroskuter-kharakteristiki.html</a:t>
            </a:r>
            <a:endParaRPr lang="ru-RU" sz="1800" dirty="0" smtClean="0"/>
          </a:p>
          <a:p>
            <a:r>
              <a:rPr lang="ru-RU" sz="1800" dirty="0" smtClean="0"/>
              <a:t>Технические характеристики </a:t>
            </a:r>
            <a:r>
              <a:rPr lang="ru-RU" sz="1800" dirty="0" err="1" smtClean="0"/>
              <a:t>моноколеса</a:t>
            </a:r>
            <a:r>
              <a:rPr lang="ru-RU" sz="1800" dirty="0" smtClean="0"/>
              <a:t>: </a:t>
            </a:r>
            <a:r>
              <a:rPr lang="en-US" sz="1800" dirty="0" smtClean="0">
                <a:hlinkClick r:id="rId9"/>
              </a:rPr>
              <a:t>https://yandex.ru/turbo/e-cars.tech/s/2020/10/04/monokoleso-svoboda-peredvizhenij/</a:t>
            </a:r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751344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Список </a:t>
            </a:r>
            <a:b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источников иллюстраций </a:t>
            </a:r>
            <a:endParaRPr lang="ru-RU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844824"/>
            <a:ext cx="7211144" cy="4824536"/>
          </a:xfrm>
        </p:spPr>
        <p:txBody>
          <a:bodyPr>
            <a:normAutofit fontScale="70000" lnSpcReduction="20000"/>
          </a:bodyPr>
          <a:lstStyle/>
          <a:p>
            <a:r>
              <a:rPr lang="ru-RU" sz="1800" dirty="0" smtClean="0"/>
              <a:t>Воздушные шарики </a:t>
            </a: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avatanplus.com/files/resources/original/56f4ce440988e153ac45b9c7.png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Девочка на роликах </a:t>
            </a:r>
            <a:r>
              <a:rPr lang="en-US" sz="1800" dirty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st.depositphotos.com/1526816/2921/v/170/depositphotos_29217567-A-young-girl-rollerskating.jpg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Дорога (фон) </a:t>
            </a:r>
            <a:r>
              <a:rPr lang="en-US" sz="1800" dirty="0" smtClean="0">
                <a:hlinkClick r:id="rId4"/>
              </a:rPr>
              <a:t>https://tse4.mm.bing.net/th?id=OIP.DOFfvE5dN2Si2Q6XbRyIfAEsEC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Дорожный </a:t>
            </a:r>
            <a:r>
              <a:rPr lang="ru-RU" sz="1800" dirty="0"/>
              <a:t>знак «Велосипедная дорожка» </a:t>
            </a:r>
            <a:r>
              <a:rPr lang="en-US" sz="1800" dirty="0">
                <a:hlinkClick r:id="rId5"/>
              </a:rPr>
              <a:t>https://upload.wikimedia.org/wikipedia/commons/thumb/c/cc/Italian_traffic_signs_-_pista_ciclabile.svg/240px-Italian_traffic_signs_-_pista_ciclabile.svg.png</a:t>
            </a:r>
            <a:r>
              <a:rPr lang="ru-RU" sz="1800" dirty="0"/>
              <a:t> </a:t>
            </a:r>
          </a:p>
          <a:p>
            <a:r>
              <a:rPr lang="ru-RU" sz="1800" dirty="0" smtClean="0"/>
              <a:t>Дорожный знак «Внимание дети» </a:t>
            </a:r>
            <a:r>
              <a:rPr lang="en-US" sz="1800" dirty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pravda-news.ru/uploads/images/topic/2013/08/28/f5956f0c52_250crop.jpg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Дорожный знак «Движение на велосипеде запрещено» </a:t>
            </a:r>
            <a:r>
              <a:rPr lang="en-US" sz="1800" dirty="0">
                <a:hlinkClick r:id="rId7"/>
              </a:rPr>
              <a:t>http://</a:t>
            </a:r>
            <a:r>
              <a:rPr lang="en-US" sz="1800" dirty="0" smtClean="0">
                <a:hlinkClick r:id="rId7"/>
              </a:rPr>
              <a:t>www.vectorfreak.com/images/preview/thumb/roadsign-no-cycles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Движение пешеходов запрещено </a:t>
            </a:r>
            <a:r>
              <a:rPr lang="en-US" sz="1800" dirty="0" smtClean="0">
                <a:hlinkClick r:id="rId8"/>
              </a:rPr>
              <a:t>http</a:t>
            </a:r>
            <a:r>
              <a:rPr lang="en-US" sz="1800" dirty="0">
                <a:hlinkClick r:id="rId8"/>
              </a:rPr>
              <a:t>://</a:t>
            </a:r>
            <a:r>
              <a:rPr lang="en-US" sz="1800" dirty="0" smtClean="0">
                <a:hlinkClick r:id="rId8"/>
              </a:rPr>
              <a:t>piramidka.net/wp-content/uploads/2014/03/zapryshen.png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Дорожный знак «Светофор» </a:t>
            </a:r>
            <a:r>
              <a:rPr lang="en-US" sz="1800" dirty="0">
                <a:hlinkClick r:id="rId9"/>
              </a:rPr>
              <a:t>http://</a:t>
            </a:r>
            <a:r>
              <a:rPr lang="en-US" sz="1800" dirty="0" smtClean="0">
                <a:hlinkClick r:id="rId9"/>
              </a:rPr>
              <a:t>sr.photos3.fotosearch.com/bthumb/CSP/CSP992/k12691687.jpg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Дорожный знак «Пешеходная дорожка » </a:t>
            </a:r>
            <a:r>
              <a:rPr lang="en-US" sz="1800" dirty="0" smtClean="0">
                <a:hlinkClick r:id="rId10"/>
              </a:rPr>
              <a:t>https</a:t>
            </a:r>
            <a:r>
              <a:rPr lang="en-US" sz="1800" dirty="0">
                <a:hlinkClick r:id="rId10"/>
              </a:rPr>
              <a:t>://</a:t>
            </a:r>
            <a:r>
              <a:rPr lang="en-US" sz="1800" dirty="0" smtClean="0">
                <a:hlinkClick r:id="rId10"/>
              </a:rPr>
              <a:t>otvet.imgsmail.ru/download/u_8b472ee03459e9ed4381df31fbd8cdf2_120x120.jpg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Дорожный знак «Пешеходный переход»</a:t>
            </a:r>
            <a:r>
              <a:rPr lang="en-US" sz="1800" dirty="0"/>
              <a:t> </a:t>
            </a:r>
            <a:r>
              <a:rPr lang="en-US" sz="1800" dirty="0">
                <a:hlinkClick r:id="rId11"/>
              </a:rPr>
              <a:t>http://</a:t>
            </a:r>
            <a:r>
              <a:rPr lang="ru-RU" sz="1800" dirty="0" err="1">
                <a:hlinkClick r:id="rId11"/>
              </a:rPr>
              <a:t>новости.ростов.рф</a:t>
            </a:r>
            <a:r>
              <a:rPr lang="ru-RU" sz="1800" dirty="0">
                <a:hlinkClick r:id="rId11"/>
              </a:rPr>
              <a:t>/</a:t>
            </a:r>
            <a:r>
              <a:rPr lang="en-US" sz="1800" dirty="0" err="1" smtClean="0">
                <a:hlinkClick r:id="rId11"/>
              </a:rPr>
              <a:t>wp</a:t>
            </a:r>
            <a:r>
              <a:rPr lang="en-US" sz="1800" dirty="0" smtClean="0">
                <a:hlinkClick r:id="rId11"/>
              </a:rPr>
              <a:t>-content/uploads/2015/04/traffic-sign-6724_640.png</a:t>
            </a:r>
            <a:r>
              <a:rPr lang="ru-RU" sz="1800" dirty="0" smtClean="0"/>
              <a:t> </a:t>
            </a:r>
          </a:p>
          <a:p>
            <a:r>
              <a:rPr lang="ru-RU" sz="1800" dirty="0"/>
              <a:t>Светофор </a:t>
            </a:r>
            <a:r>
              <a:rPr lang="en-US" sz="1800" dirty="0">
                <a:hlinkClick r:id="rId12"/>
              </a:rPr>
              <a:t>http://images.clipartpanda.com/traffic-light-clipart-light5_Vector_Clipart.png</a:t>
            </a:r>
            <a:r>
              <a:rPr lang="ru-RU" sz="1800" dirty="0"/>
              <a:t> </a:t>
            </a:r>
            <a:endParaRPr lang="ru-RU" sz="1800" dirty="0" smtClean="0"/>
          </a:p>
          <a:p>
            <a:r>
              <a:rPr lang="ru-RU" sz="1800" dirty="0" smtClean="0"/>
              <a:t>Книга ПДД </a:t>
            </a:r>
            <a:r>
              <a:rPr lang="en-US" sz="1800" dirty="0" smtClean="0">
                <a:hlinkClick r:id="rId13"/>
              </a:rPr>
              <a:t>https://yandex.ru/search/?text=%D0%BD%D0%BE%D0%B2%D1%8B%D0%B5%20%D0%BF%D0%B4%D0%B4%20%D0%BA%D0%B0%D1%80%D1%82%D0%B8%D0%BD%D0%BA%D0%B8&amp;lr=47&amp;clid=2294309-10&amp;win=308&amp;src=suggest_T</a:t>
            </a:r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822049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620688"/>
            <a:ext cx="28242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средства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81802" y="2132856"/>
            <a:ext cx="53666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индивидуальной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3717032"/>
            <a:ext cx="4204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мобильности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547664" y="332656"/>
            <a:ext cx="1440160" cy="1569660"/>
            <a:chOff x="1547664" y="620688"/>
            <a:chExt cx="1440160" cy="1569660"/>
          </a:xfrm>
        </p:grpSpPr>
        <p:sp>
          <p:nvSpPr>
            <p:cNvPr id="5" name="Овал 4"/>
            <p:cNvSpPr/>
            <p:nvPr/>
          </p:nvSpPr>
          <p:spPr>
            <a:xfrm>
              <a:off x="1547664" y="692696"/>
              <a:ext cx="1440160" cy="144016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835696" y="620688"/>
              <a:ext cx="841897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С</a:t>
              </a:r>
              <a:endParaRPr lang="ru-RU" sz="96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619672" y="3429000"/>
            <a:ext cx="1440160" cy="1569660"/>
            <a:chOff x="1619672" y="3645024"/>
            <a:chExt cx="1440160" cy="1569660"/>
          </a:xfrm>
        </p:grpSpPr>
        <p:sp>
          <p:nvSpPr>
            <p:cNvPr id="7" name="Овал 6"/>
            <p:cNvSpPr/>
            <p:nvPr/>
          </p:nvSpPr>
          <p:spPr>
            <a:xfrm>
              <a:off x="1619672" y="3717032"/>
              <a:ext cx="1440160" cy="144016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698512" y="3645024"/>
              <a:ext cx="1260281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М</a:t>
              </a:r>
              <a:endParaRPr lang="ru-RU" sz="96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547664" y="1844824"/>
            <a:ext cx="1440160" cy="1569660"/>
            <a:chOff x="1547664" y="2075364"/>
            <a:chExt cx="1440160" cy="1569660"/>
          </a:xfrm>
        </p:grpSpPr>
        <p:sp>
          <p:nvSpPr>
            <p:cNvPr id="6" name="Овал 5"/>
            <p:cNvSpPr/>
            <p:nvPr/>
          </p:nvSpPr>
          <p:spPr>
            <a:xfrm>
              <a:off x="1547664" y="2204864"/>
              <a:ext cx="1440160" cy="144016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762759" y="2075364"/>
              <a:ext cx="987771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И</a:t>
              </a:r>
              <a:endParaRPr lang="ru-RU" sz="96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259632" y="5085184"/>
            <a:ext cx="77573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Приводятся в движение либо мускульной силой людей,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либо электродвигателем, а также являются устройствами. 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dop.pskovedu.ru/file/download/dop/34EBD654233D3C0F4A418464531B862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362050"/>
            <a:ext cx="5016557" cy="63057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4149080"/>
            <a:ext cx="6823856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5000" b="1" dirty="0" smtClean="0">
                <a:ln w="5715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Загадки</a:t>
            </a:r>
            <a:endParaRPr lang="ru-RU" sz="15000" b="1" dirty="0">
              <a:ln w="57150">
                <a:solidFill>
                  <a:schemeClr val="accent6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548680"/>
            <a:ext cx="57606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3600" b="1" dirty="0" smtClean="0">
                <a:latin typeface="Cambria" pitchFamily="18" charset="0"/>
              </a:rPr>
              <a:t>Подо мной два колеса, </a:t>
            </a:r>
          </a:p>
          <a:p>
            <a:r>
              <a:rPr lang="ru-RU" sz="3600" b="1" dirty="0" smtClean="0">
                <a:latin typeface="Cambria" pitchFamily="18" charset="0"/>
              </a:rPr>
              <a:t>Еду как на «парусах», </a:t>
            </a:r>
          </a:p>
          <a:p>
            <a:r>
              <a:rPr lang="ru-RU" sz="3600" b="1" dirty="0" smtClean="0">
                <a:latin typeface="Cambria" pitchFamily="18" charset="0"/>
              </a:rPr>
              <a:t>Оттолкнусь совсем чуток </a:t>
            </a:r>
          </a:p>
          <a:p>
            <a:r>
              <a:rPr lang="ru-RU" sz="3600" b="1" dirty="0" smtClean="0">
                <a:latin typeface="Cambria" pitchFamily="18" charset="0"/>
              </a:rPr>
              <a:t>И лечу как ветерок!</a:t>
            </a:r>
            <a:endParaRPr lang="ru-RU" sz="3600" b="1" dirty="0">
              <a:latin typeface="Cambria" pitchFamily="18" charset="0"/>
            </a:endParaRPr>
          </a:p>
        </p:txBody>
      </p:sp>
      <p:pic>
        <p:nvPicPr>
          <p:cNvPr id="6" name="Picture 6" descr="http://www.pngplay.com/wp-content/uploads/2/Kick-Scooter-Transparent-Fi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5829986" cy="525670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87824" y="3717032"/>
            <a:ext cx="58444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электросамокат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Cambria" pitchFamily="18" charset="0"/>
              </a:rPr>
              <a:t>Не так легко им управлять, </a:t>
            </a:r>
            <a:br>
              <a:rPr lang="ru-RU" sz="3600" b="1" dirty="0" smtClean="0">
                <a:latin typeface="Cambria" pitchFamily="18" charset="0"/>
              </a:rPr>
            </a:br>
            <a:r>
              <a:rPr lang="ru-RU" sz="3600" b="1" dirty="0" smtClean="0">
                <a:latin typeface="Cambria" pitchFamily="18" charset="0"/>
              </a:rPr>
              <a:t>В нем есть всего два колеса, </a:t>
            </a:r>
            <a:br>
              <a:rPr lang="ru-RU" sz="3600" b="1" dirty="0" smtClean="0">
                <a:latin typeface="Cambria" pitchFamily="18" charset="0"/>
              </a:rPr>
            </a:br>
            <a:r>
              <a:rPr lang="ru-RU" sz="3600" b="1" dirty="0" smtClean="0">
                <a:latin typeface="Cambria" pitchFamily="18" charset="0"/>
              </a:rPr>
              <a:t>Но если держишь ты баланс, </a:t>
            </a:r>
            <a:br>
              <a:rPr lang="ru-RU" sz="3600" b="1" dirty="0" smtClean="0">
                <a:latin typeface="Cambria" pitchFamily="18" charset="0"/>
              </a:rPr>
            </a:br>
            <a:r>
              <a:rPr lang="ru-RU" sz="3600" b="1" dirty="0" smtClean="0">
                <a:latin typeface="Cambria" pitchFamily="18" charset="0"/>
              </a:rPr>
              <a:t>То этот транспорт для тебя.</a:t>
            </a:r>
            <a:endParaRPr lang="ru-RU" sz="3600" b="1" dirty="0">
              <a:latin typeface="Cambria" pitchFamily="18" charset="0"/>
            </a:endParaRPr>
          </a:p>
        </p:txBody>
      </p:sp>
      <p:pic>
        <p:nvPicPr>
          <p:cNvPr id="6" name="Picture 2" descr="http://www.scootermarket.ru/assets/images/ELECTRO/Gyrocsoot/SM10.5-re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3869518"/>
            <a:ext cx="4752528" cy="26558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44008" y="2780928"/>
            <a:ext cx="3958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гироскутер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04664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Cambria" pitchFamily="18" charset="0"/>
              </a:rPr>
              <a:t>Два колеса - каталка, палка к ней.</a:t>
            </a:r>
            <a:br>
              <a:rPr lang="ru-RU" sz="3600" b="1" dirty="0" smtClean="0">
                <a:latin typeface="Cambria" pitchFamily="18" charset="0"/>
              </a:rPr>
            </a:br>
            <a:r>
              <a:rPr lang="ru-RU" sz="3600" b="1" dirty="0" smtClean="0">
                <a:latin typeface="Cambria" pitchFamily="18" charset="0"/>
              </a:rPr>
              <a:t>По-современному - ... </a:t>
            </a:r>
            <a:br>
              <a:rPr lang="ru-RU" sz="3600" b="1" dirty="0" smtClean="0">
                <a:latin typeface="Cambria" pitchFamily="18" charset="0"/>
              </a:rPr>
            </a:br>
            <a:endParaRPr lang="ru-RU" sz="3600" b="1" dirty="0">
              <a:latin typeface="Cambria" pitchFamily="18" charset="0"/>
            </a:endParaRPr>
          </a:p>
        </p:txBody>
      </p:sp>
      <p:pic>
        <p:nvPicPr>
          <p:cNvPr id="6" name="Picture 8" descr="https://www.kvadroavto.ru/upload/iblock/4a2/4a292a8731a9c5ebdaab9cd3383602d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159" r="16846"/>
          <a:stretch>
            <a:fillRect/>
          </a:stretch>
        </p:blipFill>
        <p:spPr bwMode="auto">
          <a:xfrm>
            <a:off x="2627784" y="1916832"/>
            <a:ext cx="3096344" cy="46917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41159" y="2492896"/>
            <a:ext cx="2481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сигвей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332656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Cambria" pitchFamily="18" charset="0"/>
              </a:rPr>
              <a:t>Меня спроси, как я тружусь? – </a:t>
            </a:r>
            <a:br>
              <a:rPr lang="ru-RU" sz="3600" b="1" dirty="0" smtClean="0">
                <a:latin typeface="Cambria" pitchFamily="18" charset="0"/>
              </a:rPr>
            </a:br>
            <a:r>
              <a:rPr lang="ru-RU" sz="3600" b="1" dirty="0" smtClean="0">
                <a:latin typeface="Cambria" pitchFamily="18" charset="0"/>
              </a:rPr>
              <a:t>Вокруг оси своей кружусь.</a:t>
            </a:r>
            <a:endParaRPr lang="ru-RU" sz="3600" b="1" dirty="0">
              <a:latin typeface="Cambria" pitchFamily="18" charset="0"/>
            </a:endParaRPr>
          </a:p>
        </p:txBody>
      </p:sp>
      <p:pic>
        <p:nvPicPr>
          <p:cNvPr id="6" name="Picture 4" descr="https://formand.ru/image/cache/data/gyroscooters-segway/crosswheel-original/monokoleso-crosswheel-original-foto-1-1000x75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83" r="16996"/>
          <a:stretch>
            <a:fillRect/>
          </a:stretch>
        </p:blipFill>
        <p:spPr bwMode="auto">
          <a:xfrm>
            <a:off x="2987824" y="3212976"/>
            <a:ext cx="2794842" cy="33961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76034" y="1988840"/>
            <a:ext cx="4579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оноколесо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128792" cy="1152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Современные </a:t>
            </a:r>
            <a:b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средства передвижения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4221088"/>
            <a:ext cx="5112568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Сигвей 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339752" y="1925216"/>
            <a:ext cx="5112568" cy="927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sldjump"/>
              </a:rPr>
              <a:t>Электросамокат</a:t>
            </a:r>
            <a:endParaRPr kumimoji="0" lang="ru-RU" sz="48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339752" y="5245968"/>
            <a:ext cx="5112568" cy="919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4" action="ppaction://hlinksldjump"/>
              </a:rPr>
              <a:t>Моноколесо</a:t>
            </a:r>
            <a:endParaRPr kumimoji="0" lang="ru-RU" sz="48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Объект 2">
            <a:hlinkClick r:id="rId5" action="ppaction://hlinksldjump"/>
          </p:cNvPr>
          <p:cNvSpPr txBox="1">
            <a:spLocks/>
          </p:cNvSpPr>
          <p:nvPr/>
        </p:nvSpPr>
        <p:spPr>
          <a:xfrm>
            <a:off x="2339752" y="3140968"/>
            <a:ext cx="5112568" cy="838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8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Гироскутер</a:t>
            </a:r>
            <a:endParaRPr kumimoji="0" lang="ru-RU" sz="48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83230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</TotalTime>
  <Words>658</Words>
  <Application>Microsoft Office PowerPoint</Application>
  <PresentationFormat>Экран (4:3)</PresentationFormat>
  <Paragraphs>111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«Правила  дорожного  движения  для  современных  средств  передвижения»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Современные  средства передвижения</vt:lpstr>
      <vt:lpstr>Электросамокат</vt:lpstr>
      <vt:lpstr>Слайд 11</vt:lpstr>
      <vt:lpstr>Гироскутер</vt:lpstr>
      <vt:lpstr>Слайд 13</vt:lpstr>
      <vt:lpstr>Сигвей</vt:lpstr>
      <vt:lpstr>Слайд 15</vt:lpstr>
      <vt:lpstr>Моноколесо</vt:lpstr>
      <vt:lpstr>Слайд 17</vt:lpstr>
      <vt:lpstr>Слайд 18</vt:lpstr>
      <vt:lpstr>Это должен знать каждый!</vt:lpstr>
      <vt:lpstr>Новый закон  о средствах индивидуальной мобильности  (Изменения в ПДД) </vt:lpstr>
      <vt:lpstr>Новый закон  о средствах индивидуальной мобильности  (Изменения в ПДД) </vt:lpstr>
      <vt:lpstr>Новый закон  о средствах индивидуальной мобильности  (Изменения в ПДД) </vt:lpstr>
      <vt:lpstr>Новый закон  о средствах индивидуальной мобильности  (Изменения в ПДД) </vt:lpstr>
      <vt:lpstr>Новый закон  о средствах индивидуальной мобильности  (Изменения в ПДД) </vt:lpstr>
      <vt:lpstr>Новый закон  о средствах индивидуальной мобильности  (Изменения в ПДД) </vt:lpstr>
      <vt:lpstr>Катайся безопасно!</vt:lpstr>
      <vt:lpstr>Список  источников  основного содержания</vt:lpstr>
      <vt:lpstr>Список  источников иллюстраций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  «Правила дорожного движения»</dc:title>
  <dc:creator>Павел Погодаев</dc:creator>
  <cp:lastModifiedBy>Валентина</cp:lastModifiedBy>
  <cp:revision>90</cp:revision>
  <dcterms:created xsi:type="dcterms:W3CDTF">2017-11-06T09:36:21Z</dcterms:created>
  <dcterms:modified xsi:type="dcterms:W3CDTF">2020-11-28T20:18:03Z</dcterms:modified>
</cp:coreProperties>
</file>