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6" r:id="rId2"/>
    <p:sldId id="297" r:id="rId3"/>
    <p:sldId id="295" r:id="rId4"/>
    <p:sldId id="294" r:id="rId5"/>
    <p:sldId id="300" r:id="rId6"/>
    <p:sldId id="291" r:id="rId7"/>
    <p:sldId id="290" r:id="rId8"/>
    <p:sldId id="298" r:id="rId9"/>
    <p:sldId id="302" r:id="rId10"/>
    <p:sldId id="285" r:id="rId11"/>
    <p:sldId id="286" r:id="rId12"/>
    <p:sldId id="303" r:id="rId13"/>
    <p:sldId id="299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000"/>
    <a:srgbClr val="FEF6F0"/>
    <a:srgbClr val="005A9E"/>
    <a:srgbClr val="FF5B5B"/>
    <a:srgbClr val="FF4747"/>
    <a:srgbClr val="FEF2E8"/>
    <a:srgbClr val="FDEA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5E0BE-6713-4E65-98FE-8D40BC40834A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91427-44E3-4DF2-8BBB-D5ECDC8FDC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877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http://www.artleo.com/images/201201/artleo.com_16669.jpg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http://www.rudata.ru/w/images/2/20/Litvyak_02.jpg</a:t>
            </a:r>
            <a:r>
              <a:rPr lang="ru-RU" dirty="0" smtClean="0"/>
              <a:t>; </a:t>
            </a:r>
            <a:r>
              <a:rPr lang="ru-RU" dirty="0" err="1" smtClean="0"/>
              <a:t>Родзяловская</a:t>
            </a:r>
            <a:r>
              <a:rPr lang="ru-RU" dirty="0" smtClean="0"/>
              <a:t>. Фашисты отступают.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Джеймс </a:t>
            </a:r>
            <a:r>
              <a:rPr lang="ru-RU" dirty="0" err="1" smtClean="0"/>
              <a:t>Тиссот</a:t>
            </a:r>
            <a:r>
              <a:rPr lang="ru-RU" dirty="0" smtClean="0"/>
              <a:t>. Лепта вдовицы.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91427-44E3-4DF2-8BBB-D5ECDC8FDCD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2904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11.xml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1.wav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.jpe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svetoch-opk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692696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Подвиг, жадность, корысть,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жертва, щедрость, подвижник, эгоизм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2420888"/>
            <a:ext cx="540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</a:p>
          <a:p>
            <a:pPr algn="ctr"/>
            <a:r>
              <a:rPr lang="ru-RU" sz="6000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жертва</a:t>
            </a:r>
          </a:p>
          <a:p>
            <a:pPr algn="ctr"/>
            <a:r>
              <a:rPr lang="ru-RU" sz="6000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подвижник</a:t>
            </a:r>
          </a:p>
          <a:p>
            <a:pPr algn="ctr"/>
            <a:endParaRPr lang="ru-RU" sz="6000" dirty="0">
              <a:solidFill>
                <a:srgbClr val="F6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4304"/>
            <a:ext cx="3163134" cy="3982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136067"/>
            <a:ext cx="2282812" cy="32303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221097"/>
            <a:ext cx="1728192" cy="2500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3960" y="242248"/>
            <a:ext cx="2091270" cy="29707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3694" y="2663377"/>
            <a:ext cx="2147928" cy="2867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3369372"/>
            <a:ext cx="2475022" cy="33044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7442" y="4387862"/>
            <a:ext cx="1746504" cy="2286000"/>
          </a:xfrm>
          <a:prstGeom prst="rect">
            <a:avLst/>
          </a:prstGeom>
        </p:spPr>
      </p:pic>
      <p:pic>
        <p:nvPicPr>
          <p:cNvPr id="5" name="Рисунок 4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34135" y="6237312"/>
            <a:ext cx="11144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0531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2745" y="260648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-100" dirty="0" smtClean="0">
                <a:solidFill>
                  <a:schemeClr val="accent2">
                    <a:lumMod val="50000"/>
                  </a:schemeClr>
                </a:solidFill>
              </a:rPr>
              <a:t>СПЕШИТЕ  ДЕЛАТЬ  ДОБРЫЕ  ДЕЛА</a:t>
            </a:r>
            <a:endParaRPr lang="ru-RU" sz="4400" b="1" spc="-1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52609" y="4509119"/>
            <a:ext cx="7038782" cy="2062103"/>
          </a:xfrm>
          <a:prstGeom prst="rect">
            <a:avLst/>
          </a:prstGeom>
          <a:solidFill>
            <a:srgbClr val="FEF6F0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Которые всегда идут не в счет.</a:t>
            </a:r>
          </a:p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Когда к вам благодарность не придет.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12775" y="4514235"/>
            <a:ext cx="6318448" cy="2062103"/>
          </a:xfrm>
          <a:prstGeom prst="rect">
            <a:avLst/>
          </a:prstGeom>
          <a:solidFill>
            <a:srgbClr val="FEF6F0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Которые рассудку вопреки.</a:t>
            </a:r>
          </a:p>
          <a:p>
            <a:r>
              <a:rPr lang="ru-RU" sz="3200" b="1" dirty="0" smtClean="0"/>
              <a:t>Что </a:t>
            </a:r>
            <a:r>
              <a:rPr lang="ru-RU" sz="3200" b="1" dirty="0"/>
              <a:t>у истоков человек пошлет,</a:t>
            </a:r>
          </a:p>
          <a:p>
            <a:r>
              <a:rPr lang="ru-RU" sz="3200" b="1" dirty="0"/>
              <a:t>То и получит в устье у реки.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65596" y="4514235"/>
            <a:ext cx="6823249" cy="2062103"/>
          </a:xfrm>
          <a:prstGeom prst="rect">
            <a:avLst/>
          </a:prstGeom>
          <a:solidFill>
            <a:srgbClr val="FEF6F0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Ни денег не сулящие, ни благ.</a:t>
            </a:r>
          </a:p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Забыв на веки принцип "так-на-так".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512244" y="4508661"/>
            <a:ext cx="6119512" cy="2062103"/>
          </a:xfrm>
          <a:prstGeom prst="rect">
            <a:avLst/>
          </a:prstGeom>
          <a:solidFill>
            <a:srgbClr val="FEF6F0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Но не копите в памяти обид.</a:t>
            </a:r>
          </a:p>
          <a:p>
            <a:r>
              <a:rPr lang="ru-RU" sz="3200" b="1" dirty="0"/>
              <a:t>Хоть тот, кому вы сделали добро</a:t>
            </a:r>
          </a:p>
          <a:p>
            <a:r>
              <a:rPr lang="ru-RU" sz="3200" b="1" dirty="0"/>
              <a:t>Вам этого по жизни не простит.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382556" y="4503001"/>
            <a:ext cx="6378888" cy="2062103"/>
          </a:xfrm>
          <a:prstGeom prst="rect">
            <a:avLst/>
          </a:prstGeom>
          <a:solidFill>
            <a:srgbClr val="FEF6F0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Чтоб за свое добро любить других.</a:t>
            </a:r>
          </a:p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Во имя утвержденья вас самих.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541015" y="4503000"/>
            <a:ext cx="6061971" cy="2062103"/>
          </a:xfrm>
          <a:prstGeom prst="rect">
            <a:avLst/>
          </a:prstGeom>
          <a:solidFill>
            <a:srgbClr val="FEF6F0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Спешите делать добрые дела.</a:t>
            </a:r>
          </a:p>
          <a:p>
            <a:r>
              <a:rPr lang="ru-RU" sz="3200" b="1" dirty="0"/>
              <a:t>Получится – считайте, повезло!</a:t>
            </a:r>
          </a:p>
          <a:p>
            <a:r>
              <a:rPr lang="ru-RU" sz="3200" b="1" dirty="0"/>
              <a:t>Спешите делать добрые дела,</a:t>
            </a:r>
          </a:p>
          <a:p>
            <a:r>
              <a:rPr lang="ru-RU" sz="3200" b="1" dirty="0"/>
              <a:t>Чтоб не хватило времени на зло!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745" y="5160565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-100" dirty="0" smtClean="0">
                <a:solidFill>
                  <a:srgbClr val="C00000"/>
                </a:solidFill>
              </a:rPr>
              <a:t>СПЕШИТЕ  ДЕЛАТЬ  ДОБРЫЕ  ДЕЛА</a:t>
            </a:r>
            <a:endParaRPr lang="ru-RU" sz="4400" b="1" spc="-1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399826"/>
      </p:ext>
    </p:extLst>
  </p:cSld>
  <p:clrMapOvr>
    <a:masterClrMapping/>
  </p:clrMapOvr>
  <p:transition spd="med">
    <p:split orient="vert"/>
    <p:sndAc>
      <p:stSnd>
        <p:snd r:embed="rId3" name="добрые дел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2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6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71" presetID="22" presetClass="exit" presetSubtype="4" fill="hold" grpId="1" nodeType="after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4" grpId="0" animBg="1"/>
      <p:bldP spid="10" grpId="0" animBg="1"/>
      <p:bldP spid="14" grpId="0" animBg="1"/>
      <p:bldP spid="15" grpId="0" animBg="1"/>
      <p:bldP spid="17" grpId="0" animBg="1"/>
      <p:bldP spid="17" grpId="1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1028" name="Picture 4" descr="https://im0-tub-ru.yandex.net/i?id=b5cc6feafc58cf073a4ad1e2028edac3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484784"/>
            <a:ext cx="4665216" cy="52565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664" y="188640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Дерево добрых дел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83671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 готов отказаться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от_____________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- ради ______________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476672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Дарите счастье, радость и любовь</a:t>
            </a:r>
            <a:b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Друзьям, родным, своим любимым.</a:t>
            </a:r>
            <a:b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И улыбайтесь вновь и вновь.</a:t>
            </a:r>
            <a:b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60000"/>
                </a:solidFill>
                <a:latin typeface="Times New Roman" pitchFamily="18" charset="0"/>
                <a:cs typeface="Times New Roman" pitchFamily="18" charset="0"/>
              </a:rPr>
              <a:t>Улыбка делает счастливым! </a:t>
            </a:r>
            <a:endParaRPr lang="ru-RU" sz="3200" b="1" dirty="0">
              <a:solidFill>
                <a:srgbClr val="F6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83144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610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http://www.iea.ras.ru/engine/doc_images/dobro-2.jpg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90020"/>
            <a:ext cx="6750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http://www.pinecrest-fl.gov/Modules/ShowImage.aspx?imageid=698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359352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http://allangarsk.ru/uploads/posts/2008-12/1229398928_timurovci.jpg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28684"/>
            <a:ext cx="6606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http://21415s07.edusite.ru/fotogalereya/raznoe3/timyrovcu_03.jpg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098016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http://www.copilul.ro/_files/responsabilitati_casnice_copii.jpg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467348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http://menu.ru/content/images/size1/02/b5/e2/136c3fb5328226e021b9f83747.jpg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836680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http://img-2007-02.photosight.ru/07/1912338.jpg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14480" y="5143512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Светочъ</a:t>
            </a:r>
            <a:r>
              <a:rPr lang="ru-RU" b="1" dirty="0" smtClean="0"/>
              <a:t>. Основы православной веры в презентациях</a:t>
            </a:r>
          </a:p>
          <a:p>
            <a:pPr algn="ctr"/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sym typeface="Wingdings" pitchFamily="2" charset="2"/>
                <a:hlinkClick r:id="rId2"/>
              </a:rPr>
              <a:t>://svetoch-opk.ru</a:t>
            </a:r>
            <a:r>
              <a:rPr lang="ru-RU" dirty="0" smtClean="0">
                <a:sym typeface="Wingdings" pitchFamily="2" charset="2"/>
              </a:rPr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251356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Изображения на слайде № 25: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12267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7" y="0"/>
            <a:ext cx="91399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76672"/>
            <a:ext cx="799288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ПОДВИГ.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Героический, самоотверженный поступок.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2495672"/>
            <a:ext cx="82089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«подвиг» это «подвигнуть, побудить к чему-либо к благородному возвышенному»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843808" y="3620919"/>
            <a:ext cx="612068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Подвиг есть в сраженье,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Подвиг есть и в борьбе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Высший подвиг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терпенье,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любви, и в мольбе.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uild="p"/>
      <p:bldP spid="2867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9" y="548681"/>
            <a:ext cx="8352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 чего может  осуществляться подвиг?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Работа с учебником с 62-63</a:t>
            </a:r>
          </a:p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198884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Подвиг ради себя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7" y="3212976"/>
            <a:ext cx="367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Ради другого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4437112"/>
            <a:ext cx="2944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Ради  Бога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3" y="182880"/>
          <a:ext cx="8208912" cy="62646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36304"/>
                <a:gridCol w="2736304"/>
                <a:gridCol w="2736304"/>
              </a:tblGrid>
              <a:tr h="626469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6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группа</a:t>
                      </a:r>
                    </a:p>
                    <a:p>
                      <a:endParaRPr lang="ru-RU" sz="2400" b="1" dirty="0" smtClean="0">
                        <a:solidFill>
                          <a:srgbClr val="F6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работают с учебником,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читают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текст на стр.63 “Епископ </a:t>
                      </a:r>
                      <a:r>
                        <a:rPr lang="ru-RU" sz="2400" kern="120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Акакий”,</a:t>
                      </a:r>
                      <a:r>
                        <a:rPr lang="ru-RU" sz="18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чтобы разобраться со значением понятий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«жертва»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«подвижник».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3200" b="1" dirty="0">
                        <a:solidFill>
                          <a:srgbClr val="F6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6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группа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6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работают с учебником,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читают текст стр.63 (рубрика «Это интересно») и подумают над вопросом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«Слово «подвиг» связано только с военным временем?».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6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 группа</a:t>
                      </a: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работают со словарями,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находят значения слов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«жертва», «подвижник»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5816" y="273422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5A9E"/>
                </a:solidFill>
              </a:rPr>
              <a:t>ПОДВИГ  ЛЮБВИ</a:t>
            </a:r>
            <a:endParaRPr lang="ru-RU" sz="5400" b="1" dirty="0">
              <a:solidFill>
                <a:srgbClr val="005A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60817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628800"/>
            <a:ext cx="7380312" cy="492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95736" y="476672"/>
            <a:ext cx="4511620" cy="5847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Прохоренко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3659" y="1772816"/>
            <a:ext cx="707606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95736" y="692696"/>
            <a:ext cx="4824536" cy="7200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Данил Садыков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04664"/>
            <a:ext cx="86409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Один мальчик неполных шести лет очень ждал маленькую сестрёнку. Сестрёнка родилась в срок, но с  очень большими  проблемами. Срочно потребовалась кровь редкой группы для переливания новорождённой, которую удобнее было взять у старшего братишки. Родители спросили малыша: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-Ты смог бы отдать свою кровь для маленькой сестрёнки?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Мальчик стал не по-детски серьёзным, задумался, а потом  и сказал: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-А это поможет ей остаться живой?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-Да, тогда она будет жить 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можно я подумаю до вечера?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Конечно, можно.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Вечером малыш решительно объявил: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согласен.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Когда  в больнице у мальчика взяли кровь, он выглядел  очень испуганным. Медсестра заботливо укрыла его одеяльцем: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-Ты молодец! Полежи пока.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-Тётя, а через сколько  минут я умру?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Оказалось, мальчик думал, что нужна вся его кровь и, отдав её, он сразу умрёт.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Маленький герой с Большой Душой решился умереть ради долгожданной сестры.</a:t>
            </a:r>
          </a:p>
        </p:txBody>
      </p:sp>
      <p:pic>
        <p:nvPicPr>
          <p:cNvPr id="22529" name="Рисунок 3" descr="C:\Users\Ирэн\AppData\Local\Microsoft\Windows\Temporary Internet Files\Content.Word\img3.jpg"/>
          <p:cNvPicPr>
            <a:picLocks noChangeAspect="1" noChangeArrowheads="1"/>
          </p:cNvPicPr>
          <p:nvPr/>
        </p:nvPicPr>
        <p:blipFill>
          <a:blip r:embed="rId4" cstate="print"/>
          <a:srcRect l="63878" t="31335" b="40216"/>
          <a:stretch>
            <a:fillRect/>
          </a:stretch>
        </p:blipFill>
        <p:spPr bwMode="auto">
          <a:xfrm>
            <a:off x="6300192" y="2204864"/>
            <a:ext cx="267391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7" y="0"/>
            <a:ext cx="9139943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980728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Есть Подвиг, как вспышка, как яркий факел, но есть другой подвиг, внешне не броский, повседневный.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длится он не секунды, минуты,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недели, месяцы, годы.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3317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4356</TotalTime>
  <Words>657</Words>
  <Application>Microsoft Office PowerPoint</Application>
  <PresentationFormat>Экран (4:3)</PresentationFormat>
  <Paragraphs>113</Paragraphs>
  <Slides>14</Slides>
  <Notes>13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Ирэн</cp:lastModifiedBy>
  <cp:revision>215</cp:revision>
  <dcterms:created xsi:type="dcterms:W3CDTF">2012-11-17T14:17:38Z</dcterms:created>
  <dcterms:modified xsi:type="dcterms:W3CDTF">2021-10-23T14:30:25Z</dcterms:modified>
</cp:coreProperties>
</file>