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61" r:id="rId5"/>
    <p:sldId id="258" r:id="rId6"/>
    <p:sldId id="265" r:id="rId7"/>
    <p:sldId id="262" r:id="rId8"/>
    <p:sldId id="263" r:id="rId9"/>
    <p:sldId id="264" r:id="rId10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60"/>
        <p:guide pos="3839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AEB82A-E188-4EC3-A976-6ACB2D5576C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AEB82A-E188-4EC3-A976-6ACB2D5576C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Заголовок 1025"/>
          <p:cNvSpPr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t>Click to edit Master title style</a:t>
            </a:r>
          </a:p>
        </p:txBody>
      </p:sp>
      <p:sp>
        <p:nvSpPr>
          <p:cNvPr id="1027" name="Замещающий текст 1026"/>
          <p:cNvSpPr/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Замещающая дата 1027"/>
          <p:cNvSpPr/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1029" name="Замещающий нижний колонтитул 1028"/>
          <p:cNvSpPr/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Замещающий номер слайда 1029"/>
          <p:cNvSpPr/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/>
          <p:cNvPicPr/>
          <p:nvPr/>
        </p:nvPicPr>
        <p:blipFill>
          <a:blip r:embed="rId1"/>
          <a:stretch>
            <a:fillRect/>
          </a:stretch>
        </p:blipFill>
        <p:spPr>
          <a:xfrm>
            <a:off x="-635" y="0"/>
            <a:ext cx="1219263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635" y="1122680"/>
            <a:ext cx="9143365" cy="2387600"/>
          </a:xfrm>
        </p:spPr>
        <p:txBody>
          <a:bodyPr/>
          <a:lstStyle/>
          <a:p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Круглый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стол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для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родителей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 :</a:t>
            </a:r>
            <a:b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</a:br>
            <a:r>
              <a:rPr lang="" altLang="en-US" sz="3200">
                <a:latin typeface="Times New Roman" panose="02020603050405020304" charset="0"/>
                <a:cs typeface="Times New Roman" panose="02020603050405020304" charset="0"/>
              </a:rPr>
              <a:t>«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Знакомство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с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конструктором</a:t>
            </a:r>
            <a:r>
              <a:rPr lang="en-US" altLang="ru-RU" sz="3200">
                <a:latin typeface="Times New Roman" panose="02020603050405020304" charset="0"/>
                <a:cs typeface="Times New Roman" panose="02020603050405020304" charset="0"/>
              </a:rPr>
              <a:t>  </a:t>
            </a:r>
            <a:r>
              <a:rPr lang="en-US" altLang="en-US" sz="3200">
                <a:latin typeface="Times New Roman" panose="02020603050405020304" charset="0"/>
                <a:cs typeface="Times New Roman" panose="02020603050405020304" charset="0"/>
              </a:rPr>
              <a:t>ТИКО</a:t>
            </a:r>
            <a:r>
              <a:rPr lang="" altLang="en-US" sz="3200">
                <a:latin typeface="Times New Roman" panose="02020603050405020304" charset="0"/>
                <a:cs typeface="Times New Roman" panose="02020603050405020304" charset="0"/>
              </a:rPr>
              <a:t>»</a:t>
            </a:r>
            <a:br>
              <a:rPr lang="" altLang="en-US" sz="3200">
                <a:latin typeface="Times New Roman" panose="02020603050405020304" charset="0"/>
                <a:cs typeface="Times New Roman" panose="02020603050405020304" charset="0"/>
              </a:rPr>
            </a:br>
            <a:endParaRPr lang="" altLang="en-US" sz="32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529840" y="4196398"/>
            <a:ext cx="9144000" cy="1655762"/>
          </a:xfrm>
        </p:spPr>
        <p:txBody>
          <a:bodyPr/>
          <a:lstStyle/>
          <a:p>
            <a:pPr algn="r"/>
            <a:r>
              <a:rPr lang="ru-RU" altLang="en-US" sz="2000">
                <a:latin typeface="Times New Roman" panose="02020603050405020304" charset="0"/>
                <a:cs typeface="Times New Roman" panose="02020603050405020304" charset="0"/>
              </a:rPr>
              <a:t>Подготовила и провела: </a:t>
            </a:r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pPr algn="r"/>
            <a:r>
              <a:rPr lang="ru-RU" altLang="en-US" sz="2000">
                <a:latin typeface="Times New Roman" panose="02020603050405020304" charset="0"/>
                <a:cs typeface="Times New Roman" panose="02020603050405020304" charset="0"/>
              </a:rPr>
              <a:t>Булынина Л.О.</a:t>
            </a:r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Изображение 4"/>
          <p:cNvPicPr/>
          <p:nvPr/>
        </p:nvPicPr>
        <p:blipFill>
          <a:blip r:embed="rId1"/>
          <a:stretch>
            <a:fillRect/>
          </a:stretch>
        </p:blipFill>
        <p:spPr>
          <a:xfrm>
            <a:off x="-635" y="0"/>
            <a:ext cx="12192635" cy="6858000"/>
          </a:xfrm>
          <a:prstGeom prst="rect">
            <a:avLst/>
          </a:prstGeom>
        </p:spPr>
      </p:pic>
      <p:sp>
        <p:nvSpPr>
          <p:cNvPr id="7" name="Замещающее содержимое 6"/>
          <p:cNvSpPr/>
          <p:nvPr>
            <p:ph idx="1"/>
          </p:nvPr>
        </p:nvSpPr>
        <p:spPr>
          <a:xfrm>
            <a:off x="609600" y="674370"/>
            <a:ext cx="10972800" cy="4525963"/>
          </a:xfrm>
        </p:spPr>
        <p:txBody>
          <a:bodyPr/>
          <a:p>
            <a:pPr marL="0" indent="0">
              <a:buNone/>
            </a:pP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ТИКО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-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это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мир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фантазий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!</a:t>
            </a:r>
            <a:endParaRPr lang="en-US" altLang="ru-RU" sz="2400" b="1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Мир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идей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разнообразий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!</a:t>
            </a:r>
            <a:endParaRPr lang="en-US" altLang="ru-RU" sz="2400" b="1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Изучая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схемы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в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нём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,</a:t>
            </a:r>
            <a:endParaRPr lang="en-US" altLang="ru-RU" sz="2400" b="1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Может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получиться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дом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.</a:t>
            </a:r>
            <a:endParaRPr lang="en-US" altLang="ru-RU" sz="2400" b="1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Или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мы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построим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замок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,</a:t>
            </a:r>
            <a:endParaRPr lang="en-US" altLang="ru-RU" sz="2400" b="1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Где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живёт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большой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дракон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.</a:t>
            </a:r>
            <a:endParaRPr lang="en-US" altLang="ru-RU" sz="2400" b="1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Он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принцессу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сторожит</a:t>
            </a:r>
            <a:endParaRPr lang="en-US" altLang="en-US" sz="2400" b="1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огнём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на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всех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рычит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.</a:t>
            </a:r>
            <a:endParaRPr lang="en-US" altLang="ru-RU" sz="2400" b="1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ТИКО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руки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развивает</a:t>
            </a:r>
            <a:endParaRPr lang="en-US" altLang="en-US" sz="2400" b="1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мечтать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нам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помогает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.</a:t>
            </a:r>
            <a:endParaRPr lang="en-US" altLang="ru-RU" sz="2400" b="1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скажу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про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ТИКО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я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-</a:t>
            </a:r>
            <a:endParaRPr lang="en-US" altLang="ru-RU" sz="2400" b="1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ЭТО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ЛУЧШАЯ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ИГРА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!</a:t>
            </a:r>
            <a:endParaRPr lang="en-US" altLang="ru-RU" sz="2400" b="1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051" name="Picture 6" descr="обложка ТИКО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838065" y="674370"/>
            <a:ext cx="6443345" cy="5156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09600" y="849630"/>
            <a:ext cx="10972800" cy="4525963"/>
          </a:xfrm>
        </p:spPr>
        <p:txBody>
          <a:bodyPr/>
          <a:p>
            <a:pPr marL="0" indent="0">
              <a:buNone/>
            </a:pPr>
            <a:endParaRPr lang="en-US" altLang="ru-RU"/>
          </a:p>
        </p:txBody>
      </p:sp>
      <p:pic>
        <p:nvPicPr>
          <p:cNvPr id="2" name="Изображение 1"/>
          <p:cNvPicPr/>
          <p:nvPr/>
        </p:nvPicPr>
        <p:blipFill>
          <a:blip r:embed="rId1"/>
          <a:stretch>
            <a:fillRect/>
          </a:stretch>
        </p:blipFill>
        <p:spPr>
          <a:xfrm>
            <a:off x="-69215" y="0"/>
            <a:ext cx="12192635" cy="6858000"/>
          </a:xfrm>
          <a:prstGeom prst="rect">
            <a:avLst/>
          </a:prstGeom>
        </p:spPr>
      </p:pic>
      <p:sp>
        <p:nvSpPr>
          <p:cNvPr id="4" name="Текстовое поле 3"/>
          <p:cNvSpPr txBox="1"/>
          <p:nvPr/>
        </p:nvSpPr>
        <p:spPr>
          <a:xfrm>
            <a:off x="962025" y="1276985"/>
            <a:ext cx="7411085" cy="2905760"/>
          </a:xfrm>
          <a:prstGeom prst="rect">
            <a:avLst/>
          </a:prstGeom>
        </p:spPr>
        <p:txBody>
          <a:bodyPr wrap="square">
            <a:noAutofit/>
          </a:bodyPr>
          <a:p>
            <a:r>
              <a:rPr lang="en-US" altLang="zh-CN" sz="3200">
                <a:latin typeface="Times New Roman" panose="02020603050405020304" charset="0"/>
                <a:cs typeface="Times New Roman" panose="02020603050405020304" charset="0"/>
              </a:rPr>
              <a:t>Т</a:t>
            </a:r>
            <a: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  <a:t>-</a:t>
            </a:r>
            <a:r>
              <a:rPr lang="en-US" altLang="zh-CN" sz="3200">
                <a:latin typeface="Times New Roman" panose="02020603050405020304" charset="0"/>
                <a:cs typeface="Times New Roman" panose="02020603050405020304" charset="0"/>
              </a:rPr>
              <a:t> творческие умения </a:t>
            </a:r>
            <a:endParaRPr lang="en-US" altLang="zh-CN" sz="32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en-US" altLang="zh-CN" sz="3200"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  <a:t>-</a:t>
            </a:r>
            <a:r>
              <a:rPr lang="en-US" altLang="zh-CN" sz="3200">
                <a:latin typeface="Times New Roman" panose="02020603050405020304" charset="0"/>
                <a:cs typeface="Times New Roman" panose="02020603050405020304" charset="0"/>
              </a:rPr>
              <a:t> интеллектуальные умения</a:t>
            </a:r>
            <a:endParaRPr lang="en-US" altLang="zh-CN" sz="32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en-US" altLang="zh-CN" sz="3200">
                <a:latin typeface="Times New Roman" panose="02020603050405020304" charset="0"/>
                <a:cs typeface="Times New Roman" panose="02020603050405020304" charset="0"/>
              </a:rPr>
              <a:t>К</a:t>
            </a:r>
            <a: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  <a:t>-</a:t>
            </a:r>
            <a:r>
              <a:rPr lang="en-US" altLang="zh-CN" sz="3200">
                <a:latin typeface="Times New Roman" panose="02020603050405020304" charset="0"/>
                <a:cs typeface="Times New Roman" panose="02020603050405020304" charset="0"/>
              </a:rPr>
              <a:t> коммуникативные умения </a:t>
            </a:r>
            <a:endParaRPr lang="en-US" altLang="zh-CN" sz="32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en-US" altLang="zh-CN" sz="3200">
                <a:latin typeface="Times New Roman" panose="02020603050405020304" charset="0"/>
                <a:cs typeface="Times New Roman" panose="02020603050405020304" charset="0"/>
              </a:rPr>
              <a:t>О </a:t>
            </a:r>
            <a: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  <a:t>-</a:t>
            </a:r>
            <a:r>
              <a:rPr lang="en-US" altLang="zh-CN" sz="3200">
                <a:latin typeface="Times New Roman" panose="02020603050405020304" charset="0"/>
                <a:cs typeface="Times New Roman" panose="02020603050405020304" charset="0"/>
              </a:rPr>
              <a:t>организаторские и оценочные умения</a:t>
            </a:r>
            <a:endParaRPr lang="en-US" altLang="zh-CN" sz="32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7" name="Изображение 6"/>
          <p:cNvPicPr/>
          <p:nvPr/>
        </p:nvPicPr>
        <p:blipFill>
          <a:blip r:embed="rId2"/>
          <a:stretch>
            <a:fillRect/>
          </a:stretch>
        </p:blipFill>
        <p:spPr>
          <a:xfrm>
            <a:off x="8223885" y="3207385"/>
            <a:ext cx="3646805" cy="2654300"/>
          </a:xfrm>
          <a:prstGeom prst="rect">
            <a:avLst/>
          </a:prstGeom>
        </p:spPr>
      </p:pic>
      <p:pic>
        <p:nvPicPr>
          <p:cNvPr id="8" name="Изображение 7"/>
          <p:cNvPicPr/>
          <p:nvPr/>
        </p:nvPicPr>
        <p:blipFill>
          <a:blip r:embed="rId3"/>
          <a:stretch>
            <a:fillRect/>
          </a:stretch>
        </p:blipFill>
        <p:spPr>
          <a:xfrm>
            <a:off x="1592580" y="3669030"/>
            <a:ext cx="3867785" cy="2433320"/>
          </a:xfrm>
          <a:prstGeom prst="rect">
            <a:avLst/>
          </a:prstGeom>
        </p:spPr>
      </p:pic>
      <p:pic>
        <p:nvPicPr>
          <p:cNvPr id="9" name="Изображение 8"/>
          <p:cNvPicPr/>
          <p:nvPr/>
        </p:nvPicPr>
        <p:blipFill>
          <a:blip r:embed="rId4"/>
          <a:stretch>
            <a:fillRect/>
          </a:stretch>
        </p:blipFill>
        <p:spPr>
          <a:xfrm>
            <a:off x="8752205" y="528955"/>
            <a:ext cx="3118485" cy="235839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Изображение 4"/>
          <p:cNvPicPr/>
          <p:nvPr/>
        </p:nvPicPr>
        <p:blipFill>
          <a:blip r:embed="rId1"/>
          <a:stretch>
            <a:fillRect/>
          </a:stretch>
        </p:blipFill>
        <p:spPr>
          <a:xfrm>
            <a:off x="-635" y="0"/>
            <a:ext cx="12192635" cy="6858000"/>
          </a:xfrm>
          <a:prstGeom prst="rect">
            <a:avLst/>
          </a:prstGeom>
        </p:spPr>
      </p:pic>
      <p:sp>
        <p:nvSpPr>
          <p:cNvPr id="4" name="Замещающее содержимое 3"/>
          <p:cNvSpPr/>
          <p:nvPr>
            <p:ph idx="1"/>
          </p:nvPr>
        </p:nvSpPr>
        <p:spPr>
          <a:xfrm>
            <a:off x="744220" y="356235"/>
            <a:ext cx="10972800" cy="4525963"/>
          </a:xfrm>
        </p:spPr>
        <p:txBody>
          <a:bodyPr/>
          <a:p>
            <a:pPr marL="0" indent="0" algn="ctr">
              <a:buNone/>
            </a:pPr>
            <a:r>
              <a:rPr lang="en-US" altLang="en-US" sz="2000" b="1">
                <a:latin typeface="Times New Roman" panose="02020603050405020304" charset="0"/>
                <a:cs typeface="Times New Roman" panose="02020603050405020304" charset="0"/>
              </a:rPr>
              <a:t>Задачи</a:t>
            </a:r>
            <a:r>
              <a:rPr lang="en-US" altLang="ru-RU" sz="20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 b="1">
                <a:latin typeface="Times New Roman" panose="02020603050405020304" charset="0"/>
                <a:cs typeface="Times New Roman" panose="02020603050405020304" charset="0"/>
              </a:rPr>
              <a:t>конструкторов</a:t>
            </a:r>
            <a:r>
              <a:rPr lang="en-US" altLang="ru-RU" sz="20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 b="1">
                <a:latin typeface="Times New Roman" panose="02020603050405020304" charset="0"/>
                <a:cs typeface="Times New Roman" panose="02020603050405020304" charset="0"/>
              </a:rPr>
              <a:t>«</a:t>
            </a:r>
            <a:r>
              <a:rPr lang="en-US" altLang="en-US" sz="2000" b="1">
                <a:latin typeface="Times New Roman" panose="02020603050405020304" charset="0"/>
                <a:cs typeface="Times New Roman" panose="02020603050405020304" charset="0"/>
              </a:rPr>
              <a:t>ТИКО</a:t>
            </a:r>
            <a:r>
              <a:rPr lang="en-US" altLang="en-US" sz="2000" b="1">
                <a:latin typeface="Times New Roman" panose="02020603050405020304" charset="0"/>
                <a:cs typeface="Times New Roman" panose="02020603050405020304" charset="0"/>
              </a:rPr>
              <a:t>»</a:t>
            </a:r>
            <a:r>
              <a:rPr lang="en-US" altLang="ru-RU" sz="2000" b="1">
                <a:latin typeface="Times New Roman" panose="02020603050405020304" charset="0"/>
                <a:cs typeface="Times New Roman" panose="02020603050405020304" charset="0"/>
              </a:rPr>
              <a:t>:</a:t>
            </a:r>
            <a:endParaRPr lang="en-US" altLang="ru-RU" sz="2000" b="1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just">
              <a:buNone/>
            </a:pP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Образовательная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: </a:t>
            </a:r>
            <a:endParaRPr lang="en-US" altLang="ru-RU" sz="20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just">
              <a:buNone/>
            </a:pP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•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систематизируют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знания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детей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о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геометрических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представлениях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(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за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счёт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целостного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видения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фигуры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);</a:t>
            </a:r>
            <a:endParaRPr lang="en-US" altLang="ru-RU" sz="20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just">
              <a:buNone/>
            </a:pP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•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способствуют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лучшему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восприятию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информации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(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за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счёт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интеграции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зрительного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тактильного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восприятия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);</a:t>
            </a:r>
            <a:endParaRPr lang="en-US" altLang="ru-RU" sz="20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just">
              <a:buNone/>
            </a:pP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•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формируют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навыки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пространственного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абстрактного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логического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мышления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.</a:t>
            </a:r>
            <a:endParaRPr lang="en-US" altLang="ru-RU" sz="20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just">
              <a:buNone/>
            </a:pP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Развивающая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: </a:t>
            </a:r>
            <a:endParaRPr lang="en-US" altLang="ru-RU" sz="20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just">
              <a:buNone/>
            </a:pP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•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улучшают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моторику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рук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(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за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счёт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постоянной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работы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с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деталями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конструктора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);</a:t>
            </a:r>
            <a:endParaRPr lang="en-US" altLang="ru-RU" sz="20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just">
              <a:buNone/>
            </a:pP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•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развивают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творческие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способности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(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возможность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создавать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оригинальные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конструкции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);</a:t>
            </a:r>
            <a:endParaRPr lang="en-US" altLang="ru-RU" sz="20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just">
              <a:buNone/>
            </a:pP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•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прививают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художественный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вкус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эстетическое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восприятие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(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за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счёт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яркости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многообразия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получаемых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цветовых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решений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).</a:t>
            </a:r>
            <a:endParaRPr lang="en-US" altLang="ru-RU" sz="20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just">
              <a:buNone/>
            </a:pP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Воспитательная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: </a:t>
            </a:r>
            <a:endParaRPr lang="en-US" altLang="ru-RU" sz="20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just">
              <a:buNone/>
            </a:pP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•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воспитывают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интерес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к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предмету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(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за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счёт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необычной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формы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задания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);</a:t>
            </a:r>
            <a:endParaRPr lang="en-US" altLang="ru-RU" sz="20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just">
              <a:buNone/>
            </a:pP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•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тренируют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дисциплину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(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за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счёт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сильной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вовлечённости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в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создание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проекта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).</a:t>
            </a:r>
            <a:endParaRPr lang="en-US" altLang="ru-RU" sz="20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just">
              <a:buNone/>
            </a:pP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•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стремясь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добиться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определенного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результата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ребенок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ставится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настойчивым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000">
                <a:latin typeface="Times New Roman" panose="02020603050405020304" charset="0"/>
                <a:cs typeface="Times New Roman" panose="02020603050405020304" charset="0"/>
              </a:rPr>
              <a:t>целеустремленным</a:t>
            </a:r>
            <a:r>
              <a:rPr lang="en-US" altLang="ru-RU" sz="2000">
                <a:latin typeface="Times New Roman" panose="02020603050405020304" charset="0"/>
                <a:cs typeface="Times New Roman" panose="02020603050405020304" charset="0"/>
              </a:rPr>
              <a:t>.</a:t>
            </a:r>
            <a:endParaRPr lang="en-US" altLang="ru-RU" sz="20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5" name="Изображение 4"/>
          <p:cNvPicPr/>
          <p:nvPr/>
        </p:nvPicPr>
        <p:blipFill>
          <a:blip r:embed="rId1"/>
          <a:stretch>
            <a:fillRect/>
          </a:stretch>
        </p:blipFill>
        <p:spPr>
          <a:xfrm>
            <a:off x="-635" y="0"/>
            <a:ext cx="12192635" cy="6858000"/>
          </a:xfrm>
          <a:prstGeom prst="rect">
            <a:avLst/>
          </a:prstGeom>
        </p:spPr>
      </p:pic>
      <p:pic>
        <p:nvPicPr>
          <p:cNvPr id="4" name="Изображение 3"/>
          <p:cNvPicPr/>
          <p:nvPr/>
        </p:nvPicPr>
        <p:blipFill>
          <a:blip r:embed="rId2"/>
          <a:stretch>
            <a:fillRect/>
          </a:stretch>
        </p:blipFill>
        <p:spPr>
          <a:xfrm>
            <a:off x="1042035" y="2243455"/>
            <a:ext cx="3943985" cy="3390900"/>
          </a:xfrm>
          <a:prstGeom prst="rect">
            <a:avLst/>
          </a:prstGeom>
        </p:spPr>
      </p:pic>
      <p:pic>
        <p:nvPicPr>
          <p:cNvPr id="6" name="Изображение 5"/>
          <p:cNvPicPr/>
          <p:nvPr/>
        </p:nvPicPr>
        <p:blipFill>
          <a:blip r:embed="rId3"/>
          <a:stretch>
            <a:fillRect/>
          </a:stretch>
        </p:blipFill>
        <p:spPr>
          <a:xfrm>
            <a:off x="6685280" y="3783965"/>
            <a:ext cx="3975735" cy="2555240"/>
          </a:xfrm>
          <a:prstGeom prst="rect">
            <a:avLst/>
          </a:prstGeom>
        </p:spPr>
      </p:pic>
      <p:pic>
        <p:nvPicPr>
          <p:cNvPr id="7" name="Изображение 6"/>
          <p:cNvPicPr/>
          <p:nvPr/>
        </p:nvPicPr>
        <p:blipFill>
          <a:blip r:embed="rId4"/>
          <a:stretch>
            <a:fillRect/>
          </a:stretch>
        </p:blipFill>
        <p:spPr>
          <a:xfrm>
            <a:off x="5782945" y="274955"/>
            <a:ext cx="4407535" cy="306959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4" name="Изображение 3"/>
          <p:cNvPicPr/>
          <p:nvPr/>
        </p:nvPicPr>
        <p:blipFill>
          <a:blip r:embed="rId1"/>
          <a:stretch>
            <a:fillRect/>
          </a:stretch>
        </p:blipFill>
        <p:spPr>
          <a:xfrm>
            <a:off x="-635" y="0"/>
            <a:ext cx="12192635" cy="6858000"/>
          </a:xfrm>
          <a:prstGeom prst="rect">
            <a:avLst/>
          </a:prstGeom>
        </p:spPr>
      </p:pic>
      <p:pic>
        <p:nvPicPr>
          <p:cNvPr id="5" name="Изображение 4"/>
          <p:cNvPicPr/>
          <p:nvPr/>
        </p:nvPicPr>
        <p:blipFill>
          <a:blip r:embed="rId2"/>
          <a:stretch>
            <a:fillRect/>
          </a:stretch>
        </p:blipFill>
        <p:spPr>
          <a:xfrm>
            <a:off x="4777105" y="206375"/>
            <a:ext cx="3048000" cy="831850"/>
          </a:xfrm>
          <a:prstGeom prst="rect">
            <a:avLst/>
          </a:prstGeom>
        </p:spPr>
      </p:pic>
      <p:pic>
        <p:nvPicPr>
          <p:cNvPr id="6" name="Изображение 5"/>
          <p:cNvPicPr/>
          <p:nvPr/>
        </p:nvPicPr>
        <p:blipFill>
          <a:blip r:embed="rId3"/>
          <a:stretch>
            <a:fillRect/>
          </a:stretch>
        </p:blipFill>
        <p:spPr>
          <a:xfrm>
            <a:off x="178435" y="706755"/>
            <a:ext cx="4301490" cy="3472815"/>
          </a:xfrm>
          <a:prstGeom prst="rect">
            <a:avLst/>
          </a:prstGeom>
        </p:spPr>
      </p:pic>
      <p:pic>
        <p:nvPicPr>
          <p:cNvPr id="7" name="Изображение 6"/>
          <p:cNvPicPr/>
          <p:nvPr/>
        </p:nvPicPr>
        <p:blipFill>
          <a:blip r:embed="rId4"/>
          <a:stretch>
            <a:fillRect/>
          </a:stretch>
        </p:blipFill>
        <p:spPr>
          <a:xfrm>
            <a:off x="8759825" y="845185"/>
            <a:ext cx="3119755" cy="3890010"/>
          </a:xfrm>
          <a:prstGeom prst="rect">
            <a:avLst/>
          </a:prstGeom>
        </p:spPr>
      </p:pic>
      <p:pic>
        <p:nvPicPr>
          <p:cNvPr id="8" name="Изображение 7"/>
          <p:cNvPicPr/>
          <p:nvPr/>
        </p:nvPicPr>
        <p:blipFill>
          <a:blip r:embed="rId5"/>
          <a:stretch>
            <a:fillRect/>
          </a:stretch>
        </p:blipFill>
        <p:spPr>
          <a:xfrm>
            <a:off x="4914265" y="2173606"/>
            <a:ext cx="3594100" cy="379094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Изображение 3"/>
          <p:cNvPicPr/>
          <p:nvPr/>
        </p:nvPicPr>
        <p:blipFill>
          <a:blip r:embed="rId1"/>
          <a:stretch>
            <a:fillRect/>
          </a:stretch>
        </p:blipFill>
        <p:spPr>
          <a:xfrm>
            <a:off x="-635" y="0"/>
            <a:ext cx="12192635" cy="6858000"/>
          </a:xfrm>
          <a:prstGeom prst="rect">
            <a:avLst/>
          </a:prstGeom>
        </p:spPr>
      </p:pic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09600" y="1394460"/>
            <a:ext cx="10972800" cy="4525963"/>
          </a:xfrm>
        </p:spPr>
        <p:txBody>
          <a:bodyPr/>
          <a:p>
            <a:pPr marL="0" indent="0">
              <a:buNone/>
            </a:pPr>
            <a:r>
              <a:rPr lang="ru-RU" altLang="en-US" b="1">
                <a:latin typeface="Times New Roman" panose="02020603050405020304" charset="0"/>
                <a:cs typeface="Times New Roman" panose="02020603050405020304" charset="0"/>
              </a:rPr>
              <a:t>Ф</a:t>
            </a:r>
            <a:r>
              <a:rPr lang="en-US" altLang="en-US" b="1">
                <a:latin typeface="Times New Roman" panose="02020603050405020304" charset="0"/>
                <a:cs typeface="Times New Roman" panose="02020603050405020304" charset="0"/>
              </a:rPr>
              <a:t>ормы</a:t>
            </a:r>
            <a:r>
              <a:rPr lang="en-US" altLang="ru-RU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latin typeface="Times New Roman" panose="02020603050405020304" charset="0"/>
                <a:cs typeface="Times New Roman" panose="02020603050405020304" charset="0"/>
              </a:rPr>
              <a:t>работы</a:t>
            </a:r>
            <a:r>
              <a:rPr lang="ru-RU" altLang="en-US" b="1">
                <a:latin typeface="Times New Roman" panose="02020603050405020304" charset="0"/>
                <a:cs typeface="Times New Roman" panose="02020603050405020304" charset="0"/>
              </a:rPr>
              <a:t>:</a:t>
            </a:r>
            <a:endParaRPr lang="ru-RU" altLang="en-US" b="1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-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конструирование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полной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схеме</a:t>
            </a:r>
            <a:endParaRPr lang="en-US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-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конструирование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контурной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схеме</a:t>
            </a:r>
            <a:endParaRPr lang="en-US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-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конструирование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с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помощью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слухового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диктанта</a:t>
            </a:r>
            <a:endParaRPr lang="en-US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-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конструирование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образцу</a:t>
            </a:r>
            <a:endParaRPr lang="en-US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Изображение 3"/>
          <p:cNvPicPr/>
          <p:nvPr/>
        </p:nvPicPr>
        <p:blipFill>
          <a:blip r:embed="rId1"/>
          <a:stretch>
            <a:fillRect/>
          </a:stretch>
        </p:blipFill>
        <p:spPr>
          <a:xfrm>
            <a:off x="-635" y="0"/>
            <a:ext cx="1219263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020" y="1108393"/>
            <a:ext cx="10972800" cy="1143000"/>
          </a:xfrm>
        </p:spPr>
        <p:txBody>
          <a:bodyPr/>
          <a:p>
            <a:r>
              <a:rPr lang="ru-RU" altLang="en-US"/>
              <a:t>Спасибо за внимание!</a:t>
            </a:r>
            <a:endParaRPr lang="ru-RU" altLang="en-US"/>
          </a:p>
        </p:txBody>
      </p:sp>
      <p:pic>
        <p:nvPicPr>
          <p:cNvPr id="7" name="Изображение 6"/>
          <p:cNvPicPr/>
          <p:nvPr/>
        </p:nvPicPr>
        <p:blipFill>
          <a:blip r:embed="rId2"/>
          <a:stretch>
            <a:fillRect/>
          </a:stretch>
        </p:blipFill>
        <p:spPr>
          <a:xfrm>
            <a:off x="3007995" y="2560320"/>
            <a:ext cx="6176010" cy="3415665"/>
          </a:xfrm>
          <a:prstGeom prst="rect">
            <a:avLst/>
          </a:prstGeom>
        </p:spPr>
      </p:pic>
      <p:pic>
        <p:nvPicPr>
          <p:cNvPr id="8" name="Изображение 7"/>
          <p:cNvPicPr/>
          <p:nvPr/>
        </p:nvPicPr>
        <p:blipFill>
          <a:blip r:embed="rId3"/>
          <a:stretch>
            <a:fillRect/>
          </a:stretch>
        </p:blipFill>
        <p:spPr>
          <a:xfrm>
            <a:off x="321310" y="899160"/>
            <a:ext cx="2492375" cy="4357370"/>
          </a:xfrm>
          <a:prstGeom prst="rect">
            <a:avLst/>
          </a:prstGeom>
        </p:spPr>
      </p:pic>
      <p:pic>
        <p:nvPicPr>
          <p:cNvPr id="9" name="Изображение 8"/>
          <p:cNvPicPr/>
          <p:nvPr/>
        </p:nvPicPr>
        <p:blipFill>
          <a:blip r:embed="rId4"/>
          <a:stretch>
            <a:fillRect/>
          </a:stretch>
        </p:blipFill>
        <p:spPr>
          <a:xfrm>
            <a:off x="9378315" y="1334135"/>
            <a:ext cx="2546985" cy="385318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DB6EF"/>
      </a:accent1>
      <a:accent2>
        <a:srgbClr val="C0504D"/>
      </a:accent2>
      <a:accent3>
        <a:srgbClr val="FFFFFF"/>
      </a:accent3>
      <a:accent4>
        <a:srgbClr val="000000"/>
      </a:accent4>
      <a:accent5>
        <a:srgbClr val="C0D7F5"/>
      </a:accent5>
      <a:accent6>
        <a:srgbClr val="AC4744"/>
      </a:accent6>
      <a:hlink>
        <a:srgbClr val="0066CC"/>
      </a:hlink>
      <a:folHlink>
        <a:srgbClr val="800080"/>
      </a:folHlink>
    </a:clrScheme>
    <a:fontScheme name="">
      <a:majorFont>
        <a:latin typeface="Arial"/>
        <a:ea typeface="Arial"/>
        <a:cs typeface=""/>
      </a:majorFont>
      <a:minorFont>
        <a:latin typeface="Arial"/>
        <a:ea typeface="Ari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DB6EF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C0D7F5"/>
        </a:accent5>
        <a:accent6>
          <a:srgbClr val="AC4744"/>
        </a:accent6>
        <a:hlink>
          <a:srgbClr val="0066CC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1505</Words>
  <Application>WPS Presentation</Application>
  <PresentationFormat>宽屏</PresentationFormat>
  <Paragraphs>45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Arial</vt:lpstr>
      <vt:lpstr>SimSun</vt:lpstr>
      <vt:lpstr>Wingdings</vt:lpstr>
      <vt:lpstr>Times New Roman</vt:lpstr>
      <vt:lpstr>Microsoft YaHei</vt:lpstr>
      <vt:lpstr>Arial Unicode MS</vt:lpstr>
      <vt:lpstr>Default Design</vt:lpstr>
      <vt:lpstr>«КОНСТРУКТОР «ТИКО» КАК СПОСОБ РАЗВИТИЯ КОНСТРУКТИВНОГО МЫШЛЕНИЯ У ДЕТЕЙ ДОШКОЛЬНОГО ВОЗРАСТА»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WPS_1741345149</cp:lastModifiedBy>
  <cp:revision>5</cp:revision>
  <dcterms:created xsi:type="dcterms:W3CDTF">2025-07-23T00:59:00Z</dcterms:created>
  <dcterms:modified xsi:type="dcterms:W3CDTF">2025-12-21T14:15:35Z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1049-12.2.0.23155</vt:lpwstr>
  </property>
  <property fmtid="{D5CDD505-2E9C-101B-9397-08002B2CF9AE}" pid="3" name="ICV">
    <vt:lpwstr>4A91C810BBEC4B06B30F32AACB143074_13</vt:lpwstr>
  </property>
</Properties>
</file>