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4" r:id="rId3"/>
    <p:sldId id="259" r:id="rId4"/>
    <p:sldId id="276" r:id="rId5"/>
    <p:sldId id="277" r:id="rId6"/>
    <p:sldId id="282" r:id="rId7"/>
    <p:sldId id="281" r:id="rId8"/>
    <p:sldId id="264" r:id="rId9"/>
    <p:sldId id="283" r:id="rId10"/>
    <p:sldId id="260" r:id="rId11"/>
    <p:sldId id="284" r:id="rId12"/>
    <p:sldId id="280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0000"/>
    <a:srgbClr val="CC0000"/>
    <a:srgbClr val="753805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>
                  <a:alpha val="57000"/>
                </a:srgbClr>
              </a:solidFill>
              <a:ln>
                <a:solidFill>
                  <a:srgbClr val="C00000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1.5889125432509209E-3"/>
                  <c:y val="-3.98371229487806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7667376297528506E-3"/>
                  <c:y val="-2.291725019598770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5889125432509501E-3"/>
                  <c:y val="-1.495804065588965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символизирует зло</c:v>
                </c:pt>
                <c:pt idx="1">
                  <c:v>в одних сказках он бывает добрым, а в других злым</c:v>
                </c:pt>
                <c:pt idx="2">
                  <c:v>добрый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0.84</c:v>
                </c:pt>
                <c:pt idx="1">
                  <c:v>0.14000000000000001</c:v>
                </c:pt>
                <c:pt idx="2">
                  <c:v>0.02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6782416"/>
        <c:axId val="2036769904"/>
      </c:barChart>
      <c:catAx>
        <c:axId val="203678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36769904"/>
        <c:crosses val="autoZero"/>
        <c:auto val="1"/>
        <c:lblAlgn val="ctr"/>
        <c:lblOffset val="100"/>
        <c:noMultiLvlLbl val="0"/>
      </c:catAx>
      <c:valAx>
        <c:axId val="203676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3678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19672" y="1844824"/>
            <a:ext cx="59955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ru-RU" sz="40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Кто такой </a:t>
            </a:r>
            <a:br>
              <a:rPr lang="ru-RU" sz="40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40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Кощей Бессмертный?»</a:t>
            </a:r>
            <a:endParaRPr lang="ru-RU" sz="4000" b="1" cap="none" spc="0" dirty="0">
              <a:ln w="1905"/>
              <a:solidFill>
                <a:srgbClr val="6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301208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Выполнил: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Корнеев Богдан,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ученик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2Б класса МБОУ «Гимназия №7»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г.Торжка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Руководитель: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Егерева Е.А., учитель начальных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764704"/>
            <a:ext cx="669674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Кто такой Кощей Бессмертный?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23504967"/>
              </p:ext>
            </p:extLst>
          </p:nvPr>
        </p:nvGraphicFramePr>
        <p:xfrm>
          <a:off x="755576" y="1412776"/>
          <a:ext cx="799288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719421"/>
              </p:ext>
            </p:extLst>
          </p:nvPr>
        </p:nvGraphicFramePr>
        <p:xfrm>
          <a:off x="323528" y="260648"/>
          <a:ext cx="8496944" cy="6378087"/>
        </p:xfrm>
        <a:graphic>
          <a:graphicData uri="http://schemas.openxmlformats.org/drawingml/2006/table">
            <a:tbl>
              <a:tblPr firstRow="1" firstCol="1" bandRow="1">
                <a:tableStyleId>{2A488322-F2BA-4B5B-9748-0D474271808F}</a:tableStyleId>
              </a:tblPr>
              <a:tblGrid>
                <a:gridCol w="2038694"/>
                <a:gridCol w="1654593"/>
                <a:gridCol w="1701296"/>
                <a:gridCol w="1486846"/>
                <a:gridCol w="1615515"/>
              </a:tblGrid>
              <a:tr h="1099553">
                <a:tc>
                  <a:txBody>
                    <a:bodyPr/>
                    <a:lstStyle/>
                    <a:p>
                      <a:pPr marL="17780" marR="1778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Кощей Бессмертный держит слово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" marR="17780" indent="-254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Кощей Бессмертный -воитель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" marR="17780" indent="8255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Кощей Бессмертный -похититель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" marR="1778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Кощей Бессмертный - злодей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780" marR="1778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Кощей Бессмертный - колдун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44887"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«Василиса Прекрасная»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9050" marR="1905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-254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44887">
                <a:tc>
                  <a:txBody>
                    <a:bodyPr/>
                    <a:lstStyle/>
                    <a:p>
                      <a:pPr marL="19050" marR="1905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«Марья Моревна»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9050" marR="1905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-254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050" marR="19050" indent="26035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082398">
                <a:tc>
                  <a:txBody>
                    <a:bodyPr/>
                    <a:lstStyle/>
                    <a:p>
                      <a:pPr marL="19050" marR="1905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«Сказка о молодильных яблоках и живой воде»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-190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762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-57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050" marR="19050" indent="-190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44887">
                <a:tc>
                  <a:txBody>
                    <a:bodyPr/>
                    <a:lstStyle/>
                    <a:p>
                      <a:pPr marL="19050" marR="1905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«Последний богатырь»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9050" marR="19050" indent="-190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22220">
                <a:tc>
                  <a:txBody>
                    <a:bodyPr/>
                    <a:lstStyle/>
                    <a:p>
                      <a:pPr marL="19050" marR="1905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«После дождичка в четверг»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9050" marR="19050" indent="-190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33775">
                <a:tc>
                  <a:txBody>
                    <a:bodyPr/>
                    <a:lstStyle/>
                    <a:p>
                      <a:pPr marL="19050" marR="19050" indent="-1905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«Огонь, вода и медные трубы»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050" marR="19050"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39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1340768"/>
            <a:ext cx="68407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Comic Sans MS" panose="030F0702030302020204" pitchFamily="66" charset="0"/>
              </a:rPr>
              <a:t>•Кощей </a:t>
            </a:r>
            <a:r>
              <a:rPr lang="ru-RU" dirty="0">
                <a:latin typeface="Comic Sans MS" panose="030F0702030302020204" pitchFamily="66" charset="0"/>
              </a:rPr>
              <a:t>Бессмертный – вымышленный сказочный персонаж;</a:t>
            </a:r>
          </a:p>
          <a:p>
            <a:pPr algn="just"/>
            <a:r>
              <a:rPr lang="ru-RU" dirty="0" smtClean="0">
                <a:latin typeface="Comic Sans MS" panose="030F0702030302020204" pitchFamily="66" charset="0"/>
              </a:rPr>
              <a:t>•имя </a:t>
            </a:r>
            <a:r>
              <a:rPr lang="ru-RU" dirty="0">
                <a:latin typeface="Comic Sans MS" panose="030F0702030302020204" pitchFamily="66" charset="0"/>
              </a:rPr>
              <a:t>«Кощей» происходит от слова «кость»  и означает  худосочного человека </a:t>
            </a:r>
          </a:p>
          <a:p>
            <a:pPr algn="just"/>
            <a:r>
              <a:rPr lang="ru-RU" dirty="0" smtClean="0">
                <a:latin typeface="Comic Sans MS" panose="030F0702030302020204" pitchFamily="66" charset="0"/>
              </a:rPr>
              <a:t>•в </a:t>
            </a:r>
            <a:r>
              <a:rPr lang="ru-RU" dirty="0">
                <a:latin typeface="Comic Sans MS" panose="030F0702030302020204" pitchFamily="66" charset="0"/>
              </a:rPr>
              <a:t>сказках он предстает в образе безобразного старика, живущего во дворце среди золота, куда обязательно попадает главный герой;</a:t>
            </a:r>
          </a:p>
          <a:p>
            <a:pPr algn="just"/>
            <a:r>
              <a:rPr lang="ru-RU" dirty="0" smtClean="0">
                <a:latin typeface="Comic Sans MS" panose="030F0702030302020204" pitchFamily="66" charset="0"/>
              </a:rPr>
              <a:t>•по </a:t>
            </a:r>
            <a:r>
              <a:rPr lang="ru-RU" dirty="0">
                <a:latin typeface="Comic Sans MS" panose="030F0702030302020204" pitchFamily="66" charset="0"/>
              </a:rPr>
              <a:t>мнению юных читателей, Кощей Бессмертный – персонаж отрицательный;</a:t>
            </a:r>
          </a:p>
          <a:p>
            <a:pPr algn="just"/>
            <a:r>
              <a:rPr lang="ru-RU" dirty="0" smtClean="0">
                <a:latin typeface="Comic Sans MS" panose="030F0702030302020204" pitchFamily="66" charset="0"/>
              </a:rPr>
              <a:t>•Кощей </a:t>
            </a:r>
            <a:r>
              <a:rPr lang="ru-RU" dirty="0">
                <a:latin typeface="Comic Sans MS" panose="030F0702030302020204" pitchFamily="66" charset="0"/>
              </a:rPr>
              <a:t>Бессмертный – это чаще всего герой противопоставленный добру.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332656"/>
            <a:ext cx="64266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Заключение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3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1700808"/>
            <a:ext cx="6104556" cy="230832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Благодарю </a:t>
            </a:r>
          </a:p>
          <a:p>
            <a:pPr algn="ctr"/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за внимание!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60648"/>
            <a:ext cx="2731245" cy="20484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1150575">
            <a:off x="3416577" y="3507880"/>
            <a:ext cx="46634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Что он собой представляет? </a:t>
            </a:r>
          </a:p>
        </p:txBody>
      </p:sp>
      <p:sp>
        <p:nvSpPr>
          <p:cNvPr id="6" name="Прямоугольник 5"/>
          <p:cNvSpPr/>
          <p:nvPr/>
        </p:nvSpPr>
        <p:spPr>
          <a:xfrm rot="21298479">
            <a:off x="2028762" y="2528396"/>
            <a:ext cx="5745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Не может ли быть Кощей добрым? </a:t>
            </a:r>
          </a:p>
        </p:txBody>
      </p:sp>
      <p:sp>
        <p:nvSpPr>
          <p:cNvPr id="7" name="Прямоугольник 6"/>
          <p:cNvSpPr/>
          <p:nvPr/>
        </p:nvSpPr>
        <p:spPr>
          <a:xfrm rot="333324">
            <a:off x="3851777" y="972378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Кто такой Кощей </a:t>
            </a:r>
            <a:r>
              <a:rPr lang="ru-RU" sz="2400" b="1" dirty="0" smtClean="0">
                <a:latin typeface="Comic Sans MS" panose="030F0702030302020204" pitchFamily="66" charset="0"/>
              </a:rPr>
              <a:t>Бессмертный?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81462">
            <a:off x="986435" y="4688885"/>
            <a:ext cx="6159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Может зря мы на него наговариваем?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221088"/>
            <a:ext cx="2366087" cy="236608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95936" y="1772816"/>
            <a:ext cx="3291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«Откуда взялось имя Кощей?»,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70357" y="3244334"/>
            <a:ext cx="3803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Существовал ли он на самом деле</a:t>
            </a:r>
            <a:r>
              <a:rPr lang="ru-RU" dirty="0" smtClean="0"/>
              <a:t>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40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7584" y="404664"/>
            <a:ext cx="7704856" cy="59400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Цель : 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проанализировать </a:t>
            </a:r>
            <a: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образ Кощея Бессмертного в сказках и сделать вывод о его сущности</a:t>
            </a:r>
            <a:r>
              <a:rPr lang="ru-RU" sz="2800" b="1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3200" i="0" u="none" strike="noStrike" cap="none" spc="0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Задачи: </a:t>
            </a:r>
            <a:endParaRPr kumimoji="0" lang="ru-RU" sz="2800" b="1" i="0" u="none" strike="noStrike" cap="none" spc="0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. Узнать о Кощее Бессмертном.</a:t>
            </a:r>
            <a:b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2.  Прочитать русские народные сказки, в которых действует Кощей Бессмертный.</a:t>
            </a:r>
            <a:b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3. Проанализировать образ Кощея Бессмертного и сделать выводы </a:t>
            </a:r>
            <a:r>
              <a:rPr kumimoji="0" lang="ru-RU" sz="3200" i="0" u="none" strike="noStrike" cap="none" spc="0" normalizeH="0" baseline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i="0" u="none" strike="noStrike" cap="none" spc="0" normalizeH="0" baseline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5085184"/>
            <a:ext cx="1501991" cy="1501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7056784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«</a:t>
            </a:r>
            <a:r>
              <a:rPr lang="ru-RU" sz="2400" dirty="0"/>
              <a:t>Кощей» происходит от слова «кость» и обозначает очень худого человека, тощего и костлявого, почти скелета.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3068960"/>
            <a:ext cx="2713186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вал 2"/>
          <p:cNvSpPr/>
          <p:nvPr/>
        </p:nvSpPr>
        <p:spPr>
          <a:xfrm>
            <a:off x="3995936" y="2132856"/>
            <a:ext cx="4572000" cy="908864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ru-RU" dirty="0" err="1"/>
              <a:t>Кошь</a:t>
            </a:r>
            <a:r>
              <a:rPr lang="ru-RU" dirty="0"/>
              <a:t> – </a:t>
            </a:r>
            <a:r>
              <a:rPr lang="ru-RU" dirty="0" err="1"/>
              <a:t>кощь</a:t>
            </a:r>
            <a:r>
              <a:rPr lang="ru-RU" dirty="0"/>
              <a:t> -  </a:t>
            </a:r>
            <a:r>
              <a:rPr lang="ru-RU" dirty="0" err="1"/>
              <a:t>кащь</a:t>
            </a:r>
            <a:r>
              <a:rPr lang="ru-RU" dirty="0"/>
              <a:t> - </a:t>
            </a:r>
            <a:r>
              <a:rPr lang="ru-RU" dirty="0" err="1"/>
              <a:t>кошть</a:t>
            </a:r>
            <a:r>
              <a:rPr lang="ru-RU" dirty="0"/>
              <a:t> – кость -окостенеть 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5550" t="3814" r="3668" b="6907"/>
          <a:stretch/>
        </p:blipFill>
        <p:spPr>
          <a:xfrm>
            <a:off x="2339752" y="4149080"/>
            <a:ext cx="3422367" cy="20459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664" y="2852936"/>
            <a:ext cx="1524132" cy="204843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20986" y="476672"/>
            <a:ext cx="76562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История имени 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Кощея Бессмертного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14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628800"/>
            <a:ext cx="3450635" cy="4962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644008" y="1196752"/>
            <a:ext cx="3972949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267744" y="476672"/>
            <a:ext cx="57262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Образ 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Кощея Бессмертного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4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124744"/>
            <a:ext cx="7128792" cy="5382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267744" y="476672"/>
            <a:ext cx="57262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Образ 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Кощея Бессмертного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97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Прямая со стрелкой 23"/>
          <p:cNvCxnSpPr>
            <a:stCxn id="5" idx="2"/>
            <a:endCxn id="9" idx="0"/>
          </p:cNvCxnSpPr>
          <p:nvPr/>
        </p:nvCxnSpPr>
        <p:spPr>
          <a:xfrm flipH="1">
            <a:off x="4247964" y="917431"/>
            <a:ext cx="1377215" cy="43117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987824" y="3645024"/>
            <a:ext cx="4248471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царевну в змею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или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одевает её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 лягушачью шкуру;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cxnSp>
        <p:nvCxnSpPr>
          <p:cNvPr id="15" name="Прямая со стрелкой 14"/>
          <p:cNvCxnSpPr>
            <a:stCxn id="5" idx="2"/>
            <a:endCxn id="6" idx="0"/>
          </p:cNvCxnSpPr>
          <p:nvPr/>
        </p:nvCxnSpPr>
        <p:spPr>
          <a:xfrm>
            <a:off x="5625179" y="917431"/>
            <a:ext cx="660846" cy="15034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  <a:endCxn id="11" idx="0"/>
          </p:cNvCxnSpPr>
          <p:nvPr/>
        </p:nvCxnSpPr>
        <p:spPr>
          <a:xfrm flipH="1">
            <a:off x="2492425" y="917431"/>
            <a:ext cx="3132754" cy="207952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5" idx="2"/>
            <a:endCxn id="8" idx="0"/>
          </p:cNvCxnSpPr>
          <p:nvPr/>
        </p:nvCxnSpPr>
        <p:spPr>
          <a:xfrm>
            <a:off x="5625179" y="917431"/>
            <a:ext cx="1717507" cy="215152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5" idx="2"/>
            <a:endCxn id="4097" idx="0"/>
          </p:cNvCxnSpPr>
          <p:nvPr/>
        </p:nvCxnSpPr>
        <p:spPr>
          <a:xfrm flipH="1">
            <a:off x="5112060" y="917431"/>
            <a:ext cx="513119" cy="272759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2"/>
            <a:endCxn id="3" idx="0"/>
          </p:cNvCxnSpPr>
          <p:nvPr/>
        </p:nvCxnSpPr>
        <p:spPr>
          <a:xfrm flipH="1">
            <a:off x="5112060" y="917431"/>
            <a:ext cx="513119" cy="78337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2843808" y="332656"/>
            <a:ext cx="55627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Сила 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Кощея Бессмертного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4" name="Picture 2" descr="C:\Users\Oksana\Pictures\tmp1725-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04566"/>
            <a:ext cx="2627784" cy="3246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Users\Oksana\Pictures\971938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509120"/>
            <a:ext cx="2771800" cy="2225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88640"/>
            <a:ext cx="2438611" cy="226790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84168" y="3068960"/>
            <a:ext cx="2517036" cy="430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Comic Sans MS" pitchFamily="66" charset="0"/>
              </a:rPr>
              <a:t>разрывает цепи;</a:t>
            </a:r>
            <a:endParaRPr lang="ru-RU" sz="2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9792" y="5229200"/>
            <a:ext cx="3096344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Comic Sans MS" pitchFamily="66" charset="0"/>
              </a:rPr>
              <a:t>не ходит, не ездит, </a:t>
            </a:r>
          </a:p>
          <a:p>
            <a:r>
              <a:rPr lang="ru-RU" sz="2200" b="1" dirty="0" smtClean="0">
                <a:solidFill>
                  <a:srgbClr val="002060"/>
                </a:solidFill>
                <a:latin typeface="Comic Sans MS" pitchFamily="66" charset="0"/>
              </a:rPr>
              <a:t>а летает, подобно птице. </a:t>
            </a:r>
            <a:endParaRPr lang="ru-RU" sz="2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2996952"/>
            <a:ext cx="4193777" cy="430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Comic Sans MS" pitchFamily="66" charset="0"/>
              </a:rPr>
              <a:t>сам превращается в ворона;</a:t>
            </a:r>
            <a:endParaRPr lang="ru-RU" sz="2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700808"/>
            <a:ext cx="5400600" cy="430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превращает </a:t>
            </a:r>
            <a:r>
              <a:rPr lang="ru-RU" sz="2200" b="1" dirty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в камень целое царство;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2420888"/>
            <a:ext cx="3716082" cy="430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Ивана Царевича в орех; </a:t>
            </a:r>
          </a:p>
        </p:txBody>
      </p:sp>
    </p:spTree>
    <p:extLst>
      <p:ext uri="{BB962C8B-B14F-4D97-AF65-F5344CB8AC3E}">
        <p14:creationId xmlns:p14="http://schemas.microsoft.com/office/powerpoint/2010/main" val="328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31817" y="548680"/>
            <a:ext cx="60901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Смерть 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Кощея Бессмертного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Oksana\Pictures\f_clip_image00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D089"/>
              </a:clrFrom>
              <a:clrTo>
                <a:srgbClr val="F6D089">
                  <a:alpha val="0"/>
                </a:srgbClr>
              </a:clrTo>
            </a:clrChange>
          </a:blip>
          <a:srcRect l="9919" t="2589" r="6524" b="4207"/>
          <a:stretch>
            <a:fillRect/>
          </a:stretch>
        </p:blipFill>
        <p:spPr bwMode="auto">
          <a:xfrm>
            <a:off x="251520" y="1268760"/>
            <a:ext cx="3024336" cy="5184576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1196752"/>
            <a:ext cx="5922235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51920" y="548680"/>
            <a:ext cx="455445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Какова же роль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Кощея Бессмертного 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18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946</TotalTime>
  <Words>319</Words>
  <Application>Microsoft Office PowerPoint</Application>
  <PresentationFormat>Экран (4:3)</PresentationFormat>
  <Paragraphs>79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«Кощей» происходит от слова «кость» и обозначает очень худого человека, тощего и костлявого, почти скелета.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52</cp:revision>
  <dcterms:created xsi:type="dcterms:W3CDTF">2014-08-08T16:01:14Z</dcterms:created>
  <dcterms:modified xsi:type="dcterms:W3CDTF">2023-02-14T20:30:07Z</dcterms:modified>
</cp:coreProperties>
</file>