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awyer" initials="S" lastIdx="1" clrIdx="0">
    <p:extLst>
      <p:ext uri="{19B8F6BF-5375-455C-9EA6-DF929625EA0E}">
        <p15:presenceInfo xmlns:p15="http://schemas.microsoft.com/office/powerpoint/2012/main" userId="Sawy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14" autoAdjust="0"/>
    <p:restoredTop sz="94660"/>
  </p:normalViewPr>
  <p:slideViewPr>
    <p:cSldViewPr snapToGrid="0">
      <p:cViewPr varScale="1">
        <p:scale>
          <a:sx n="76" d="100"/>
          <a:sy n="76" d="100"/>
        </p:scale>
        <p:origin x="720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dirty="0"/>
              <a:t>Количество</a:t>
            </a:r>
            <a:r>
              <a:rPr lang="ru-RU" baseline="0" dirty="0"/>
              <a:t> отметок за третью и четвертую четверти</a:t>
            </a:r>
            <a:endParaRPr lang="ru-RU" dirty="0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отлично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Лист1!$A$2:$A$3</c:f>
              <c:strCache>
                <c:ptCount val="2"/>
                <c:pt idx="0">
                  <c:v>3 четверть</c:v>
                </c:pt>
                <c:pt idx="1">
                  <c:v>4 четверть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43</c:v>
                </c:pt>
                <c:pt idx="1">
                  <c:v>60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B1D-4B54-AA71-CF876D11D56A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хорошо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Лист1!$A$2:$A$3</c:f>
              <c:strCache>
                <c:ptCount val="2"/>
                <c:pt idx="0">
                  <c:v>3 четверть</c:v>
                </c:pt>
                <c:pt idx="1">
                  <c:v>4 четверть</c:v>
                </c:pt>
              </c:strCache>
            </c:strRef>
          </c:cat>
          <c:val>
            <c:numRef>
              <c:f>Лист1!$C$2:$C$3</c:f>
              <c:numCache>
                <c:formatCode>General</c:formatCode>
                <c:ptCount val="2"/>
                <c:pt idx="0">
                  <c:v>21</c:v>
                </c:pt>
                <c:pt idx="1">
                  <c:v>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1B1D-4B54-AA71-CF876D11D56A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удовлетворительно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Лист1!$A$2:$A$3</c:f>
              <c:strCache>
                <c:ptCount val="2"/>
                <c:pt idx="0">
                  <c:v>3 четверть</c:v>
                </c:pt>
                <c:pt idx="1">
                  <c:v>4 четверть</c:v>
                </c:pt>
              </c:strCache>
            </c:strRef>
          </c:cat>
          <c:val>
            <c:numRef>
              <c:f>Лист1!$D$2:$D$3</c:f>
              <c:numCache>
                <c:formatCode>General</c:formatCode>
                <c:ptCount val="2"/>
                <c:pt idx="0">
                  <c:v>7</c:v>
                </c:pt>
                <c:pt idx="1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1B1D-4B54-AA71-CF876D11D56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083282208"/>
        <c:axId val="896649360"/>
      </c:barChart>
      <c:catAx>
        <c:axId val="108328220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896649360"/>
        <c:crosses val="autoZero"/>
        <c:auto val="1"/>
        <c:lblAlgn val="ctr"/>
        <c:lblOffset val="100"/>
        <c:noMultiLvlLbl val="0"/>
      </c:catAx>
      <c:valAx>
        <c:axId val="89664936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08328220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2956F1-04DB-4B32-93C8-5CED9401B5B7}" type="datetimeFigureOut">
              <a:rPr lang="ru-RU" smtClean="0"/>
              <a:t>02.02.2022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CD1A87-ABBD-47B4-AB2A-170D9128B29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391186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800587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6" y="536732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2956F1-04DB-4B32-93C8-5CED9401B5B7}" type="datetimeFigureOut">
              <a:rPr lang="ru-RU" smtClean="0"/>
              <a:t>02.02.2022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CD1A87-ABBD-47B4-AB2A-170D9128B29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667594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8825659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8825659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2956F1-04DB-4B32-93C8-5CED9401B5B7}" type="datetimeFigureOut">
              <a:rPr lang="ru-RU" smtClean="0"/>
              <a:t>02.02.2022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CD1A87-ABBD-47B4-AB2A-170D9128B29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203892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1" y="1447800"/>
            <a:ext cx="7999315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14"/>
          </p:nvPr>
        </p:nvSpPr>
        <p:spPr>
          <a:xfrm>
            <a:off x="1930400" y="3771174"/>
            <a:ext cx="7279649" cy="342174"/>
          </a:xfrm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bg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2956F1-04DB-4B32-93C8-5CED9401B5B7}" type="datetimeFigureOut">
              <a:rPr lang="ru-RU" smtClean="0"/>
              <a:t>02.02.2022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CD1A87-ABBD-47B4-AB2A-170D9128B299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898295" y="971253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330490" y="2613787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896394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3124201"/>
            <a:ext cx="8825660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777381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2956F1-04DB-4B32-93C8-5CED9401B5B7}" type="datetimeFigureOut">
              <a:rPr lang="ru-RU" smtClean="0"/>
              <a:t>02.02.2022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CD1A87-ABBD-47B4-AB2A-170D9128B29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426892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2947" y="198120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652463" y="266700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3659" y="1981200"/>
            <a:ext cx="293624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3873106" y="266700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1981200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124700" y="266700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2956F1-04DB-4B32-93C8-5CED9401B5B7}" type="datetimeFigureOut">
              <a:rPr lang="ru-RU" smtClean="0"/>
              <a:t>02.02.2022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CD1A87-ABBD-47B4-AB2A-170D9128B29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167614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2463" y="4250949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52463" y="2209800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652463" y="4827211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9375" y="4250949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889374" y="2209800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3888022" y="4827210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4250949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124699" y="2209800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124575" y="4827208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2956F1-04DB-4B32-93C8-5CED9401B5B7}" type="datetimeFigureOut">
              <a:rPr lang="ru-RU" smtClean="0"/>
              <a:t>02.02.2022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CD1A87-ABBD-47B4-AB2A-170D9128B29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686383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2956F1-04DB-4B32-93C8-5CED9401B5B7}" type="datetimeFigureOut">
              <a:rPr lang="ru-RU" smtClean="0"/>
              <a:t>02.02.2022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CD1A87-ABBD-47B4-AB2A-170D9128B29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282898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304212" y="430213"/>
            <a:ext cx="1752601" cy="5826125"/>
          </a:xfrm>
        </p:spPr>
        <p:txBody>
          <a:bodyPr vert="eaVert" anchor="b" anchorCtr="0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3" y="887414"/>
            <a:ext cx="7423149" cy="5368924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2956F1-04DB-4B32-93C8-5CED9401B5B7}" type="datetimeFigureOut">
              <a:rPr lang="ru-RU" smtClean="0"/>
              <a:t>02.02.2022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CD1A87-ABBD-47B4-AB2A-170D9128B29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001625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2956F1-04DB-4B32-93C8-5CED9401B5B7}" type="datetimeFigureOut">
              <a:rPr lang="ru-RU" smtClean="0"/>
              <a:t>02.02.2022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CD1A87-ABBD-47B4-AB2A-170D9128B29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61857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861733"/>
            <a:ext cx="882565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2956F1-04DB-4B32-93C8-5CED9401B5B7}" type="datetimeFigureOut">
              <a:rPr lang="ru-RU" smtClean="0"/>
              <a:t>02.02.2022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CD1A87-ABBD-47B4-AB2A-170D9128B29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886013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3312" y="2060575"/>
            <a:ext cx="4396339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54493" y="2056092"/>
            <a:ext cx="4396341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2956F1-04DB-4B32-93C8-5CED9401B5B7}" type="datetimeFigureOut">
              <a:rPr lang="ru-RU" smtClean="0"/>
              <a:t>02.02.2022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CD1A87-ABBD-47B4-AB2A-170D9128B29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225213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3" y="1905000"/>
            <a:ext cx="43963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3312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4495" y="1905000"/>
            <a:ext cx="43963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54495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2956F1-04DB-4B32-93C8-5CED9401B5B7}" type="datetimeFigureOut">
              <a:rPr lang="ru-RU" smtClean="0"/>
              <a:t>02.02.2022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CD1A87-ABBD-47B4-AB2A-170D9128B29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983704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2956F1-04DB-4B32-93C8-5CED9401B5B7}" type="datetimeFigureOut">
              <a:rPr lang="ru-RU" smtClean="0"/>
              <a:t>02.02.2022</a:t>
            </a:fld>
            <a:endParaRPr lang="ru-RU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CD1A87-ABBD-47B4-AB2A-170D9128B29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525933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2956F1-04DB-4B32-93C8-5CED9401B5B7}" type="datetimeFigureOut">
              <a:rPr lang="ru-RU" smtClean="0"/>
              <a:t>02.02.2022</a:t>
            </a:fld>
            <a:endParaRPr lang="ru-RU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CD1A87-ABBD-47B4-AB2A-170D9128B29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226938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3" y="1447800"/>
            <a:ext cx="3401064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616" y="1447800"/>
            <a:ext cx="5195997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3" y="3129280"/>
            <a:ext cx="3401063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2956F1-04DB-4B32-93C8-5CED9401B5B7}" type="datetimeFigureOut">
              <a:rPr lang="ru-RU" smtClean="0"/>
              <a:t>02.02.2022</a:t>
            </a:fld>
            <a:endParaRPr lang="ru-RU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CD1A87-ABBD-47B4-AB2A-170D9128B29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103239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854192"/>
            <a:ext cx="5092906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49546" y="1143000"/>
            <a:ext cx="3200400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5084979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2956F1-04DB-4B32-93C8-5CED9401B5B7}" type="datetimeFigureOut">
              <a:rPr lang="ru-RU" smtClean="0"/>
              <a:t>02.02.2022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CD1A87-ABBD-47B4-AB2A-170D9128B29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679045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4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5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2" y="2052918"/>
            <a:ext cx="8946541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D42956F1-04DB-4B32-93C8-5CED9401B5B7}" type="datetimeFigureOut">
              <a:rPr lang="ru-RU" smtClean="0"/>
              <a:t>02.02.2022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CD1A87-ABBD-47B4-AB2A-170D9128B29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2294402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457200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06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5.jpg"/><Relationship Id="rId4" Type="http://schemas.openxmlformats.org/officeDocument/2006/relationships/image" Target="../media/image24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google.com/url?q=https://www.google.com/url?q%3Dhttp://repetitmaster.ru/forms-and-methods-remote-education.html%26sa%3DD%26ust%3D1520278031398000%26usg%3DAFQjCNHVQw_Ic6067evbTz8Bn5KH70C2ow&amp;sa=D&amp;ust=1590565068486000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10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C72B0C2-2F83-4D94-94B5-44542A46AAE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419101"/>
            <a:ext cx="7239000" cy="2882900"/>
          </a:xfrm>
        </p:spPr>
        <p:txBody>
          <a:bodyPr/>
          <a:lstStyle/>
          <a:p>
            <a:pPr algn="ctr"/>
            <a:r>
              <a:rPr lang="ru-RU" dirty="0"/>
              <a:t>Масленникова Елена </a:t>
            </a:r>
            <a:br>
              <a:rPr lang="ru-RU" dirty="0"/>
            </a:br>
            <a:r>
              <a:rPr lang="ru-RU" dirty="0"/>
              <a:t>Игоревна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D2C170BC-19D5-436A-A290-61FE2B5921F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01600" y="3695700"/>
            <a:ext cx="7516814" cy="1169538"/>
          </a:xfrm>
        </p:spPr>
        <p:txBody>
          <a:bodyPr>
            <a:normAutofit fontScale="92500"/>
          </a:bodyPr>
          <a:lstStyle/>
          <a:p>
            <a:pPr algn="ctr"/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Учитель французского языка, председатель методического объединения учителей иностранного языка МБОУ «Гимназия № 25 имени А. С. Пушкина»</a:t>
            </a:r>
          </a:p>
        </p:txBody>
      </p:sp>
      <p:sp>
        <p:nvSpPr>
          <p:cNvPr id="8" name="Подзаголовок 2">
            <a:extLst>
              <a:ext uri="{FF2B5EF4-FFF2-40B4-BE49-F238E27FC236}">
                <a16:creationId xmlns:a16="http://schemas.microsoft.com/office/drawing/2014/main" id="{986D639F-50A2-41B5-8E11-852BBEDFA496}"/>
              </a:ext>
            </a:extLst>
          </p:cNvPr>
          <p:cNvSpPr txBox="1">
            <a:spLocks/>
          </p:cNvSpPr>
          <p:nvPr/>
        </p:nvSpPr>
        <p:spPr>
          <a:xfrm>
            <a:off x="101600" y="5448204"/>
            <a:ext cx="7377858" cy="1169539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None/>
              <a:defRPr sz="2000" b="0" i="0" kern="1200" cap="all">
                <a:solidFill>
                  <a:schemeClr val="bg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None/>
              <a:defRPr sz="18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2pPr>
            <a:lvl3pPr marL="914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None/>
              <a:defRPr sz="16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3pPr>
            <a:lvl4pPr marL="1371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4pPr>
            <a:lvl5pPr marL="18288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5pPr>
            <a:lvl6pPr marL="22860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6pPr>
            <a:lvl7pPr marL="2743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7pPr>
            <a:lvl8pPr marL="3200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8pPr>
            <a:lvl9pPr marL="3657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9pPr>
          </a:lstStyle>
          <a:p>
            <a:pPr algn="r"/>
            <a:r>
              <a:rPr lang="ru-RU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«Единственный путь, ведущий к знаниям, - это деятельность». </a:t>
            </a:r>
          </a:p>
          <a:p>
            <a:pPr algn="r"/>
            <a:r>
              <a:rPr lang="ru-RU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Б. </a:t>
            </a:r>
            <a:r>
              <a:rPr lang="ru-RU" b="1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ШоуН</a:t>
            </a:r>
            <a:r>
              <a:rPr lang="ru-RU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</a:t>
            </a:r>
          </a:p>
          <a:p>
            <a:pPr algn="r"/>
            <a:endParaRPr lang="ru-RU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15A529A5-2874-481A-A14B-130D85602B8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8414" y="358776"/>
            <a:ext cx="4229100" cy="5886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93747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8E1D345-6EEF-4C2C-8DB6-DF77442B93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Деятельностный аспект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2272D7E-2A37-4FAC-81E4-334AC797180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92206" y="1298938"/>
            <a:ext cx="5178152" cy="539061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Использование </a:t>
            </a:r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Zoom</a:t>
            </a: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</a:p>
          <a:p>
            <a:pPr marL="0" indent="0">
              <a:buNone/>
            </a:pPr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dirty="0"/>
              <a:t>Плюсы:</a:t>
            </a:r>
          </a:p>
          <a:p>
            <a:pPr marL="0" indent="0">
              <a:buNone/>
            </a:pPr>
            <a:r>
              <a:rPr lang="ru-RU" dirty="0"/>
              <a:t>Возможность взаимодействия в реальном времени с представителями иностранных культур</a:t>
            </a:r>
          </a:p>
          <a:p>
            <a:r>
              <a:rPr lang="ru-RU" dirty="0"/>
              <a:t>Минусы:</a:t>
            </a:r>
          </a:p>
          <a:p>
            <a:pPr marL="0" indent="0">
              <a:buNone/>
            </a:pPr>
            <a:r>
              <a:rPr lang="ru-RU" dirty="0"/>
              <a:t>Необходимость технического обеспечения и качественного интернета</a:t>
            </a:r>
          </a:p>
        </p:txBody>
      </p:sp>
      <p:sp>
        <p:nvSpPr>
          <p:cNvPr id="6" name="Объект 2">
            <a:extLst>
              <a:ext uri="{FF2B5EF4-FFF2-40B4-BE49-F238E27FC236}">
                <a16:creationId xmlns:a16="http://schemas.microsoft.com/office/drawing/2014/main" id="{12E4EE8C-BC58-44E8-8126-53BF8B9FD333}"/>
              </a:ext>
            </a:extLst>
          </p:cNvPr>
          <p:cNvSpPr txBox="1">
            <a:spLocks/>
          </p:cNvSpPr>
          <p:nvPr/>
        </p:nvSpPr>
        <p:spPr>
          <a:xfrm>
            <a:off x="6508522" y="5778501"/>
            <a:ext cx="5178152" cy="911056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20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8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6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5pPr>
            <a:lvl6pPr marL="2506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9pPr>
          </a:lstStyle>
          <a:p>
            <a:pPr marL="0" indent="0">
              <a:buFont typeface="Wingdings 3" charset="2"/>
              <a:buNone/>
            </a:pPr>
            <a:r>
              <a:rPr lang="ru-RU" dirty="0"/>
              <a:t>Реализация урока в 9а классе при участии студентки Французского университета Хлои </a:t>
            </a:r>
            <a:r>
              <a:rPr lang="ru-RU" dirty="0" err="1"/>
              <a:t>Бонер</a:t>
            </a:r>
            <a:endParaRPr lang="ru-RU" sz="15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Font typeface="Wingdings 3" charset="2"/>
              <a:buNone/>
            </a:pPr>
            <a:endParaRPr lang="ru-RU" dirty="0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5E04EA9C-83FF-42CB-B13E-B88D324333D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1079499"/>
            <a:ext cx="4456642" cy="44937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8877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288F7FC-5F71-4C2A-8A9B-E7D63C08D3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Диапазон личного вклада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AC0F322-8B16-4468-9135-8F63CF7542F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351" y="1445558"/>
            <a:ext cx="4748463" cy="4676273"/>
          </a:xfrm>
        </p:spPr>
        <p:txBody>
          <a:bodyPr>
            <a:normAutofit fontScale="62500" lnSpcReduction="20000"/>
          </a:bodyPr>
          <a:lstStyle/>
          <a:p>
            <a:r>
              <a:rPr lang="ru-RU" sz="2900" dirty="0"/>
              <a:t>Система уроков ИЯ в 5х, 6х, 7х, 8х и 9х классах, реализованная во внеурочной деятельности.</a:t>
            </a:r>
          </a:p>
          <a:p>
            <a:r>
              <a:rPr lang="ru-RU" sz="2900" dirty="0"/>
              <a:t>Система контроля на платформе </a:t>
            </a:r>
            <a:r>
              <a:rPr lang="en-US" sz="2900" dirty="0"/>
              <a:t>dnevnik.ru</a:t>
            </a:r>
            <a:r>
              <a:rPr lang="ru-RU" sz="2900" dirty="0"/>
              <a:t> </a:t>
            </a:r>
            <a:endParaRPr lang="ru-RU" sz="2900" dirty="0">
              <a:solidFill>
                <a:srgbClr val="FF0000"/>
              </a:solidFill>
            </a:endParaRPr>
          </a:p>
          <a:p>
            <a:r>
              <a:rPr lang="ru-RU" sz="2900" dirty="0">
                <a:solidFill>
                  <a:schemeClr val="tx1">
                    <a:lumMod val="95000"/>
                  </a:schemeClr>
                </a:solidFill>
              </a:rPr>
              <a:t>Публикация статьи: «Использование проектной деятельности в социальных сетях при изучении второго иностранного языка с целью повышения мотивации обучающихся»</a:t>
            </a:r>
            <a:endParaRPr lang="en-US" sz="2900" dirty="0">
              <a:solidFill>
                <a:schemeClr val="tx1">
                  <a:lumMod val="95000"/>
                </a:schemeClr>
              </a:solidFill>
            </a:endParaRPr>
          </a:p>
          <a:p>
            <a:endParaRPr lang="en-US" sz="2900" dirty="0">
              <a:solidFill>
                <a:schemeClr val="tx1">
                  <a:lumMod val="95000"/>
                </a:schemeClr>
              </a:solidFill>
            </a:endParaRPr>
          </a:p>
          <a:p>
            <a:pPr marL="0" indent="0">
              <a:buNone/>
            </a:pPr>
            <a:endParaRPr lang="en-US" dirty="0"/>
          </a:p>
          <a:p>
            <a:endParaRPr lang="en-US" dirty="0"/>
          </a:p>
          <a:p>
            <a:endParaRPr lang="en-US" dirty="0"/>
          </a:p>
          <a:p>
            <a:pPr marL="0" indent="0">
              <a:buNone/>
            </a:pPr>
            <a:r>
              <a:rPr lang="ru-RU" dirty="0"/>
              <a:t>Скриншот теста для 6а класса, разработанного на платформе </a:t>
            </a:r>
            <a:r>
              <a:rPr lang="ru-RU" dirty="0" err="1"/>
              <a:t>дневник.ру</a:t>
            </a:r>
            <a:r>
              <a:rPr lang="ru-RU" dirty="0"/>
              <a:t>, 2020 г.</a:t>
            </a:r>
            <a:endParaRPr lang="en-US" dirty="0"/>
          </a:p>
          <a:p>
            <a:endParaRPr lang="ru-RU" dirty="0"/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74629C93-D6DE-4539-BC58-2884B0BCBD3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5527" t="9357" r="21448" b="30292"/>
          <a:stretch/>
        </p:blipFill>
        <p:spPr>
          <a:xfrm>
            <a:off x="8547508" y="4114800"/>
            <a:ext cx="3555591" cy="2651626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1557A78A-642D-43BD-86AE-20370F4C81F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664625" y="1766888"/>
            <a:ext cx="4432300" cy="3324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83732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66C81CC-C89B-449C-A199-B759FE6551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Результативность</a:t>
            </a:r>
          </a:p>
        </p:txBody>
      </p:sp>
      <p:graphicFrame>
        <p:nvGraphicFramePr>
          <p:cNvPr id="6" name="Объект 5">
            <a:extLst>
              <a:ext uri="{FF2B5EF4-FFF2-40B4-BE49-F238E27FC236}">
                <a16:creationId xmlns:a16="http://schemas.microsoft.com/office/drawing/2014/main" id="{64B24177-FDE3-46A4-A09D-825C510D2830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026013313"/>
              </p:ext>
            </p:extLst>
          </p:nvPr>
        </p:nvGraphicFramePr>
        <p:xfrm>
          <a:off x="1087270" y="1047219"/>
          <a:ext cx="9725109" cy="53580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098246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A07825C-41CB-4FF6-AB36-04AD03213E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6911" y="465418"/>
            <a:ext cx="9404723" cy="1400530"/>
          </a:xfrm>
        </p:spPr>
        <p:txBody>
          <a:bodyPr/>
          <a:lstStyle/>
          <a:p>
            <a:r>
              <a:rPr lang="ru-RU" dirty="0"/>
              <a:t>Результативность. </a:t>
            </a:r>
            <a:br>
              <a:rPr lang="ru-RU" dirty="0"/>
            </a:br>
            <a:r>
              <a:rPr lang="ru-RU" dirty="0"/>
              <a:t>Призовые места обучающихся и педагога-руководителя.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D8CD169-7ABA-428F-B0AC-4353C7C421D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919662" y="6015405"/>
            <a:ext cx="6240379" cy="1243646"/>
          </a:xfrm>
        </p:spPr>
        <p:txBody>
          <a:bodyPr/>
          <a:lstStyle/>
          <a:p>
            <a:pPr marL="0" indent="0">
              <a:buNone/>
            </a:pPr>
            <a:endParaRPr lang="en-US" dirty="0"/>
          </a:p>
          <a:p>
            <a:endParaRPr lang="ru-RU" dirty="0"/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99CBC148-BABA-4620-AB45-0E420F74A29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76407" y="1828802"/>
            <a:ext cx="2422053" cy="3429000"/>
          </a:xfrm>
          <a:prstGeom prst="rect">
            <a:avLst/>
          </a:prstGeom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8CC04E29-0297-4D74-81E9-DBD40022A52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63223" y="3277553"/>
            <a:ext cx="2444435" cy="3429000"/>
          </a:xfrm>
          <a:prstGeom prst="rect">
            <a:avLst/>
          </a:prstGeom>
        </p:spPr>
      </p:pic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3D17CB05-7E5C-4500-89DD-07108196275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4560" y="2480388"/>
            <a:ext cx="2368436" cy="3162300"/>
          </a:xfrm>
          <a:prstGeom prst="rect">
            <a:avLst/>
          </a:prstGeom>
        </p:spPr>
      </p:pic>
      <p:pic>
        <p:nvPicPr>
          <p:cNvPr id="31" name="Рисунок 30">
            <a:extLst>
              <a:ext uri="{FF2B5EF4-FFF2-40B4-BE49-F238E27FC236}">
                <a16:creationId xmlns:a16="http://schemas.microsoft.com/office/drawing/2014/main" id="{BC6480A5-4788-4BA3-B2E0-2ABAF750BB2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410" y="4061538"/>
            <a:ext cx="3845106" cy="27805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12722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F93C81D-D21B-4BB8-A139-D6DC6047B4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/>
              <a:t>Транслируемость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C01C7EA-FF97-4C60-8340-0F551F449DF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1417" y="1331259"/>
            <a:ext cx="6548772" cy="4957246"/>
          </a:xfrm>
        </p:spPr>
        <p:txBody>
          <a:bodyPr>
            <a:normAutofit fontScale="92500" lnSpcReduction="10000"/>
          </a:bodyPr>
          <a:lstStyle/>
          <a:p>
            <a:r>
              <a:rPr lang="ru-RU" sz="2800" dirty="0"/>
              <a:t>Презентация опыта работы и проведение мастер-класса «Цифровые технологии проведения современного урока иностранного языка» в рамках регионального проекта «Школа цифрового педагога»</a:t>
            </a:r>
          </a:p>
          <a:p>
            <a:r>
              <a:rPr lang="ru-RU" sz="2800" dirty="0"/>
              <a:t>Участие в онлайн мастер-классах по французскому языку с носителем языка, организованных «Альянс </a:t>
            </a:r>
            <a:r>
              <a:rPr lang="ru-RU" sz="2800" dirty="0" err="1"/>
              <a:t>Франсез</a:t>
            </a:r>
            <a:r>
              <a:rPr lang="ru-RU" sz="2800" dirty="0"/>
              <a:t>-Нижний Новгород и Горной школой Парижа «</a:t>
            </a:r>
            <a:r>
              <a:rPr lang="en-US" sz="2800" dirty="0"/>
              <a:t>Mines Paris Tech</a:t>
            </a:r>
            <a:r>
              <a:rPr lang="ru-RU" sz="2800" dirty="0"/>
              <a:t>».</a:t>
            </a:r>
          </a:p>
          <a:p>
            <a:endParaRPr lang="ru-RU" dirty="0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49908833-231E-4CAA-AF63-382E12F9A2A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6433390" y="616673"/>
            <a:ext cx="3649382" cy="2737037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4FFFD499-62F4-4771-9D3F-839B4D5DDEE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26600" y="3429953"/>
            <a:ext cx="2472290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05060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A8AE5F7-14C4-406F-8E1B-08AA4B2630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Литература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9CEF7D7-94FC-44FE-868E-4D76EC3DFAA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52926" y="1283368"/>
            <a:ext cx="11598442" cy="5325979"/>
          </a:xfrm>
        </p:spPr>
        <p:txBody>
          <a:bodyPr>
            <a:normAutofit/>
          </a:bodyPr>
          <a:lstStyle/>
          <a:p>
            <a:pPr marL="0" indent="450850" algn="just">
              <a:buFont typeface="+mj-lt"/>
              <a:buAutoNum type="arabicPeriod"/>
            </a:pPr>
            <a:r>
              <a:rPr lang="ru-RU" b="0" i="0" u="none" strike="noStrike" dirty="0">
                <a:effectLst/>
                <a:latin typeface="Times New Roman" panose="02020603050405020304" pitchFamily="18" charset="0"/>
                <a:cs typeface="Aharoni" panose="02010803020104030203" pitchFamily="2" charset="-79"/>
              </a:rPr>
              <a:t>Панфилова А.П. Инновационные педагогические технологии: Активное</a:t>
            </a:r>
            <a:br>
              <a:rPr lang="ru-RU" b="0" i="0" u="none" strike="noStrike" dirty="0">
                <a:effectLst/>
                <a:latin typeface="Times New Roman" panose="02020603050405020304" pitchFamily="18" charset="0"/>
                <a:cs typeface="Aharoni" panose="02010803020104030203" pitchFamily="2" charset="-79"/>
              </a:rPr>
            </a:br>
            <a:r>
              <a:rPr lang="ru-RU" b="0" i="0" u="none" strike="noStrike" dirty="0">
                <a:effectLst/>
                <a:latin typeface="Times New Roman" panose="02020603050405020304" pitchFamily="18" charset="0"/>
                <a:cs typeface="Aharoni" panose="02010803020104030203" pitchFamily="2" charset="-79"/>
              </a:rPr>
              <a:t>обучение: учеб пособие для студ. </a:t>
            </a:r>
            <a:r>
              <a:rPr lang="ru-RU" b="0" i="0" u="none" strike="noStrike" dirty="0" err="1">
                <a:effectLst/>
                <a:latin typeface="Times New Roman" panose="02020603050405020304" pitchFamily="18" charset="0"/>
                <a:cs typeface="Aharoni" panose="02010803020104030203" pitchFamily="2" charset="-79"/>
              </a:rPr>
              <a:t>высш</a:t>
            </a:r>
            <a:r>
              <a:rPr lang="ru-RU" b="0" i="0" u="none" strike="noStrike" dirty="0">
                <a:effectLst/>
                <a:latin typeface="Times New Roman" panose="02020603050405020304" pitchFamily="18" charset="0"/>
                <a:cs typeface="Aharoni" panose="02010803020104030203" pitchFamily="2" charset="-79"/>
              </a:rPr>
              <a:t>. </a:t>
            </a:r>
            <a:r>
              <a:rPr lang="ru-RU" b="0" i="0" u="none" strike="noStrike" dirty="0" err="1">
                <a:effectLst/>
                <a:latin typeface="Times New Roman" panose="02020603050405020304" pitchFamily="18" charset="0"/>
                <a:cs typeface="Aharoni" panose="02010803020104030203" pitchFamily="2" charset="-79"/>
              </a:rPr>
              <a:t>учеб.заведений</a:t>
            </a:r>
            <a:r>
              <a:rPr lang="ru-RU" b="0" i="0" u="none" strike="noStrike" dirty="0">
                <a:effectLst/>
                <a:latin typeface="Times New Roman" panose="02020603050405020304" pitchFamily="18" charset="0"/>
                <a:cs typeface="Aharoni" panose="02010803020104030203" pitchFamily="2" charset="-79"/>
              </a:rPr>
              <a:t> / М.: </a:t>
            </a:r>
            <a:r>
              <a:rPr lang="ru-RU" b="0" i="0" u="none" strike="noStrike" dirty="0" err="1">
                <a:effectLst/>
                <a:latin typeface="Times New Roman" panose="02020603050405020304" pitchFamily="18" charset="0"/>
                <a:cs typeface="Aharoni" panose="02010803020104030203" pitchFamily="2" charset="-79"/>
              </a:rPr>
              <a:t>Издат</a:t>
            </a:r>
            <a:r>
              <a:rPr lang="ru-RU" b="0" i="0" u="none" strike="noStrike" dirty="0">
                <a:effectLst/>
                <a:latin typeface="Times New Roman" panose="02020603050405020304" pitchFamily="18" charset="0"/>
                <a:cs typeface="Aharoni" panose="02010803020104030203" pitchFamily="2" charset="-79"/>
              </a:rPr>
              <a:t>. центр</a:t>
            </a:r>
            <a:br>
              <a:rPr lang="ru-RU" b="0" i="0" u="none" strike="noStrike" dirty="0">
                <a:effectLst/>
                <a:latin typeface="Times New Roman" panose="02020603050405020304" pitchFamily="18" charset="0"/>
                <a:cs typeface="Aharoni" panose="02010803020104030203" pitchFamily="2" charset="-79"/>
              </a:rPr>
            </a:br>
            <a:r>
              <a:rPr lang="ru-RU" b="0" i="0" u="none" strike="noStrike" dirty="0">
                <a:effectLst/>
                <a:latin typeface="Times New Roman" panose="02020603050405020304" pitchFamily="18" charset="0"/>
                <a:cs typeface="Aharoni" panose="02010803020104030203" pitchFamily="2" charset="-79"/>
              </a:rPr>
              <a:t>«Академия», 2009. 192 с.</a:t>
            </a:r>
            <a:endParaRPr lang="ru-RU" b="0" i="0" dirty="0">
              <a:effectLst/>
              <a:latin typeface="Calibri" panose="020F0502020204030204" pitchFamily="34" charset="0"/>
              <a:cs typeface="Aharoni" panose="02010803020104030203" pitchFamily="2" charset="-79"/>
            </a:endParaRPr>
          </a:p>
          <a:p>
            <a:pPr marL="0" indent="450850" algn="just">
              <a:buFont typeface="+mj-lt"/>
              <a:buAutoNum type="arabicPeriod"/>
            </a:pPr>
            <a:r>
              <a:rPr lang="ru-RU" dirty="0" err="1">
                <a:latin typeface="Times New Roman" panose="02020603050405020304" pitchFamily="18" charset="0"/>
                <a:cs typeface="Aharoni" panose="02010803020104030203" pitchFamily="2" charset="-79"/>
              </a:rPr>
              <a:t>Барсукова</a:t>
            </a:r>
            <a:r>
              <a:rPr lang="ru-RU" dirty="0">
                <a:latin typeface="Times New Roman" panose="02020603050405020304" pitchFamily="18" charset="0"/>
                <a:cs typeface="Aharoni" panose="02010803020104030203" pitchFamily="2" charset="-79"/>
              </a:rPr>
              <a:t>, Н. Л. Карта успеха. Внеурочная деятельность – старт к достижению успеха / Н. Л. </a:t>
            </a:r>
            <a:r>
              <a:rPr lang="ru-RU" dirty="0" err="1">
                <a:latin typeface="Times New Roman" panose="02020603050405020304" pitchFamily="18" charset="0"/>
                <a:cs typeface="Aharoni" panose="02010803020104030203" pitchFamily="2" charset="-79"/>
              </a:rPr>
              <a:t>Барсукова</a:t>
            </a:r>
            <a:r>
              <a:rPr lang="ru-RU" dirty="0">
                <a:latin typeface="Times New Roman" panose="02020603050405020304" pitchFamily="18" charset="0"/>
                <a:cs typeface="Aharoni" panose="02010803020104030203" pitchFamily="2" charset="-79"/>
              </a:rPr>
              <a:t>. 2017. № 4. С.67-72. </a:t>
            </a:r>
            <a:endParaRPr lang="ru-RU" b="0" i="0" dirty="0">
              <a:effectLst/>
              <a:latin typeface="Calibri" panose="020F0502020204030204" pitchFamily="34" charset="0"/>
              <a:cs typeface="Aharoni" panose="02010803020104030203" pitchFamily="2" charset="-79"/>
            </a:endParaRPr>
          </a:p>
          <a:p>
            <a:pPr marL="0" indent="450850" algn="just">
              <a:buFont typeface="+mj-lt"/>
              <a:buAutoNum type="arabicPeriod"/>
            </a:pPr>
            <a:r>
              <a:rPr lang="ru-RU" b="0" i="0" u="none" strike="noStrike" dirty="0">
                <a:effectLst/>
                <a:latin typeface="Times New Roman" panose="02020603050405020304" pitchFamily="18" charset="0"/>
                <a:cs typeface="Aharoni" panose="02010803020104030203" pitchFamily="2" charset="-79"/>
              </a:rPr>
              <a:t>Педагогический энциклопедический словарь / гл. ред. Б. М. Бим-Бад. - 3-е изд., стер. - Москва : Большая российская энциклопедия, 2009. - 527 с</a:t>
            </a:r>
            <a:endParaRPr lang="ru-RU" b="0" i="0" dirty="0">
              <a:effectLst/>
              <a:latin typeface="Calibri" panose="020F0502020204030204" pitchFamily="34" charset="0"/>
              <a:cs typeface="Aharoni" panose="02010803020104030203" pitchFamily="2" charset="-79"/>
            </a:endParaRPr>
          </a:p>
          <a:p>
            <a:pPr marL="0" indent="450850" algn="just">
              <a:buFont typeface="+mj-lt"/>
              <a:buAutoNum type="arabicPeriod"/>
            </a:pPr>
            <a:r>
              <a:rPr lang="ru-RU" dirty="0">
                <a:latin typeface="Times New Roman" panose="02020603050405020304" pitchFamily="18" charset="0"/>
                <a:cs typeface="Aharoni" panose="02010803020104030203" pitchFamily="2" charset="-79"/>
              </a:rPr>
              <a:t>Буданова, Г. П. Дополнительное образование детей: путь к себе / Г. П. Буданова, Л. В. </a:t>
            </a:r>
            <a:r>
              <a:rPr lang="ru-RU" dirty="0" err="1">
                <a:latin typeface="Times New Roman" panose="02020603050405020304" pitchFamily="18" charset="0"/>
                <a:cs typeface="Aharoni" panose="02010803020104030203" pitchFamily="2" charset="-79"/>
              </a:rPr>
              <a:t>Буйлова</a:t>
            </a:r>
            <a:r>
              <a:rPr lang="ru-RU" dirty="0">
                <a:latin typeface="Times New Roman" panose="02020603050405020304" pitchFamily="18" charset="0"/>
                <a:cs typeface="Aharoni" panose="02010803020104030203" pitchFamily="2" charset="-79"/>
              </a:rPr>
              <a:t>. Москва : Чистые пруды, 2010. 32 с. </a:t>
            </a:r>
          </a:p>
          <a:p>
            <a:pPr marL="0" indent="450850" algn="just">
              <a:buFont typeface="+mj-lt"/>
              <a:buAutoNum type="arabicPeriod"/>
            </a:pPr>
            <a:r>
              <a:rPr lang="ru-RU" dirty="0">
                <a:latin typeface="Times New Roman" panose="02020603050405020304" pitchFamily="18" charset="0"/>
                <a:cs typeface="Aharoni" panose="02010803020104030203" pitchFamily="2" charset="-79"/>
              </a:rPr>
              <a:t>П Вылегжанина, И. В. Сетевые проекты как средство организации внеурочной деятельности / И. В. Вылегжанина, М. А. Зайцева // Начальная школа. 2015. №6. С. 65-66. </a:t>
            </a:r>
          </a:p>
          <a:p>
            <a:pPr marL="0" lvl="0" indent="450850" algn="just">
              <a:buClr>
                <a:srgbClr val="1E5155">
                  <a:lumMod val="40000"/>
                  <a:lumOff val="60000"/>
                </a:srgbClr>
              </a:buClr>
              <a:buFont typeface="+mj-lt"/>
              <a:buAutoNum type="arabicPeriod"/>
            </a:pPr>
            <a:r>
              <a:rPr lang="ru-RU" dirty="0">
                <a:solidFill>
                  <a:prstClr val="white"/>
                </a:solidFill>
                <a:latin typeface="Times New Roman" panose="02020603050405020304" pitchFamily="18" charset="0"/>
                <a:cs typeface="Aharoni" panose="02010803020104030203" pitchFamily="2" charset="-79"/>
              </a:rPr>
              <a:t>Логин В.Г. Формы и методы Дистанционного обучения. [Электронный ресурс] –  Режим доступа: </a:t>
            </a:r>
            <a:r>
              <a:rPr lang="ru-RU" dirty="0">
                <a:solidFill>
                  <a:prstClr val="white"/>
                </a:solidFill>
                <a:latin typeface="Times New Roman" panose="02020603050405020304" pitchFamily="18" charset="0"/>
                <a:cs typeface="Aharoni" panose="02010803020104030203" pitchFamily="2" charset="-79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http://repetitmaster.ru/forms-and-methods-remote-education.html</a:t>
            </a:r>
            <a:endParaRPr lang="ru-RU" dirty="0">
              <a:solidFill>
                <a:prstClr val="white"/>
              </a:solidFill>
              <a:latin typeface="Calibri" panose="020F0502020204030204" pitchFamily="34" charset="0"/>
              <a:cs typeface="Aharoni" panose="02010803020104030203" pitchFamily="2" charset="-79"/>
            </a:endParaRPr>
          </a:p>
          <a:p>
            <a:pPr marL="0" indent="450850" algn="just">
              <a:buFont typeface="+mj-lt"/>
              <a:buAutoNum type="arabicPeriod"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830865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9E4D9FA-E08A-4745-82F4-125027D912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6111" y="452718"/>
            <a:ext cx="10442577" cy="1757082"/>
          </a:xfrm>
        </p:spPr>
        <p:txBody>
          <a:bodyPr/>
          <a:lstStyle/>
          <a:p>
            <a:r>
              <a:rPr lang="ru-RU" sz="3600" b="1" dirty="0"/>
              <a:t>Тема: «Внеурочная деятельность как показатель результативности в </a:t>
            </a:r>
            <a:r>
              <a:rPr lang="ru-RU" sz="3600" b="1" dirty="0">
                <a:solidFill>
                  <a:schemeClr val="tx1">
                    <a:lumMod val="95000"/>
                  </a:schemeClr>
                </a:solidFill>
              </a:rPr>
              <a:t>сфере</a:t>
            </a:r>
            <a:r>
              <a:rPr lang="ru-RU" sz="3600" b="1" dirty="0">
                <a:solidFill>
                  <a:srgbClr val="FF0000"/>
                </a:solidFill>
              </a:rPr>
              <a:t> </a:t>
            </a:r>
            <a:r>
              <a:rPr lang="ru-RU" sz="3600" b="1" dirty="0"/>
              <a:t>изучения иностранного языка</a:t>
            </a:r>
            <a:r>
              <a:rPr lang="ru-RU" dirty="0"/>
              <a:t>»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4030957-3783-48BF-8979-F608D909ED8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8333" y="2711451"/>
            <a:ext cx="6554788" cy="3873500"/>
          </a:xfrm>
        </p:spPr>
        <p:txBody>
          <a:bodyPr>
            <a:normAutofit fontScale="92500"/>
          </a:bodyPr>
          <a:lstStyle/>
          <a:p>
            <a:r>
              <a:rPr lang="ru-RU" sz="2400" dirty="0"/>
              <a:t>Как развивать умение самообразования, творческого поиска</a:t>
            </a:r>
          </a:p>
          <a:p>
            <a:r>
              <a:rPr lang="ru-RU" sz="2400" dirty="0"/>
              <a:t>Как подготовиться к межкультурному общению, сформировать ценностно-ориентационное представление о мире</a:t>
            </a:r>
          </a:p>
          <a:p>
            <a:r>
              <a:rPr lang="ru-RU" sz="2400" dirty="0"/>
              <a:t>Как подготовиться к эффективной творческой самореализации в условиях современного поликультурного пространства через диалог российской и иноязычной культуры</a:t>
            </a:r>
          </a:p>
          <a:p>
            <a:endParaRPr lang="ru-RU" dirty="0"/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777D2673-713C-4127-B6F8-B38FECA968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56982" y="2374901"/>
            <a:ext cx="4158078" cy="444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85857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FC3E5F6-C42C-4F67-9F8E-344CDBA2CD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Условия формирования личного вклада педагога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4A9CFE6-72C3-41BF-BE8F-56E49C9690F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905064" y="1765401"/>
            <a:ext cx="5287942" cy="4872379"/>
          </a:xfrm>
        </p:spPr>
        <p:txBody>
          <a:bodyPr>
            <a:normAutofit lnSpcReduction="10000"/>
          </a:bodyPr>
          <a:lstStyle/>
          <a:p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Duolingo – 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самая популярная платформа по изучению иностранных языков;</a:t>
            </a:r>
          </a:p>
          <a:p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Поисково-исследовательская деятельность в области педагогики и психологии, связанная с возможными проблемами во внеурочной деятельности;</a:t>
            </a:r>
          </a:p>
          <a:p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Апробация образовательных технологий в сообществе учителей гимназии</a:t>
            </a:r>
          </a:p>
          <a:p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Обучение использованию современных образовательных онлайн-программ по иностранному языку.</a:t>
            </a:r>
          </a:p>
        </p:txBody>
      </p:sp>
      <p:sp>
        <p:nvSpPr>
          <p:cNvPr id="4" name="AutoShape 2">
            <a:extLst>
              <a:ext uri="{FF2B5EF4-FFF2-40B4-BE49-F238E27FC236}">
                <a16:creationId xmlns:a16="http://schemas.microsoft.com/office/drawing/2014/main" id="{B775323F-3A52-4C2C-8C51-2527F47E67FF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6146" name="Picture 2">
            <a:extLst>
              <a:ext uri="{FF2B5EF4-FFF2-40B4-BE49-F238E27FC236}">
                <a16:creationId xmlns:a16="http://schemas.microsoft.com/office/drawing/2014/main" id="{CF3CDA4C-1AE6-4A27-8AC4-1FF689ECB3D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65923" y="4600828"/>
            <a:ext cx="2759887" cy="13002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23E5B053-2AF7-4D6A-8F63-21B7B42603B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988" y="1709051"/>
            <a:ext cx="2518922" cy="2303015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63D1E22A-599F-468B-9FE5-FE1C1A73A8C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51800" y="1538170"/>
            <a:ext cx="4140200" cy="2644775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9C6C5044-EC48-4500-A4A8-4F48BBF216A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67131" y="4362945"/>
            <a:ext cx="2042337" cy="20423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60450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145029F-01B0-47A5-B4C2-46391AE1C4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Актуальность личного вклада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38380E5-BB05-436B-9A15-60B750F27E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0333" y="1571655"/>
            <a:ext cx="8242194" cy="4833627"/>
          </a:xfrm>
        </p:spPr>
        <p:txBody>
          <a:bodyPr>
            <a:normAutofit lnSpcReduction="10000"/>
          </a:bodyPr>
          <a:lstStyle/>
          <a:p>
            <a:pPr algn="just"/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Необходимость создания основы для формирования интереса к совершенствованию достигнутого уровня владения изучаемым иностранным языком, в том числе на основе самонаблюдения и самооценки.</a:t>
            </a:r>
          </a:p>
          <a:p>
            <a:pPr algn="just"/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Потребность использования иностранного языка как средства получения информации, позволяющей расширять свои знания в других предметных областях.</a:t>
            </a:r>
          </a:p>
          <a:p>
            <a:pPr algn="just"/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Создание мотивации к изучению второго/ третьего иностранного языка, в условиях стремительно меняющегося современного мира.</a:t>
            </a:r>
          </a:p>
        </p:txBody>
      </p:sp>
      <p:pic>
        <p:nvPicPr>
          <p:cNvPr id="7170" name="Picture 2">
            <a:extLst>
              <a:ext uri="{FF2B5EF4-FFF2-40B4-BE49-F238E27FC236}">
                <a16:creationId xmlns:a16="http://schemas.microsoft.com/office/drawing/2014/main" id="{1A9A3836-D834-4442-B067-FD8D3B0C78E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40378" y="1571655"/>
            <a:ext cx="3232468" cy="2123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BC8C2004-8C79-40A5-B29B-894900684F8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86292" y="3950815"/>
            <a:ext cx="3186554" cy="21243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77454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EAF97CE-1506-44FF-83FE-22E582127F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Теоретическое обоснование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0162BEF-1E7A-4664-90D2-2C305D70FDD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502401" y="1607237"/>
            <a:ext cx="5170488" cy="4352364"/>
          </a:xfrm>
        </p:spPr>
        <p:txBody>
          <a:bodyPr/>
          <a:lstStyle/>
          <a:p>
            <a:pPr marL="0" indent="0">
              <a:buNone/>
            </a:pPr>
            <a:r>
              <a:rPr lang="ru-RU" b="1" dirty="0"/>
              <a:t>Принципы внеурочной деятельности:</a:t>
            </a:r>
            <a:endParaRPr lang="ru-RU" dirty="0"/>
          </a:p>
          <a:p>
            <a:r>
              <a:rPr lang="ru-RU" dirty="0"/>
              <a:t>Обеспечение субъектной позиции участников образовательных отношений; </a:t>
            </a:r>
          </a:p>
          <a:p>
            <a:r>
              <a:rPr lang="ru-RU" dirty="0"/>
              <a:t> Развитие социальных связей формирующейся личности; </a:t>
            </a:r>
          </a:p>
          <a:p>
            <a:r>
              <a:rPr lang="ru-RU" dirty="0"/>
              <a:t>Создание духовной нравственно активной окружающей среды; </a:t>
            </a:r>
          </a:p>
          <a:p>
            <a:r>
              <a:rPr lang="ru-RU" dirty="0"/>
              <a:t>Развитие социального партнерства и формирование навыков коллективной </a:t>
            </a:r>
            <a:r>
              <a:rPr lang="ru-RU" dirty="0" err="1"/>
              <a:t>мыследеятельности</a:t>
            </a:r>
            <a:endParaRPr lang="ru-RU" dirty="0"/>
          </a:p>
        </p:txBody>
      </p:sp>
      <p:sp>
        <p:nvSpPr>
          <p:cNvPr id="4" name="Объект 2">
            <a:extLst>
              <a:ext uri="{FF2B5EF4-FFF2-40B4-BE49-F238E27FC236}">
                <a16:creationId xmlns:a16="http://schemas.microsoft.com/office/drawing/2014/main" id="{CE14F298-57B9-4340-A58C-508766D935EC}"/>
              </a:ext>
            </a:extLst>
          </p:cNvPr>
          <p:cNvSpPr txBox="1">
            <a:spLocks/>
          </p:cNvSpPr>
          <p:nvPr/>
        </p:nvSpPr>
        <p:spPr>
          <a:xfrm>
            <a:off x="646112" y="1714501"/>
            <a:ext cx="5170488" cy="3975100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20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8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6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5pPr>
            <a:lvl6pPr marL="2506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9pPr>
          </a:lstStyle>
          <a:p>
            <a:pPr marL="0" indent="0">
              <a:buNone/>
            </a:pPr>
            <a:r>
              <a:rPr lang="ru-RU" b="1" dirty="0"/>
              <a:t>Особенности внеурочной деятельности</a:t>
            </a:r>
            <a:r>
              <a:rPr lang="ru-RU" dirty="0"/>
              <a:t>:</a:t>
            </a:r>
          </a:p>
          <a:p>
            <a:r>
              <a:rPr lang="ru-RU" dirty="0"/>
              <a:t>Предоставление обучающимся возможности широкого спектра занятий, направленных на их развитие;</a:t>
            </a:r>
          </a:p>
          <a:p>
            <a:r>
              <a:rPr lang="ru-RU" dirty="0"/>
              <a:t>Самостоятельность образовательного учреждения в процессе наполнения внеурочной деятельности конкретным содержанием</a:t>
            </a:r>
          </a:p>
          <a:p>
            <a:r>
              <a:rPr lang="ru-RU" dirty="0"/>
              <a:t>Способность к самообразованию.</a:t>
            </a:r>
          </a:p>
        </p:txBody>
      </p:sp>
      <p:sp>
        <p:nvSpPr>
          <p:cNvPr id="6" name="Объект 2">
            <a:extLst>
              <a:ext uri="{FF2B5EF4-FFF2-40B4-BE49-F238E27FC236}">
                <a16:creationId xmlns:a16="http://schemas.microsoft.com/office/drawing/2014/main" id="{5B9DBD68-F628-4BD6-BAFD-728201A2AAE2}"/>
              </a:ext>
            </a:extLst>
          </p:cNvPr>
          <p:cNvSpPr txBox="1">
            <a:spLocks/>
          </p:cNvSpPr>
          <p:nvPr/>
        </p:nvSpPr>
        <p:spPr>
          <a:xfrm>
            <a:off x="1449784" y="6353301"/>
            <a:ext cx="3898688" cy="19777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20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8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6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5pPr>
            <a:lvl6pPr marL="2506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9pPr>
          </a:lstStyle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903871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F26A659-703F-493E-8F0A-A48C8CB4FE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6900" y="295206"/>
            <a:ext cx="9842500" cy="1571694"/>
          </a:xfrm>
        </p:spPr>
        <p:txBody>
          <a:bodyPr/>
          <a:lstStyle/>
          <a:p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Цель</a:t>
            </a:r>
            <a:r>
              <a:rPr lang="ru-RU" sz="2800" dirty="0"/>
              <a:t>: </a:t>
            </a:r>
            <a:r>
              <a:rPr lang="ru-RU" sz="2300" b="1" dirty="0"/>
              <a:t>подготовка обучающихся к эффективной творческой самореализации в условиях современного поликультурного пространства через диалог российской и иноязычной культур.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A1A34DC-2488-40A9-932D-BF31870AA0E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7306" y="1701801"/>
            <a:ext cx="11545888" cy="4923588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Задачи:</a:t>
            </a:r>
          </a:p>
          <a:p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Расширение и закрепление накопленного запаса слов;</a:t>
            </a:r>
          </a:p>
          <a:p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Активное использование полученных знаний на практике;</a:t>
            </a:r>
          </a:p>
          <a:p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Совершенствование навыков разговорной речи;</a:t>
            </a:r>
          </a:p>
          <a:p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Формирование потребности самовыражения в разных видах деятельности;</a:t>
            </a:r>
          </a:p>
          <a:p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Развитие творческих способностей.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782389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BBD74C8-5A68-48F7-A964-417BB37986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Ведущая педагогическая идея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CE1810E-03C9-4491-8444-F97458077E0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9122" y="1331259"/>
            <a:ext cx="11653756" cy="367349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Способствование социализации учащихся, формированию открытости, к истории и культуре, речи и традициям других стран, а также насыщение внеурочной деятельности новыми интересными методами изучения ИЯ.</a:t>
            </a:r>
          </a:p>
        </p:txBody>
      </p:sp>
      <p:sp>
        <p:nvSpPr>
          <p:cNvPr id="6" name="Объект 2">
            <a:extLst>
              <a:ext uri="{FF2B5EF4-FFF2-40B4-BE49-F238E27FC236}">
                <a16:creationId xmlns:a16="http://schemas.microsoft.com/office/drawing/2014/main" id="{B530E12A-0DEB-43DF-8ABE-7CF657D7E628}"/>
              </a:ext>
            </a:extLst>
          </p:cNvPr>
          <p:cNvSpPr txBox="1">
            <a:spLocks/>
          </p:cNvSpPr>
          <p:nvPr/>
        </p:nvSpPr>
        <p:spPr>
          <a:xfrm>
            <a:off x="269122" y="4510021"/>
            <a:ext cx="11653756" cy="367349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20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8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6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5pPr>
            <a:lvl6pPr marL="2506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9pPr>
          </a:lstStyle>
          <a:p>
            <a:pPr marL="0" indent="0">
              <a:buFont typeface="Wingdings 3" charset="2"/>
              <a:buNone/>
            </a:pPr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Объект 2">
            <a:extLst>
              <a:ext uri="{FF2B5EF4-FFF2-40B4-BE49-F238E27FC236}">
                <a16:creationId xmlns:a16="http://schemas.microsoft.com/office/drawing/2014/main" id="{9A2108FB-1FC5-4F72-8C5F-9AE47415F6A6}"/>
              </a:ext>
            </a:extLst>
          </p:cNvPr>
          <p:cNvSpPr txBox="1">
            <a:spLocks/>
          </p:cNvSpPr>
          <p:nvPr/>
        </p:nvSpPr>
        <p:spPr>
          <a:xfrm>
            <a:off x="2154069" y="5257801"/>
            <a:ext cx="5566611" cy="1600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20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8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6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5pPr>
            <a:lvl6pPr marL="2506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9pPr>
          </a:lstStyle>
          <a:p>
            <a:pPr marL="0" indent="0">
              <a:buFont typeface="Wingdings 3" charset="2"/>
              <a:buNone/>
            </a:pPr>
            <a:r>
              <a:rPr lang="ru-RU" dirty="0"/>
              <a:t>Элемент урока в 7а классе, </a:t>
            </a:r>
          </a:p>
          <a:p>
            <a:pPr marL="0" indent="0">
              <a:buFont typeface="Wingdings 3" charset="2"/>
              <a:buNone/>
            </a:pPr>
            <a:r>
              <a:rPr lang="ru-RU" dirty="0"/>
              <a:t>проведенного в формате онлайн-экскурсии по музею </a:t>
            </a:r>
            <a:r>
              <a:rPr lang="ru-RU" err="1"/>
              <a:t>г</a:t>
            </a:r>
            <a:r>
              <a:rPr lang="ru-RU"/>
              <a:t>.Санкт</a:t>
            </a:r>
            <a:r>
              <a:rPr lang="ru-RU" dirty="0"/>
              <a:t> Петербурга, 2021г.</a:t>
            </a: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739F4C97-A753-42ED-BDA1-2D93CFB54E3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32993" y="3428999"/>
            <a:ext cx="4139261" cy="31044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50247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F98B80E-66AF-4894-B8BF-EAC8BEFBBB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1946" y="127481"/>
            <a:ext cx="9404723" cy="1400530"/>
          </a:xfrm>
        </p:spPr>
        <p:txBody>
          <a:bodyPr/>
          <a:lstStyle/>
          <a:p>
            <a:r>
              <a:rPr lang="ru-RU" dirty="0"/>
              <a:t>Деятельностный</a:t>
            </a:r>
            <a:br>
              <a:rPr lang="ru-RU" dirty="0"/>
            </a:br>
            <a:r>
              <a:rPr lang="ru-RU" dirty="0"/>
              <a:t> аспект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6F1E560-80F0-4501-9FA4-F5BB5638CD6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2402" y="1528011"/>
            <a:ext cx="7111998" cy="2302042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Трансформация личной социальной страницы в официальную страницу учителя, посвященную иностранному языку и культуре</a:t>
            </a:r>
          </a:p>
          <a:p>
            <a:pPr marL="0" indent="0">
              <a:buNone/>
            </a:pP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endParaRPr lang="ru-RU" dirty="0"/>
          </a:p>
          <a:p>
            <a:endParaRPr lang="ru-RU" dirty="0"/>
          </a:p>
        </p:txBody>
      </p:sp>
      <p:sp>
        <p:nvSpPr>
          <p:cNvPr id="8" name="Объект 2">
            <a:extLst>
              <a:ext uri="{FF2B5EF4-FFF2-40B4-BE49-F238E27FC236}">
                <a16:creationId xmlns:a16="http://schemas.microsoft.com/office/drawing/2014/main" id="{F543EDC1-ED9B-4ABC-9730-E763E48F7F43}"/>
              </a:ext>
            </a:extLst>
          </p:cNvPr>
          <p:cNvSpPr txBox="1">
            <a:spLocks/>
          </p:cNvSpPr>
          <p:nvPr/>
        </p:nvSpPr>
        <p:spPr>
          <a:xfrm>
            <a:off x="211946" y="3901238"/>
            <a:ext cx="11300775" cy="282928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20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8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6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5pPr>
            <a:lvl6pPr marL="2506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9pPr>
          </a:lstStyle>
          <a:p>
            <a:pPr marL="0" indent="0">
              <a:buNone/>
            </a:pP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Плюсы:</a:t>
            </a:r>
          </a:p>
          <a:p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Мотивация учащихся к изучению иностранного языка;</a:t>
            </a:r>
          </a:p>
          <a:p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Упрощение способа передачи и приема информации.</a:t>
            </a:r>
          </a:p>
          <a:p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Минусы:</a:t>
            </a:r>
          </a:p>
          <a:p>
            <a:pPr marL="0" indent="0">
              <a:buFont typeface="Wingdings 3" charset="2"/>
              <a:buNone/>
            </a:pP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Необходима техническая подготовка учителя</a:t>
            </a:r>
          </a:p>
          <a:p>
            <a:pPr marL="0" indent="0">
              <a:buFont typeface="Wingdings 3" charset="2"/>
              <a:buNone/>
            </a:pP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Font typeface="Wingdings 3" charset="2"/>
              <a:buNone/>
            </a:pPr>
            <a:endParaRPr lang="ru-RU" dirty="0"/>
          </a:p>
          <a:p>
            <a:endParaRPr lang="ru-RU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1017BC6F-C59B-44A0-959C-9700415E4F7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26769" y="0"/>
            <a:ext cx="3165231" cy="6858000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95F1053A-6B50-406B-A5FA-70A0AC972D5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5678" y="159538"/>
            <a:ext cx="1733821" cy="17910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45574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98B6F85-5294-474B-B66B-A8811B908B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Деятельностный аспект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0C026F1-B30B-4FAE-838B-1565C55B2F1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9354" y="1331259"/>
            <a:ext cx="5076836" cy="552674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b="1" dirty="0"/>
              <a:t>Создание доступного сайта с проверенной информацией</a:t>
            </a:r>
          </a:p>
          <a:p>
            <a:pPr marL="0" indent="0">
              <a:buNone/>
            </a:pPr>
            <a:endParaRPr lang="en-US" dirty="0"/>
          </a:p>
          <a:p>
            <a:r>
              <a:rPr lang="ru-RU" dirty="0"/>
              <a:t>Плюсы:</a:t>
            </a:r>
          </a:p>
          <a:p>
            <a:pPr marL="0" indent="0">
              <a:buNone/>
            </a:pPr>
            <a:r>
              <a:rPr lang="ru-RU" dirty="0"/>
              <a:t>Большое количество готовых упражнений; аутентичные задания, побуждающие детей проявлять интерес; достоверность информации.</a:t>
            </a:r>
          </a:p>
          <a:p>
            <a:r>
              <a:rPr lang="ru-RU" dirty="0"/>
              <a:t>Минусы:</a:t>
            </a:r>
          </a:p>
          <a:p>
            <a:pPr marL="0" indent="0">
              <a:buNone/>
            </a:pPr>
            <a:r>
              <a:rPr lang="ru-RU" dirty="0"/>
              <a:t>Необходимость проверять актуальность информации.</a:t>
            </a:r>
          </a:p>
        </p:txBody>
      </p:sp>
      <p:sp>
        <p:nvSpPr>
          <p:cNvPr id="4" name="Объект 2">
            <a:extLst>
              <a:ext uri="{FF2B5EF4-FFF2-40B4-BE49-F238E27FC236}">
                <a16:creationId xmlns:a16="http://schemas.microsoft.com/office/drawing/2014/main" id="{2B698B9C-39B2-45FE-BA92-BABF2886C030}"/>
              </a:ext>
            </a:extLst>
          </p:cNvPr>
          <p:cNvSpPr txBox="1">
            <a:spLocks/>
          </p:cNvSpPr>
          <p:nvPr/>
        </p:nvSpPr>
        <p:spPr>
          <a:xfrm>
            <a:off x="6785812" y="5978983"/>
            <a:ext cx="4764014" cy="879017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20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8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6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5pPr>
            <a:lvl6pPr marL="2506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9pPr>
          </a:lstStyle>
          <a:p>
            <a:pPr marL="0" indent="0">
              <a:buNone/>
            </a:pPr>
            <a:r>
              <a:rPr lang="en-US" dirty="0"/>
              <a:t>https://sites.google.com/d/15S9Z3s13zPqnNqU1WY4KMgJXweVaCB7H/p/1QX5f8p-brJIRJyevxNJb4Cf27pfltfzd/edit</a:t>
            </a:r>
            <a:endParaRPr lang="ru-RU" dirty="0"/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8B2C6676-8D23-44E4-B7F4-A624A7C3144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15903" y="1152983"/>
            <a:ext cx="3503375" cy="2199341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DA6F08B9-D39B-4465-A401-84492298B34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07526" y="3468165"/>
            <a:ext cx="3904773" cy="23790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17001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он">
  <a:themeElements>
    <a:clrScheme name="Ион">
      <a:dk1>
        <a:sysClr val="windowText" lastClr="000000"/>
      </a:dk1>
      <a:lt1>
        <a:sysClr val="window" lastClr="FFFFFF"/>
      </a:lt1>
      <a:dk2>
        <a:srgbClr val="1E5155"/>
      </a:dk2>
      <a:lt2>
        <a:srgbClr val="EBEBEB"/>
      </a:lt2>
      <a:accent1>
        <a:srgbClr val="B01513"/>
      </a:accent1>
      <a:accent2>
        <a:srgbClr val="EA6312"/>
      </a:accent2>
      <a:accent3>
        <a:srgbClr val="E6B729"/>
      </a:accent3>
      <a:accent4>
        <a:srgbClr val="6AAC90"/>
      </a:accent4>
      <a:accent5>
        <a:srgbClr val="54849A"/>
      </a:accent5>
      <a:accent6>
        <a:srgbClr val="9E5E9B"/>
      </a:accent6>
      <a:hlink>
        <a:srgbClr val="58C1BA"/>
      </a:hlink>
      <a:folHlink>
        <a:srgbClr val="9DFFCB"/>
      </a:folHlink>
    </a:clrScheme>
    <a:fontScheme name="Ион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Ион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hueMod val="88000"/>
                <a:satMod val="130000"/>
                <a:lumMod val="124000"/>
              </a:schemeClr>
            </a:gs>
            <a:gs pos="100000">
              <a:schemeClr val="phClr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108000"/>
                <a:satMod val="164000"/>
                <a:lumMod val="74000"/>
              </a:schemeClr>
              <a:schemeClr val="phClr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" id="{B8441ADB-2E43-4AF7-B97A-BD870242C6A8}" vid="{292E63A9-BB86-4E3D-B92A-7223C6510D2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496</TotalTime>
  <Words>627</Words>
  <Application>Microsoft Office PowerPoint</Application>
  <PresentationFormat>Широкоэкранный</PresentationFormat>
  <Paragraphs>91</Paragraphs>
  <Slides>15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22" baseType="lpstr">
      <vt:lpstr>Aharoni</vt:lpstr>
      <vt:lpstr>Arial</vt:lpstr>
      <vt:lpstr>Calibri</vt:lpstr>
      <vt:lpstr>Century Gothic</vt:lpstr>
      <vt:lpstr>Times New Roman</vt:lpstr>
      <vt:lpstr>Wingdings 3</vt:lpstr>
      <vt:lpstr>Ион</vt:lpstr>
      <vt:lpstr>Масленникова Елена  Игоревна</vt:lpstr>
      <vt:lpstr>Тема: «Внеурочная деятельность как показатель результативности в сфере изучения иностранного языка»</vt:lpstr>
      <vt:lpstr>Условия формирования личного вклада педагога</vt:lpstr>
      <vt:lpstr>Актуальность личного вклада</vt:lpstr>
      <vt:lpstr>Теоретическое обоснование</vt:lpstr>
      <vt:lpstr>Цель: подготовка обучающихся к эффективной творческой самореализации в условиях современного поликультурного пространства через диалог российской и иноязычной культур.</vt:lpstr>
      <vt:lpstr>Ведущая педагогическая идея</vt:lpstr>
      <vt:lpstr>Деятельностный  аспект</vt:lpstr>
      <vt:lpstr>Деятельностный аспект</vt:lpstr>
      <vt:lpstr>Деятельностный аспект</vt:lpstr>
      <vt:lpstr>Диапазон личного вклада</vt:lpstr>
      <vt:lpstr>Результативность</vt:lpstr>
      <vt:lpstr>Результативность.  Призовые места обучающихся и педагога-руководителя.</vt:lpstr>
      <vt:lpstr>Транслируемость</vt:lpstr>
      <vt:lpstr>Литература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Захарова Анастасия Сергеевна</dc:title>
  <dc:creator>Sawyer</dc:creator>
  <cp:lastModifiedBy>GTX</cp:lastModifiedBy>
  <cp:revision>30</cp:revision>
  <dcterms:created xsi:type="dcterms:W3CDTF">2020-11-02T19:46:56Z</dcterms:created>
  <dcterms:modified xsi:type="dcterms:W3CDTF">2022-02-02T17:14:54Z</dcterms:modified>
</cp:coreProperties>
</file>