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1" r:id="rId3"/>
    <p:sldId id="256" r:id="rId4"/>
    <p:sldId id="259" r:id="rId5"/>
    <p:sldId id="268" r:id="rId6"/>
    <p:sldId id="269" r:id="rId7"/>
    <p:sldId id="261" r:id="rId8"/>
    <p:sldId id="262" r:id="rId9"/>
    <p:sldId id="265" r:id="rId10"/>
    <p:sldId id="266" r:id="rId11"/>
    <p:sldId id="270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18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211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636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47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09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361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893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286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29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347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314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016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4456516.png"/>
          <p:cNvPicPr>
            <a:picLocks noChangeAspect="1"/>
          </p:cNvPicPr>
          <p:nvPr userDrawn="1"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20" y="285728"/>
            <a:ext cx="8572560" cy="65722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17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amki-vsem.ru/fon/fon-cvety9.jp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andex.ru/search/?text=&#1082;&#1072;&#1088;&#1090;&#1080;&#1085;&#1082;&#1080;" TargetMode="External"/><Relationship Id="rId4" Type="http://schemas.openxmlformats.org/officeDocument/2006/relationships/hyperlink" Target="http://s4.pic4you.ru/y2014/06-20/24687/4456516-thumb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403675" y="980728"/>
            <a:ext cx="6472581" cy="5254843"/>
            <a:chOff x="1115617" y="2955212"/>
            <a:chExt cx="7165476" cy="655780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7" y="2955212"/>
              <a:ext cx="7165476" cy="48779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200" b="1" i="1" dirty="0" smtClean="0">
                  <a:ln w="19050">
                    <a:solidFill>
                      <a:prstClr val="white"/>
                    </a:solidFill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Romana Script" panose="020B0604020202020204" charset="-52"/>
                  <a:cs typeface="Arial" charset="0"/>
                </a:rPr>
                <a:t>Подготовка к обучению грамоте №7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800" b="1" i="1" dirty="0" err="1" smtClean="0">
                  <a:ln w="22225">
                    <a:solidFill>
                      <a:srgbClr val="C0504D"/>
                    </a:solidFill>
                    <a:prstDash val="solid"/>
                  </a:ln>
                  <a:solidFill>
                    <a:srgbClr val="C0504D">
                      <a:lumMod val="40000"/>
                      <a:lumOff val="60000"/>
                    </a:srgbClr>
                  </a:solidFill>
                  <a:latin typeface="Romana Script" panose="020B0604020202020204" charset="-52"/>
                  <a:cs typeface="Arial" charset="0"/>
                </a:rPr>
                <a:t>Л.Е.Журова</a:t>
              </a:r>
              <a:endParaRPr lang="ru-RU" sz="2800" b="1" i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Romana Script" panose="020B0604020202020204" charset="-52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824056" y="8706426"/>
              <a:ext cx="5285853" cy="806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mana Script" pitchFamily="34" charset="-52"/>
                  <a:cs typeface="Arial" charset="0"/>
                </a:rPr>
                <a:t>Автор презентации 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mana Script" pitchFamily="34" charset="-52"/>
                  <a:cs typeface="Arial" charset="0"/>
                </a:rPr>
                <a:t>Воспитатель Еремина </a:t>
              </a:r>
              <a:r>
                <a:rPr lang="ru-RU" b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mana Script" pitchFamily="34" charset="-52"/>
                  <a:cs typeface="Arial" charset="0"/>
                </a:rPr>
                <a:t>Ирина Анатольевна</a:t>
              </a:r>
            </a:p>
          </p:txBody>
        </p:sp>
      </p:grpSp>
      <p:pic>
        <p:nvPicPr>
          <p:cNvPr id="2" name="Музыка Приходите в гости к нам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550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1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20891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Мне так понравилось сегодня с вами играть, вы такие молодцы!</a:t>
            </a:r>
          </a:p>
          <a:p>
            <a:pPr algn="ctr"/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 вам понравилось играть со звуками?</a:t>
            </a:r>
          </a:p>
          <a:p>
            <a:pPr algn="ctr"/>
            <a:r>
              <a:rPr lang="ru-RU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Что для вас было самым сложным?</a:t>
            </a:r>
          </a:p>
          <a:p>
            <a:pPr algn="ctr"/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 с чем было справиться легко?</a:t>
            </a:r>
          </a:p>
          <a:p>
            <a:pPr algn="ctr"/>
            <a:r>
              <a:rPr lang="ru-RU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Кто по вашему мнению сегодня работал лучше всех?</a:t>
            </a:r>
          </a:p>
          <a:p>
            <a:pPr algn="ctr"/>
            <a:endParaRPr lang="ru-RU" sz="4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4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187624" y="2276872"/>
            <a:ext cx="6984776" cy="1298775"/>
            <a:chOff x="1358300" y="-815361"/>
            <a:chExt cx="6622849" cy="193506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58300" y="-815361"/>
              <a:ext cx="6622849" cy="9629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latin typeface="Monotype Corsiva" pitchFamily="66" charset="0"/>
                </a:rPr>
                <a:t>источник </a:t>
              </a: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шаблона: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Фокина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Лидия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Петровна, учитель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начальных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классов, МКОУ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«СОШ ст.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Евсино», </a:t>
              </a:r>
              <a:r>
                <a:rPr lang="ru-RU" dirty="0" err="1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Искитимского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района, Новосибирской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области</a:t>
              </a:r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2755614" y="472069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Сайт </a:t>
              </a:r>
              <a:r>
                <a:rPr lang="en-US" sz="2000" b="1" dirty="0">
                  <a:solidFill>
                    <a:prstClr val="black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    </a:t>
              </a:r>
              <a:r>
                <a:rPr lang="ru-RU" sz="2000" b="1" i="1" dirty="0">
                  <a:solidFill>
                    <a:prstClr val="black"/>
                  </a:solidFill>
                  <a:latin typeface="Monotype Corsiva" pitchFamily="66" charset="0"/>
                </a:rPr>
                <a:t>  </a:t>
              </a:r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85720" y="357166"/>
            <a:ext cx="857795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Фон для рамки </a:t>
            </a:r>
            <a:r>
              <a:rPr lang="en-US" dirty="0" smtClean="0">
                <a:latin typeface="Monotype Corsiva" panose="03010101010201010101" pitchFamily="66" charset="0"/>
                <a:cs typeface="Times New Roman" pitchFamily="18" charset="0"/>
                <a:hlinkClick r:id="rId3"/>
              </a:rPr>
              <a:t>http://ramki-vsem.ru/fon/fon-cvety9.jpg</a:t>
            </a:r>
            <a:endParaRPr lang="ru-RU" dirty="0" smtClean="0"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Monotype Corsiva" panose="03010101010201010101" pitchFamily="66" charset="0"/>
              </a:rPr>
              <a:t>Линия </a:t>
            </a:r>
            <a:r>
              <a:rPr lang="ru-RU" u="sng" dirty="0" smtClean="0">
                <a:latin typeface="Monotype Corsiva" panose="03010101010201010101" pitchFamily="66" charset="0"/>
                <a:hlinkClick r:id="rId4"/>
              </a:rPr>
              <a:t>http://s4.pic4you.ru/y2014/06-20/24687/4456516-thumb.png</a:t>
            </a:r>
            <a:endParaRPr lang="ru-RU" u="sng" dirty="0" smtClean="0">
              <a:latin typeface="Monotype Corsiva" panose="03010101010201010101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Monotype Corsiva" panose="03010101010201010101" pitchFamily="66" charset="0"/>
              </a:rPr>
              <a:t>Картинки </a:t>
            </a:r>
            <a:r>
              <a:rPr lang="en-US" dirty="0" smtClean="0">
                <a:latin typeface="Monotype Corsiva" panose="03010101010201010101" pitchFamily="66" charset="0"/>
                <a:cs typeface="Times New Roman" pitchFamily="18" charset="0"/>
                <a:hlinkClick r:id="rId5"/>
              </a:rPr>
              <a:t>https</a:t>
            </a:r>
            <a:r>
              <a:rPr lang="en-US" dirty="0">
                <a:latin typeface="Monotype Corsiva" panose="03010101010201010101" pitchFamily="66" charset="0"/>
                <a:cs typeface="Times New Roman" pitchFamily="18" charset="0"/>
                <a:hlinkClick r:id="rId5"/>
              </a:rPr>
              <a:t>://yandex.ru/search/?text=</a:t>
            </a:r>
            <a:r>
              <a:rPr lang="ru-RU" dirty="0" smtClean="0">
                <a:latin typeface="Monotype Corsiva" panose="03010101010201010101" pitchFamily="66" charset="0"/>
                <a:cs typeface="Times New Roman" pitchFamily="18" charset="0"/>
                <a:hlinkClick r:id="rId5"/>
              </a:rPr>
              <a:t>картинки</a:t>
            </a:r>
            <a:r>
              <a:rPr lang="ru-RU" dirty="0" smtClean="0">
                <a:latin typeface="Monotype Corsiva" panose="03010101010201010101" pitchFamily="66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ru-RU" dirty="0" smtClean="0">
              <a:latin typeface="Monotype Corsiva" panose="03010101010201010101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322910" y="980728"/>
            <a:ext cx="8572560" cy="5538683"/>
            <a:chOff x="1146702" y="616571"/>
            <a:chExt cx="7165477" cy="544866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46702" y="616571"/>
              <a:ext cx="7165477" cy="4269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Занятие 7</a:t>
              </a:r>
            </a:p>
            <a:p>
              <a:pPr algn="ctr">
                <a:defRPr/>
              </a:pPr>
              <a:r>
                <a:rPr lang="ru-RU" sz="36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Monotype Corsiva" pitchFamily="66" charset="0"/>
                </a:rPr>
                <a:t>Цель: обучать детей звуковому анализу слова; закреплять дифференциацию твердых и мягких, звонких и глухих согласных звуков; обучать умению сравнивать слова по их звуковому составу; называть слова по определенному фонематическому признаку.</a:t>
              </a:r>
              <a:endPara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646049"/>
              <a:ext cx="5084703" cy="419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Еремина Ирина Анатольевна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56247"/>
            <a:ext cx="8352928" cy="63094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1. Игра «Угадай звук» </a:t>
            </a:r>
          </a:p>
          <a:p>
            <a:pPr marL="571500" indent="-571500" algn="ctr">
              <a:buFontTx/>
              <a:buChar char="-"/>
            </a:pP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Monotype Corsiva" panose="03010101010201010101" pitchFamily="66" charset="0"/>
              </a:rPr>
              <a:t>Я буду мимикой показывать звук, а вы должны отгадать и назвать его!</a:t>
            </a:r>
          </a:p>
          <a:p>
            <a:pPr algn="ctr"/>
            <a:endParaRPr lang="ru-RU" sz="1400" b="1" cap="none" spc="0" dirty="0" smtClean="0">
              <a:ln/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algn="ctr"/>
            <a:endParaRPr lang="ru-RU" sz="1400" b="1" dirty="0">
              <a:ln/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400" b="1" cap="none" spc="0" dirty="0" smtClean="0">
              <a:ln/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algn="ctr"/>
            <a:endParaRPr lang="ru-RU" sz="1400" b="1" dirty="0">
              <a:ln/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400" b="1" cap="none" spc="0" dirty="0" smtClean="0">
              <a:ln/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algn="ctr"/>
            <a:endParaRPr lang="ru-RU" sz="1400" b="1" dirty="0">
              <a:ln/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400" b="1" cap="none" spc="0" dirty="0" smtClean="0">
              <a:ln/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algn="ctr"/>
            <a:endParaRPr lang="ru-RU" sz="1400" b="1" dirty="0">
              <a:ln/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400" b="1" cap="none" spc="0" dirty="0" smtClean="0">
              <a:ln/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algn="ctr"/>
            <a:endParaRPr lang="ru-RU" sz="1400" b="1" dirty="0">
              <a:ln/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1400" b="1" cap="none" spc="0" dirty="0" smtClean="0">
              <a:ln/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Monotype Corsiva" panose="03010101010201010101" pitchFamily="66" charset="0"/>
              </a:rPr>
              <a:t>Кто мне подскажет, какие это звуки? </a:t>
            </a:r>
          </a:p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Monotype Corsiva" panose="03010101010201010101" pitchFamily="66" charset="0"/>
              </a:rPr>
              <a:t>А какие звуки бывают еще?</a:t>
            </a:r>
          </a:p>
          <a:p>
            <a:pPr algn="ctr"/>
            <a:endParaRPr lang="ru-RU" sz="3600" b="1" cap="none" spc="0" dirty="0">
              <a:ln/>
              <a:solidFill>
                <a:schemeClr val="accent2">
                  <a:lumMod val="50000"/>
                </a:schemeClr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07944" y="6027291"/>
            <a:ext cx="928112" cy="54864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8" t="2467" r="4889" b="66034"/>
          <a:stretch/>
        </p:blipFill>
        <p:spPr>
          <a:xfrm>
            <a:off x="5549786" y="2584040"/>
            <a:ext cx="1631692" cy="1759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4700" r="5417" b="3801"/>
          <a:stretch/>
        </p:blipFill>
        <p:spPr>
          <a:xfrm>
            <a:off x="3791078" y="2571480"/>
            <a:ext cx="1706752" cy="1771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8" t="33600" r="4888" b="34900"/>
          <a:stretch/>
        </p:blipFill>
        <p:spPr>
          <a:xfrm>
            <a:off x="343580" y="2571480"/>
            <a:ext cx="1660435" cy="1775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3" t="1701" r="50000" b="66800"/>
          <a:stretch/>
        </p:blipFill>
        <p:spPr>
          <a:xfrm>
            <a:off x="2067421" y="2554360"/>
            <a:ext cx="1658759" cy="17664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" t="64700" r="50000" b="3801"/>
          <a:stretch/>
        </p:blipFill>
        <p:spPr>
          <a:xfrm>
            <a:off x="7181478" y="2571480"/>
            <a:ext cx="1566986" cy="174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8352928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26787" y="560318"/>
            <a:ext cx="72747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onotype Corsiva" panose="03010101010201010101" pitchFamily="66" charset="0"/>
              </a:rPr>
              <a:t>Давайте вспомним, какие бывают звуки</a:t>
            </a:r>
            <a:endParaRPr lang="ru-RU" sz="36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8" y="4668065"/>
            <a:ext cx="1084202" cy="1547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668065"/>
            <a:ext cx="1170002" cy="15470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599253"/>
            <a:ext cx="1113626" cy="16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20688"/>
            <a:ext cx="8784976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55576" y="116632"/>
            <a:ext cx="78245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Чем отличаются звуки от букв?</a:t>
            </a:r>
            <a:endParaRPr lang="ru-RU" sz="4800" b="1" cap="none" spc="0" dirty="0">
              <a:ln/>
              <a:solidFill>
                <a:srgbClr val="C00000"/>
              </a:solidFill>
              <a:effectLst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73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8280920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2. </a:t>
            </a:r>
            <a:r>
              <a:rPr lang="ru-RU" sz="4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Вспомните, в каком слове вы искали звуки в прошлый раз?(*)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6531" t="17450" r="27842" b="58400"/>
          <a:stretch/>
        </p:blipFill>
        <p:spPr>
          <a:xfrm>
            <a:off x="1428859" y="1782846"/>
            <a:ext cx="3158960" cy="29062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1279499" cy="1872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39317"/>
            <a:ext cx="1341731" cy="177406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639977" y="5166310"/>
            <a:ext cx="736725" cy="720080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20097" y="5166310"/>
            <a:ext cx="736725" cy="720080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60702" y="5166310"/>
            <a:ext cx="736725" cy="720080"/>
          </a:xfrm>
          <a:prstGeom prst="roundRect">
            <a:avLst>
              <a:gd name="adj" fmla="val 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0702" y="1628800"/>
            <a:ext cx="413177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1 звук в слове </a:t>
            </a:r>
            <a:r>
              <a:rPr lang="ru-RU" sz="2400" b="1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ым? (Д) 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Какой это звук? (</a:t>
            </a:r>
            <a:r>
              <a:rPr lang="ru-RU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тв.согл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Каким цветом мы его обозначаем? (с)</a:t>
            </a:r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(*)</a:t>
            </a:r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3 звук в слове ды</a:t>
            </a:r>
            <a:r>
              <a:rPr lang="ru-RU" sz="2400" b="1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 про него (какой, цвет)</a:t>
            </a:r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(*)</a:t>
            </a:r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 про оставшийся звук (какой, </a:t>
            </a:r>
            <a:r>
              <a:rPr lang="ru-RU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цв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(*)</a:t>
            </a:r>
          </a:p>
          <a:p>
            <a:pPr algn="ctr"/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20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5 -0.2007 C 0.00695 -0.05278 -0.00364 0.06203 -0.01614 0.06203 C -0.02916 0.06203 -0.03958 -0.05278 -0.03958 -0.2007 C -0.03958 -0.34861 -0.04982 -0.4632 -0.06284 -0.4632 C -0.07534 -0.4632 -0.08559 -0.34861 -0.08559 -0.2007 " pathEditMode="relative" rAng="0" ptsTypes="AAA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0.2007 C 0.10295 -0.05278 0.08906 0.06203 0.07257 0.06203 C 0.05538 0.06203 0.04201 -0.05278 0.04201 -0.2007 C 0.04201 -0.34861 0.0283 -0.4632 0.01163 -0.4632 C -0.00538 -0.4632 -0.01823 -0.34861 -0.01823 -0.2007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2007 C 0.00139 -0.05278 -0.02396 0.06203 -0.05486 0.06203 C -0.08663 0.06203 -0.11181 -0.05278 -0.11181 -0.2007 C -0.11181 -0.34861 -0.13715 -0.4632 -0.16892 -0.4632 C -0.19983 -0.4632 -0.225 -0.34861 -0.225 -0.2007 " pathEditMode="relative" rAng="0" ptsTypes="AAA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946" y="3717032"/>
            <a:ext cx="1279499" cy="1872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816" y="4653136"/>
            <a:ext cx="1341731" cy="177406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0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2. </a:t>
            </a:r>
            <a:r>
              <a:rPr lang="ru-RU" sz="4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Найдите одинаковые звуки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36531" t="17450" r="27842" b="58400"/>
          <a:stretch/>
        </p:blipFill>
        <p:spPr>
          <a:xfrm>
            <a:off x="616008" y="2871182"/>
            <a:ext cx="3158960" cy="2906243"/>
          </a:xfrm>
          <a:prstGeom prst="rect">
            <a:avLst/>
          </a:prstGeom>
        </p:spPr>
      </p:pic>
      <p:pic>
        <p:nvPicPr>
          <p:cNvPr id="1026" name="Picture 3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33" t="64754" r="11481" b="10007"/>
          <a:stretch/>
        </p:blipFill>
        <p:spPr bwMode="auto">
          <a:xfrm>
            <a:off x="4869139" y="2851177"/>
            <a:ext cx="2744785" cy="290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019241" y="5744301"/>
            <a:ext cx="757197" cy="7703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54681" y="5757420"/>
            <a:ext cx="757197" cy="7703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14141" y="5768287"/>
            <a:ext cx="757197" cy="7703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33590" y="5744301"/>
            <a:ext cx="757197" cy="7703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505" y="625912"/>
            <a:ext cx="883904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1 звук в слове </a:t>
            </a:r>
            <a:r>
              <a:rPr lang="ru-RU" sz="2400" b="1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ЫМ</a:t>
            </a:r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(*)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1 звук в слове </a:t>
            </a:r>
            <a:r>
              <a:rPr lang="ru-RU" sz="2400" b="1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(*)</a:t>
            </a:r>
          </a:p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можно про них сказать?</a:t>
            </a:r>
          </a:p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назовите 3 звук в этих словах</a:t>
            </a:r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(*)</a:t>
            </a:r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(*)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назвать их одинаковыми?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про 2 звук в этих словах сказать, что он одинаковый? Почему?</a:t>
            </a:r>
          </a:p>
          <a:p>
            <a:pPr algn="ctr"/>
            <a:r>
              <a:rPr lang="ru-RU" sz="2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(*)</a:t>
            </a:r>
            <a:r>
              <a:rPr lang="ru-RU" sz="2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(*)</a:t>
            </a: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71306" y="5759179"/>
            <a:ext cx="733558" cy="720080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79083" y="5767151"/>
            <a:ext cx="733558" cy="720080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25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022E-16 L 0.00069 -0.1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022E-16 L 0.0026 -0.131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0324 L -0.00937 -0.132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926 L -0.00712 -0.134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-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00313 -0.129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2.96296E-6 L 0.00121 -0.130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0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7806"/>
            <a:ext cx="1597936" cy="23381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638" y="4622304"/>
            <a:ext cx="1566866" cy="22356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552" y="116632"/>
            <a:ext cx="8280920" cy="61555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3. </a:t>
            </a:r>
            <a:r>
              <a:rPr lang="ru-RU" sz="4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Работа в тетради</a:t>
            </a:r>
          </a:p>
          <a:p>
            <a:pPr algn="ctr"/>
            <a:endParaRPr lang="ru-RU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2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Выложите в тетради слова ДЫМ и ДОМ</a:t>
            </a:r>
          </a:p>
          <a:p>
            <a:pPr algn="ctr"/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соответствующими звуковыми карточками.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Уберите пож-та звук </a:t>
            </a:r>
            <a:r>
              <a:rPr lang="ru-RU" sz="2800" b="1" u="sng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этих словах.</a:t>
            </a:r>
          </a:p>
          <a:p>
            <a:pPr algn="ctr"/>
            <a:r>
              <a:rPr lang="ru-RU" sz="2800" b="1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Теперь, уберите звук </a:t>
            </a:r>
            <a:r>
              <a:rPr lang="ru-RU" sz="28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sz="2800" b="1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этих словах.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звуки, которые в этих словах разные.</a:t>
            </a:r>
          </a:p>
          <a:p>
            <a:pPr algn="ctr"/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Повторите эти звуки громко и протяжно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ЫЫЫЫЫЫ </a:t>
            </a:r>
            <a:r>
              <a:rPr lang="ru-RU" sz="2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ООООООО</a:t>
            </a:r>
          </a:p>
          <a:p>
            <a:pPr algn="ctr"/>
            <a:r>
              <a:rPr lang="ru-RU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Повторите эти </a:t>
            </a:r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звуки отрывисто и тихо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 </a:t>
            </a:r>
            <a:r>
              <a:rPr lang="ru-RU" sz="28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О </a:t>
            </a:r>
            <a:r>
              <a:rPr lang="ru-RU" sz="28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это звуки? Каким цветом </a:t>
            </a:r>
          </a:p>
          <a:p>
            <a:pPr algn="ctr"/>
            <a:r>
              <a:rPr lang="ru-RU" sz="2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обозначаем?</a:t>
            </a:r>
            <a:endParaRPr lang="ru-RU" sz="2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50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39640"/>
            <a:ext cx="8568952" cy="54168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tabLst>
                <a:tab pos="0" algn="l"/>
                <a:tab pos="182563" algn="l"/>
              </a:tabLst>
            </a:pPr>
            <a:r>
              <a:rPr lang="ru-RU" sz="4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3. Игра  с мячом «Назови слова»</a:t>
            </a:r>
          </a:p>
          <a:p>
            <a:pPr algn="ctr">
              <a:tabLst>
                <a:tab pos="0" algn="l"/>
                <a:tab pos="182563" algn="l"/>
              </a:tabLst>
            </a:pPr>
            <a:endParaRPr lang="ru-RU" sz="36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  <a:p>
            <a:pPr algn="ctr">
              <a:tabLst>
                <a:tab pos="0" algn="l"/>
                <a:tab pos="182563" algn="l"/>
              </a:tabLst>
            </a:pPr>
            <a:r>
              <a:rPr lang="ru-RU" sz="3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Сейчас я буду называть звук, а тот, кому я брошу мяч, должен придумать слово с этим звуком!</a:t>
            </a:r>
          </a:p>
          <a:p>
            <a:pPr algn="ctr">
              <a:tabLst>
                <a:tab pos="0" algn="l"/>
                <a:tab pos="182563" algn="l"/>
              </a:tabLst>
            </a:pPr>
            <a:r>
              <a:rPr lang="ru-RU" sz="4800" b="1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cap="none" spc="0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cap="none" spc="0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cap="none" spc="0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tabLst>
                <a:tab pos="0" algn="l"/>
                <a:tab pos="182563" algn="l"/>
              </a:tabLst>
            </a:pPr>
            <a:r>
              <a:rPr lang="ru-RU" sz="48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4800" b="1" dirty="0" smtClean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0" algn="l"/>
                <a:tab pos="182563" algn="l"/>
              </a:tabLst>
            </a:pPr>
            <a:r>
              <a:rPr lang="ru-RU" sz="4800" b="1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 </a:t>
            </a:r>
            <a:r>
              <a:rPr lang="ru-RU" sz="4800" b="1" cap="none" spc="0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800" b="1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  </a:t>
            </a:r>
            <a:r>
              <a:rPr lang="ru-RU" sz="4800" b="1" cap="none" spc="0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800" b="1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  </a:t>
            </a:r>
            <a:r>
              <a:rPr lang="ru-RU" sz="4800" b="1" cap="none" spc="0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48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74215"/>
            <a:ext cx="1279499" cy="17466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741" y="4774215"/>
            <a:ext cx="1341731" cy="177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9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6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0000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437</Words>
  <Application>Microsoft Office PowerPoint</Application>
  <PresentationFormat>Экран (4:3)</PresentationFormat>
  <Paragraphs>69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Monotype Corsiva</vt:lpstr>
      <vt:lpstr>Romana Script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</cp:lastModifiedBy>
  <cp:revision>41</cp:revision>
  <dcterms:created xsi:type="dcterms:W3CDTF">2014-06-25T06:32:06Z</dcterms:created>
  <dcterms:modified xsi:type="dcterms:W3CDTF">2019-01-14T16:19:19Z</dcterms:modified>
</cp:coreProperties>
</file>