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1" r:id="rId3"/>
    <p:sldId id="256" r:id="rId4"/>
    <p:sldId id="259" r:id="rId5"/>
    <p:sldId id="269" r:id="rId6"/>
    <p:sldId id="268" r:id="rId7"/>
    <p:sldId id="260" r:id="rId8"/>
    <p:sldId id="261" r:id="rId9"/>
    <p:sldId id="262" r:id="rId10"/>
    <p:sldId id="265" r:id="rId11"/>
    <p:sldId id="266" r:id="rId12"/>
    <p:sldId id="257" r:id="rId13"/>
    <p:sldId id="270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18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211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636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47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009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3617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893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2865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29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347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6314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14.01.2019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016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4456516.png"/>
          <p:cNvPicPr>
            <a:picLocks noChangeAspect="1"/>
          </p:cNvPicPr>
          <p:nvPr userDrawn="1"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720" y="285728"/>
            <a:ext cx="8572560" cy="65722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A4607-02C8-448F-93BE-745D7CC7A79A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CB855-4307-4D01-AD06-1945C6C5C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175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4.png"/><Relationship Id="rId7" Type="http://schemas.openxmlformats.org/officeDocument/2006/relationships/image" Target="../media/image22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26.png"/><Relationship Id="rId10" Type="http://schemas.openxmlformats.org/officeDocument/2006/relationships/image" Target="../media/image37.png"/><Relationship Id="rId4" Type="http://schemas.openxmlformats.org/officeDocument/2006/relationships/image" Target="../media/image33.jpe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amki-vsem.ru/fon/fon-cvety9.jpg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yandex.ru/search/?text=&#1082;&#1072;&#1088;&#1090;&#1080;&#1085;&#1082;&#1080;" TargetMode="External"/><Relationship Id="rId4" Type="http://schemas.openxmlformats.org/officeDocument/2006/relationships/hyperlink" Target="http://s4.pic4you.ru/y2014/06-20/24687/4456516-thumb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gi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6.png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8.jpeg"/><Relationship Id="rId10" Type="http://schemas.openxmlformats.org/officeDocument/2006/relationships/image" Target="../media/image22.gif"/><Relationship Id="rId4" Type="http://schemas.openxmlformats.org/officeDocument/2006/relationships/image" Target="../media/image24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403675" y="980728"/>
            <a:ext cx="6472581" cy="5254843"/>
            <a:chOff x="1115617" y="2955212"/>
            <a:chExt cx="7165476" cy="655780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7" y="2955212"/>
              <a:ext cx="7165476" cy="48779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7200" b="1" i="1" dirty="0" smtClean="0">
                  <a:ln w="19050">
                    <a:solidFill>
                      <a:prstClr val="white"/>
                    </a:solidFill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39999">
                        <a:srgbClr val="0A128C"/>
                      </a:gs>
                      <a:gs pos="70000">
                        <a:srgbClr val="181CC7"/>
                      </a:gs>
                      <a:gs pos="88000">
                        <a:srgbClr val="7005D4"/>
                      </a:gs>
                      <a:gs pos="100000">
                        <a:srgbClr val="8C3D91"/>
                      </a:gs>
                    </a:gsLst>
                    <a:lin ang="5400000" scaled="0"/>
                  </a:gra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Romana Script" panose="020B0604020202020204" charset="-52"/>
                  <a:cs typeface="Arial" charset="0"/>
                </a:rPr>
                <a:t>Подготовка к обучению грамоте №3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800" b="1" i="1" dirty="0" err="1" smtClean="0">
                  <a:ln w="22225">
                    <a:solidFill>
                      <a:srgbClr val="C0504D"/>
                    </a:solidFill>
                    <a:prstDash val="solid"/>
                  </a:ln>
                  <a:solidFill>
                    <a:srgbClr val="C0504D">
                      <a:lumMod val="40000"/>
                      <a:lumOff val="60000"/>
                    </a:srgbClr>
                  </a:solidFill>
                  <a:latin typeface="Romana Script" panose="020B0604020202020204" charset="-52"/>
                  <a:cs typeface="Arial" charset="0"/>
                </a:rPr>
                <a:t>Л.Е.Журова</a:t>
              </a:r>
              <a:endParaRPr lang="ru-RU" sz="2800" b="1" i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Romana Script" panose="020B0604020202020204" charset="-52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266041" y="8706426"/>
              <a:ext cx="5843869" cy="8065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mana Script" pitchFamily="34" charset="-52"/>
                  <a:cs typeface="Arial" charset="0"/>
                </a:rPr>
                <a:t>Автор презентации 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mana Script" pitchFamily="34" charset="-52"/>
                  <a:cs typeface="Arial" charset="0"/>
                </a:rPr>
                <a:t>Воспитатель Еремина </a:t>
              </a:r>
              <a:r>
                <a:rPr lang="ru-RU" b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mana Script" pitchFamily="34" charset="-52"/>
                  <a:cs typeface="Arial" charset="0"/>
                </a:rPr>
                <a:t>Ирина Анатольевна</a:t>
              </a:r>
            </a:p>
          </p:txBody>
        </p:sp>
      </p:grpSp>
      <p:pic>
        <p:nvPicPr>
          <p:cNvPr id="2" name="Музыка Приходите в гости к нам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7550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1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39640"/>
            <a:ext cx="8568952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tabLst>
                <a:tab pos="0" algn="l"/>
                <a:tab pos="182563" algn="l"/>
              </a:tabLst>
            </a:pPr>
            <a:r>
              <a:rPr lang="ru-RU" sz="30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3. </a:t>
            </a:r>
            <a:r>
              <a:rPr lang="ru-RU" sz="28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Подбери к картинкам, начинающимся со звонкого звука, в пару картинки с глухим звуком (В-Ф, Г-К,Б-П, З-С)</a:t>
            </a:r>
            <a:endParaRPr lang="ru-RU" sz="28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438" y="1491080"/>
            <a:ext cx="1541217" cy="15412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68" y="5085184"/>
            <a:ext cx="1252312" cy="1455813"/>
          </a:xfrm>
          <a:prstGeom prst="rect">
            <a:avLst/>
          </a:prstGeom>
        </p:spPr>
      </p:pic>
      <p:pic>
        <p:nvPicPr>
          <p:cNvPr id="3078" name="Picture 6" descr="http://tool.your-magazin-online.me/img/p/1/37976-large_defaul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6" t="16216" r="14903" b="2703"/>
          <a:stretch/>
        </p:blipFill>
        <p:spPr bwMode="auto">
          <a:xfrm>
            <a:off x="2053384" y="5229199"/>
            <a:ext cx="1366489" cy="12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5369" y="5085184"/>
            <a:ext cx="1415516" cy="1415516"/>
          </a:xfrm>
          <a:prstGeom prst="rect">
            <a:avLst/>
          </a:prstGeom>
        </p:spPr>
      </p:pic>
      <p:pic>
        <p:nvPicPr>
          <p:cNvPr id="10" name="Picture 6" descr="http://danlik.ru/wp-content/uploads/2014/02/Rasskaz-Beshenyjj-belchonok.-Bianki-Vitalijj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359" y="1491997"/>
            <a:ext cx="1259114" cy="13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ok-t.ru/studopediasu/baza2/451275519254.files/image002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686" y="1593065"/>
            <a:ext cx="1299824" cy="156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001" y="4868144"/>
            <a:ext cx="1857361" cy="14977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72359" y="1491080"/>
            <a:ext cx="1668643" cy="16750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47688" y="1555010"/>
            <a:ext cx="1584532" cy="1491324"/>
          </a:xfrm>
          <a:prstGeom prst="rect">
            <a:avLst/>
          </a:prstGeom>
        </p:spPr>
      </p:pic>
      <p:pic>
        <p:nvPicPr>
          <p:cNvPr id="2056" name="Picture 8" descr="http://www.playcast.ru/uploads/2017/09/06/2337018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368" y="4868143"/>
            <a:ext cx="1661097" cy="166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99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1459 L 0.004 -0.3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8148E-6 L -0.39479 -0.2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-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0.01875 L 0.19601 -0.29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2" y="-1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0.0169 L 0.19445 -0.287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31" y="-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407396"/>
            <a:ext cx="2188786" cy="31230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19872" y="1030089"/>
            <a:ext cx="216023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АУ</a:t>
            </a:r>
            <a:endParaRPr lang="ru-RU" sz="7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60648"/>
            <a:ext cx="84969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Этот  братец гласный звук и зовут его </a:t>
            </a:r>
            <a:endParaRPr lang="ru-RU" sz="4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9" y="2967335"/>
            <a:ext cx="3600400" cy="33547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Если люди заблудились в лесу, они кричат……..</a:t>
            </a:r>
          </a:p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Давайте тоже покричим это слово, но так, как я вам подскажу!</a:t>
            </a:r>
          </a:p>
          <a:p>
            <a:pPr algn="ctr"/>
            <a:r>
              <a:rPr lang="ru-RU" sz="3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ААААААУ</a:t>
            </a:r>
          </a:p>
          <a:p>
            <a:pPr algn="ctr"/>
            <a:r>
              <a:rPr lang="ru-RU" sz="3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АУУУУУ*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72100" y="2998255"/>
            <a:ext cx="3384376" cy="35086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Какой звук вы произнесли первым? </a:t>
            </a:r>
            <a:r>
              <a:rPr lang="ru-RU" sz="2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А*</a:t>
            </a:r>
          </a:p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Какой второй звук? </a:t>
            </a:r>
            <a:r>
              <a:rPr lang="ru-RU" sz="2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У*</a:t>
            </a:r>
          </a:p>
          <a:p>
            <a:pPr algn="ctr"/>
            <a:r>
              <a:rPr lang="ru-RU" sz="2800" b="0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Если плавно ехать вдоль домиков этих звуков, получится слово</a:t>
            </a:r>
          </a:p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  У</a:t>
            </a:r>
            <a:endParaRPr lang="ru-RU" sz="5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66729" y="2085459"/>
            <a:ext cx="9144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09120" y="2083855"/>
            <a:ext cx="9144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20891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Мне так понравилось сегодня с вами играть, вы такие молодцы!</a:t>
            </a:r>
          </a:p>
          <a:p>
            <a:pPr algn="ctr"/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 вам понравилось играть со звуками?</a:t>
            </a:r>
          </a:p>
          <a:p>
            <a:pPr algn="ctr"/>
            <a:r>
              <a:rPr lang="ru-RU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Что для вас было самым сложным?</a:t>
            </a:r>
          </a:p>
          <a:p>
            <a:pPr algn="ctr"/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 с чем было справиться легко?</a:t>
            </a:r>
          </a:p>
          <a:p>
            <a:pPr algn="ctr"/>
            <a:r>
              <a:rPr lang="ru-RU" sz="4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В следующий раз мы поиграем с другими звуками и словами.</a:t>
            </a:r>
          </a:p>
          <a:p>
            <a:pPr algn="ctr"/>
            <a:endParaRPr lang="ru-RU" sz="4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46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187624" y="2276872"/>
            <a:ext cx="6984776" cy="1298775"/>
            <a:chOff x="1358300" y="-815361"/>
            <a:chExt cx="6622849" cy="193506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58300" y="-815361"/>
              <a:ext cx="6622849" cy="9629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latin typeface="Monotype Corsiva" pitchFamily="66" charset="0"/>
                </a:rPr>
                <a:t>источник </a:t>
              </a:r>
              <a:r>
                <a:rPr lang="ru-RU" dirty="0">
                  <a:solidFill>
                    <a:prstClr val="black"/>
                  </a:solidFill>
                  <a:latin typeface="Monotype Corsiva" pitchFamily="66" charset="0"/>
                </a:rPr>
                <a:t>шаблона: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Фокина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Лидия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Петровна, учитель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начальных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классов, МКОУ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«СОШ ст. 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Евсино», </a:t>
              </a:r>
              <a:r>
                <a:rPr lang="ru-RU" dirty="0" err="1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Искитимского</a:t>
              </a:r>
              <a:r>
                <a:rPr lang="ru-RU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района, Новосибирской </a:t>
              </a:r>
              <a:r>
                <a:rPr lang="ru-RU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области</a:t>
              </a:r>
              <a:endParaRPr lang="ru-RU" dirty="0">
                <a:solidFill>
                  <a:srgbClr val="0070C0"/>
                </a:solidFill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2755614" y="472069"/>
              <a:ext cx="3628503" cy="647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Сайт </a:t>
              </a:r>
              <a:r>
                <a:rPr lang="en-US" sz="2000" b="1" dirty="0">
                  <a:solidFill>
                    <a:prstClr val="black"/>
                  </a:solidFill>
                  <a:latin typeface="Monotype Corsiva" pitchFamily="66" charset="0"/>
                  <a:hlinkClick r:id="rId2"/>
                </a:rPr>
                <a:t>http://linda6035.ucoz.ru/</a:t>
              </a:r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    </a:t>
              </a:r>
              <a:r>
                <a:rPr lang="ru-RU" sz="2000" b="1" i="1" dirty="0">
                  <a:solidFill>
                    <a:prstClr val="black"/>
                  </a:solidFill>
                  <a:latin typeface="Monotype Corsiva" pitchFamily="66" charset="0"/>
                </a:rPr>
                <a:t>  </a:t>
              </a:r>
              <a:endParaRPr lang="ru-RU" sz="2000" b="1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85720" y="357166"/>
            <a:ext cx="857795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Фон для рамки </a:t>
            </a:r>
            <a:r>
              <a:rPr lang="en-US" dirty="0" smtClean="0">
                <a:latin typeface="Monotype Corsiva" panose="03010101010201010101" pitchFamily="66" charset="0"/>
                <a:cs typeface="Times New Roman" pitchFamily="18" charset="0"/>
                <a:hlinkClick r:id="rId3"/>
              </a:rPr>
              <a:t>http://ramki-vsem.ru/fon/fon-cvety9.jpg</a:t>
            </a:r>
            <a:endParaRPr lang="ru-RU" dirty="0" smtClean="0"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latin typeface="Monotype Corsiva" panose="03010101010201010101" pitchFamily="66" charset="0"/>
              </a:rPr>
              <a:t>Линия </a:t>
            </a:r>
            <a:r>
              <a:rPr lang="ru-RU" u="sng" dirty="0" smtClean="0">
                <a:latin typeface="Monotype Corsiva" panose="03010101010201010101" pitchFamily="66" charset="0"/>
                <a:hlinkClick r:id="rId4"/>
              </a:rPr>
              <a:t>http://s4.pic4you.ru/y2014/06-20/24687/4456516-thumb.png</a:t>
            </a:r>
            <a:endParaRPr lang="ru-RU" u="sng" dirty="0" smtClean="0">
              <a:latin typeface="Monotype Corsiva" panose="03010101010201010101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latin typeface="Monotype Corsiva" panose="03010101010201010101" pitchFamily="66" charset="0"/>
              </a:rPr>
              <a:t>Картинки </a:t>
            </a:r>
            <a:r>
              <a:rPr lang="en-US" dirty="0" smtClean="0">
                <a:latin typeface="Monotype Corsiva" panose="03010101010201010101" pitchFamily="66" charset="0"/>
                <a:cs typeface="Times New Roman" pitchFamily="18" charset="0"/>
                <a:hlinkClick r:id="rId5"/>
              </a:rPr>
              <a:t>https</a:t>
            </a:r>
            <a:r>
              <a:rPr lang="en-US" dirty="0">
                <a:latin typeface="Monotype Corsiva" panose="03010101010201010101" pitchFamily="66" charset="0"/>
                <a:cs typeface="Times New Roman" pitchFamily="18" charset="0"/>
                <a:hlinkClick r:id="rId5"/>
              </a:rPr>
              <a:t>://yandex.ru/search/?text=</a:t>
            </a:r>
            <a:r>
              <a:rPr lang="ru-RU" dirty="0" smtClean="0">
                <a:latin typeface="Monotype Corsiva" panose="03010101010201010101" pitchFamily="66" charset="0"/>
                <a:cs typeface="Times New Roman" pitchFamily="18" charset="0"/>
                <a:hlinkClick r:id="rId5"/>
              </a:rPr>
              <a:t>картинки</a:t>
            </a:r>
            <a:r>
              <a:rPr lang="ru-RU" dirty="0" smtClean="0">
                <a:latin typeface="Monotype Corsiva" panose="03010101010201010101" pitchFamily="66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endParaRPr lang="ru-RU" dirty="0" smtClean="0">
              <a:latin typeface="Monotype Corsiva" panose="03010101010201010101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322910" y="1196752"/>
            <a:ext cx="8572560" cy="4752528"/>
            <a:chOff x="1146702" y="829084"/>
            <a:chExt cx="7165477" cy="467529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46702" y="829084"/>
              <a:ext cx="7165477" cy="31791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Занятие 3</a:t>
              </a:r>
            </a:p>
            <a:p>
              <a:pPr algn="ctr">
                <a:defRPr/>
              </a:pPr>
              <a:r>
                <a:rPr lang="ru-RU" sz="36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Monotype Corsiva" pitchFamily="66" charset="0"/>
                </a:rPr>
                <a:t>Цель; закреплять интонационное выделение звука в слове. Дифференцировать твердые и мягкие, глухие и звонкие согласные. Обучать детей звуковому анализу слова. </a:t>
              </a:r>
              <a:endPara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89" y="5085184"/>
              <a:ext cx="5084703" cy="419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Автор :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Еремина Ирина Анатольевна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56247"/>
            <a:ext cx="8352928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C00000"/>
                </a:solidFill>
                <a:effectLst/>
                <a:latin typeface="Monotype Corsiva" panose="03010101010201010101" pitchFamily="66" charset="0"/>
              </a:rPr>
              <a:t>1. Игра в кругу с мячом «ЭХО» </a:t>
            </a:r>
          </a:p>
          <a:p>
            <a:pPr marL="571500" indent="-571500" algn="ctr">
              <a:buFontTx/>
              <a:buChar char="-"/>
            </a:pP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Monotype Corsiva" panose="03010101010201010101" pitchFamily="66" charset="0"/>
              </a:rPr>
              <a:t>Я назову слово выделив звук, </a:t>
            </a:r>
          </a:p>
          <a:p>
            <a:pPr algn="ctr"/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Monotype Corsiva" panose="03010101010201010101" pitchFamily="66" charset="0"/>
              </a:rPr>
              <a:t>а вы должны повторить так-же!</a:t>
            </a:r>
          </a:p>
          <a:p>
            <a:pPr algn="just"/>
            <a:r>
              <a:rPr lang="ru-RU" sz="4000" b="1" u="sng" dirty="0" smtClean="0">
                <a:ln/>
                <a:latin typeface="Monotype Corsiva" panose="03010101010201010101" pitchFamily="66" charset="0"/>
              </a:rPr>
              <a:t>М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олоко,  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кара</a:t>
            </a:r>
            <a:r>
              <a:rPr lang="ru-RU" sz="4000" b="1" u="sng" dirty="0" err="1" smtClean="0">
                <a:ln/>
                <a:latin typeface="Monotype Corsiva" panose="03010101010201010101" pitchFamily="66" charset="0"/>
              </a:rPr>
              <a:t>Н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даш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,  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до</a:t>
            </a:r>
            <a:r>
              <a:rPr lang="ru-RU" sz="4000" b="1" u="sng" dirty="0" err="1" smtClean="0">
                <a:ln/>
                <a:latin typeface="Monotype Corsiva" panose="03010101010201010101" pitchFamily="66" charset="0"/>
              </a:rPr>
              <a:t>М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,  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ку</a:t>
            </a:r>
            <a:r>
              <a:rPr lang="ru-RU" sz="4000" b="1" u="sng" dirty="0" err="1" smtClean="0">
                <a:ln/>
                <a:latin typeface="Monotype Corsiva" panose="03010101010201010101" pitchFamily="66" charset="0"/>
              </a:rPr>
              <a:t>К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ла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,  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ма</a:t>
            </a:r>
            <a:r>
              <a:rPr lang="ru-RU" sz="4000" b="1" u="sng" dirty="0" err="1" smtClean="0">
                <a:ln/>
                <a:latin typeface="Monotype Corsiva" panose="03010101010201010101" pitchFamily="66" charset="0"/>
              </a:rPr>
              <a:t>Ш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ина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,  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ра</a:t>
            </a:r>
            <a:r>
              <a:rPr lang="ru-RU" sz="4000" b="1" u="sng" dirty="0" err="1" smtClean="0">
                <a:ln/>
                <a:latin typeface="Monotype Corsiva" panose="03010101010201010101" pitchFamily="66" charset="0"/>
              </a:rPr>
              <a:t>К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,  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беге</a:t>
            </a:r>
            <a:r>
              <a:rPr lang="ru-RU" sz="4000" b="1" u="sng" dirty="0" err="1" smtClean="0">
                <a:ln/>
                <a:latin typeface="Monotype Corsiva" panose="03010101010201010101" pitchFamily="66" charset="0"/>
              </a:rPr>
              <a:t>М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от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,  </a:t>
            </a:r>
            <a:r>
              <a:rPr lang="ru-RU" sz="4000" b="1" u="sng" dirty="0" smtClean="0">
                <a:ln/>
                <a:latin typeface="Monotype Corsiva" panose="03010101010201010101" pitchFamily="66" charset="0"/>
              </a:rPr>
              <a:t>Л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иса,  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ро</a:t>
            </a:r>
            <a:r>
              <a:rPr lang="ru-RU" sz="4000" b="1" u="sng" dirty="0" err="1" smtClean="0">
                <a:ln/>
                <a:latin typeface="Monotype Corsiva" panose="03010101010201010101" pitchFamily="66" charset="0"/>
              </a:rPr>
              <a:t>З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а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, </a:t>
            </a:r>
            <a:r>
              <a:rPr lang="ru-RU" sz="4000" b="1" u="sng" dirty="0" smtClean="0">
                <a:ln/>
                <a:latin typeface="Monotype Corsiva" panose="03010101010201010101" pitchFamily="66" charset="0"/>
              </a:rPr>
              <a:t>С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тол,  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шка</a:t>
            </a:r>
            <a:r>
              <a:rPr lang="ru-RU" sz="4000" b="1" u="sng" dirty="0" err="1" smtClean="0">
                <a:ln/>
                <a:latin typeface="Monotype Corsiva" panose="03010101010201010101" pitchFamily="66" charset="0"/>
              </a:rPr>
              <a:t>Ф</a:t>
            </a:r>
            <a:r>
              <a:rPr lang="ru-RU" sz="4000" b="1" u="sng" dirty="0" smtClean="0">
                <a:ln/>
                <a:latin typeface="Monotype Corsiva" panose="03010101010201010101" pitchFamily="66" charset="0"/>
              </a:rPr>
              <a:t>,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  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с</a:t>
            </a:r>
            <a:r>
              <a:rPr lang="ru-RU" sz="4000" b="1" u="sng" dirty="0" err="1" smtClean="0">
                <a:ln/>
                <a:latin typeface="Monotype Corsiva" panose="03010101010201010101" pitchFamily="66" charset="0"/>
              </a:rPr>
              <a:t>Л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ива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,  </a:t>
            </a:r>
            <a:r>
              <a:rPr lang="ru-RU" sz="4000" b="1" u="sng" dirty="0" smtClean="0">
                <a:ln/>
                <a:latin typeface="Monotype Corsiva" panose="03010101010201010101" pitchFamily="66" charset="0"/>
              </a:rPr>
              <a:t>В</a:t>
            </a:r>
            <a:r>
              <a:rPr lang="ru-RU" sz="4000" b="1" dirty="0" smtClean="0">
                <a:ln/>
                <a:latin typeface="Monotype Corsiva" panose="03010101010201010101" pitchFamily="66" charset="0"/>
              </a:rPr>
              <a:t>олк,  </a:t>
            </a:r>
            <a:r>
              <a:rPr lang="ru-RU" sz="4000" b="1" dirty="0" err="1" smtClean="0">
                <a:ln/>
                <a:latin typeface="Monotype Corsiva" panose="03010101010201010101" pitchFamily="66" charset="0"/>
              </a:rPr>
              <a:t>ме</a:t>
            </a:r>
            <a:r>
              <a:rPr lang="ru-RU" sz="4000" b="1" u="sng" dirty="0" err="1" smtClean="0">
                <a:ln/>
                <a:latin typeface="Monotype Corsiva" panose="03010101010201010101" pitchFamily="66" charset="0"/>
              </a:rPr>
              <a:t>Л</a:t>
            </a:r>
            <a:endParaRPr lang="ru-RU" sz="4000" b="1" u="sng" dirty="0" smtClean="0">
              <a:ln/>
              <a:latin typeface="Monotype Corsiva" panose="03010101010201010101" pitchFamily="66" charset="0"/>
            </a:endParaRPr>
          </a:p>
          <a:p>
            <a:pPr algn="ctr"/>
            <a:endParaRPr lang="ru-RU" sz="1400" b="1" cap="none" spc="0" dirty="0" smtClean="0">
              <a:ln/>
              <a:solidFill>
                <a:srgbClr val="FF0000"/>
              </a:solidFill>
              <a:effectLst/>
              <a:latin typeface="Monotype Corsiva" panose="03010101010201010101" pitchFamily="66" charset="0"/>
            </a:endParaRPr>
          </a:p>
          <a:p>
            <a:pPr algn="ctr"/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  <a:latin typeface="Monotype Corsiva" panose="03010101010201010101" pitchFamily="66" charset="0"/>
              </a:rPr>
              <a:t>Кто мне подскажет, чем звуки отличаются от букв?</a:t>
            </a:r>
          </a:p>
          <a:p>
            <a:pPr algn="ctr"/>
            <a:endParaRPr lang="ru-RU" sz="3600" b="1" cap="none" spc="0" dirty="0">
              <a:ln/>
              <a:solidFill>
                <a:schemeClr val="accent2">
                  <a:lumMod val="50000"/>
                </a:schemeClr>
              </a:solidFill>
              <a:effectLst/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07944" y="5922992"/>
            <a:ext cx="928112" cy="548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1000"/>
            <a:ext cx="8784976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773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8352928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26787" y="560318"/>
            <a:ext cx="72747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onotype Corsiva" panose="03010101010201010101" pitchFamily="66" charset="0"/>
              </a:rPr>
              <a:t>Давайте вспомним, какие бывают звуки</a:t>
            </a:r>
            <a:endParaRPr lang="ru-RU" sz="3600" b="1" cap="none" spc="0" dirty="0">
              <a:ln w="22225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8" y="4668065"/>
            <a:ext cx="1084202" cy="15470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668065"/>
            <a:ext cx="1170002" cy="15470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599253"/>
            <a:ext cx="1113626" cy="162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4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2"/>
            <a:ext cx="82809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2. «Подари картинки братьям-звукам»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72816"/>
            <a:ext cx="1279499" cy="18722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456" y="1870958"/>
            <a:ext cx="1341731" cy="17740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4604792"/>
            <a:ext cx="1800200" cy="1800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384" y="4653167"/>
            <a:ext cx="2159765" cy="18238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999" y="4318764"/>
            <a:ext cx="2386988" cy="21387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19940" t="7539" r="19540" b="13396"/>
          <a:stretch/>
        </p:blipFill>
        <p:spPr>
          <a:xfrm>
            <a:off x="7201837" y="4604792"/>
            <a:ext cx="1240138" cy="172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77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503 0.0713 L 0.28003 0.0713 C 0.33611 0.0713 0.40503 0.00232 0.40503 -0.0537 L 0.40503 -0.1787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5 -0.28033 C 0.11684 -0.27222 0.13281 -0.26435 0.13941 -0.2544 C 0.14653 -0.24329 0.15 -0.23033 0.15347 -0.21736 C 0.15712 -0.2044 0.15347 -0.19329 0.15 -0.18125 C 0.14653 -0.17037 0.14149 -0.15834 0.12934 -0.14838 C 0.11892 -0.13843 0.10139 -0.13033 0.08229 -0.12431 C 0.06493 -0.11829 0.04392 -0.11435 0.02326 -0.11227 C 0.0026 -0.11042 -0.01823 -0.11042 -0.03768 -0.11227 C -0.05834 -0.11435 -0.07726 -0.11921 -0.09306 -0.12732 C -0.10868 -0.13426 -0.12257 -0.14329 -0.12952 -0.1544 C -0.1382 -0.16435 -0.1415 -0.17824 -0.1415 -0.18935 C -0.14323 -0.20023 -0.1415 -0.21343 -0.13264 -0.22431 C -0.12413 -0.23426 -0.10868 -0.24236 -0.08768 -0.2463 C -0.06684 -0.24931 -0.04601 -0.24537 -0.03212 -0.23843 C -0.01997 -0.23125 -0.01146 -0.22037 -0.00938 -0.20741 C -0.00938 -0.19421 -0.01146 -0.18241 -0.01997 -0.17222 C -0.02865 -0.16227 -0.02709 -0.16042 -0.06163 -0.14722 C -0.09306 -0.13334 -0.12413 -0.13727 -0.14323 -0.13634 C -0.1625 -0.13634 -0.17795 -0.14028 -0.19705 -0.14421 C -0.21823 -0.14931 -0.23525 -0.15834 -0.24757 -0.16644 C -0.25955 -0.17431 -0.26476 -0.18426 -0.2717 -0.20023 C -0.27657 -0.21644 -0.27657 -0.22431 -0.27657 -0.23634 C -0.27657 -0.24838 -0.27657 -0.26042 -0.27657 -0.27222 " pathEditMode="relative" rAng="0" ptsTypes="AAAAAAAAAAAAAAAAAAAAA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89" y="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236 0.01297 L -0.22535 -0.3465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" y="-1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2"/>
            <a:ext cx="82809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2. «Подари картинки братьям-звукам»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72816"/>
            <a:ext cx="1279499" cy="18722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456" y="1870958"/>
            <a:ext cx="1341731" cy="1774066"/>
          </a:xfrm>
          <a:prstGeom prst="rect">
            <a:avLst/>
          </a:prstGeom>
        </p:spPr>
      </p:pic>
      <p:pic>
        <p:nvPicPr>
          <p:cNvPr id="2050" name="Picture 2" descr="http://breadindustry.ru/upload/images/gallery/catalog/catalog20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3" t="14287" r="15075" b="9523"/>
          <a:stretch/>
        </p:blipFill>
        <p:spPr bwMode="auto">
          <a:xfrm>
            <a:off x="611560" y="5052453"/>
            <a:ext cx="1728192" cy="125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danlik.ru/wp-content/uploads/2014/02/Rasskaz-Beshenyjj-belchonok.-Bianki-Vitalijj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509120"/>
            <a:ext cx="165750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ok-t.ru/studopediasu/baza2/451275519254.files/image002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350" y="4304652"/>
            <a:ext cx="1838589" cy="220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clipartmania.ru/uploads/gallery/comthumb/339/cherry-11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65361">
            <a:off x="6728530" y="4792060"/>
            <a:ext cx="2239540" cy="162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20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4.72222E-6 -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052 -0.30949 C 0.04462 -0.40185 0.1151 -0.48218 0.2092 -0.4875 C 0.29878 -0.49468 0.38299 -0.43218 0.38819 -0.3426 C 0.39531 -0.25926 0.33663 -0.18218 0.25208 -0.17616 C 0.17535 -0.17222 0.10208 -0.22361 0.0967 -0.30116 C 0.09097 -0.37153 0.1401 -0.43797 0.21146 -0.44329 C 0.2776 -0.44746 0.33958 -0.40463 0.34358 -0.33959 C 0.34774 -0.28195 0.30885 -0.22477 0.24983 -0.22246 C 0.19635 -0.21829 0.14566 -0.25162 0.14149 -0.30394 C 0.13871 -0.35093 0.16805 -0.39653 0.21476 -0.39908 C 0.25521 -0.40185 0.29566 -0.37732 0.29878 -0.33704 C 0.30156 -0.30255 0.28055 -0.26945 0.24653 -0.26644 C 0.21875 -0.26366 0.18906 -0.27894 0.1875 -0.30648 C 0.18507 -0.32871 0.19635 -0.35232 0.21719 -0.3551 C 0.2342 -0.3551 0.25104 -0.34931 0.25364 -0.33449 C 0.25521 -0.32477 0.25208 -0.31482 0.2441 -0.31065 C 0.23976 -0.30949 0.23715 -0.30949 0.23264 -0.31065 " pathEditMode="relative" rAng="0" ptsTypes="AAAAAAAAAAAAAAAAA">
                                      <p:cBhvr>
                                        <p:cTn id="10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92" y="-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-0.41459 C 0.00104 -0.38704 0.01285 -0.35996 0.01823 -0.3257 C 0.02326 -0.28704 0.02604 -0.2426 0.02864 -0.19792 C 0.03142 -0.15301 0.02864 -0.11482 0.02604 -0.07315 C 0.02326 -0.03588 0.01962 0.00555 0.01007 0.04004 C 0.00243 0.0743 -0.01094 0.10231 -0.02535 0.12315 C -0.03872 0.14398 -0.05434 0.1574 -0.07014 0.16481 C -0.08594 0.17106 -0.10174 0.17106 -0.11632 0.16481 C -0.13212 0.1574 -0.14653 0.14051 -0.15834 0.1125 C -0.17014 0.08889 -0.18073 0.0574 -0.18594 0.01921 C -0.19271 -0.01528 -0.19514 -0.06297 -0.19514 -0.10139 C -0.19653 -0.13889 -0.19514 -0.18449 -0.18854 -0.22176 C -0.18212 -0.25602 -0.17014 -0.28403 -0.15452 -0.29769 C -0.13837 -0.30787 -0.12274 -0.29422 -0.11215 -0.2706 C -0.10313 -0.24584 -0.09636 -0.2081 -0.09514 -0.16366 C -0.09514 -0.11829 -0.09636 -0.07709 -0.10313 -0.04236 C -0.10972 -0.00787 -0.10834 -0.00162 -0.13455 0.04375 C -0.15834 0.09166 -0.18212 0.07824 -0.19653 0.08148 C -0.21094 0.08148 -0.22292 0.06805 -0.23733 0.0544 C -0.2533 0.03703 -0.26632 0.00555 -0.27552 -0.02246 C -0.2849 -0.04954 -0.28854 -0.0838 -0.29393 -0.13889 C -0.29757 -0.19468 -0.29757 -0.22176 -0.29757 -0.2632 C -0.29757 -0.30486 -0.29757 -0.34653 -0.29757 -0.38704 " pathEditMode="relative" rAng="0" ptsTypes="AAAAAAAAAAAAAAAAAAAAAAA">
                                      <p:cBhvr>
                                        <p:cTn id="14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48" y="2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2"/>
            <a:ext cx="82809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2. «Подари картинки братьям-звукам»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21" y="1435713"/>
            <a:ext cx="1279499" cy="18722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484784"/>
            <a:ext cx="1341731" cy="17740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168" y="4581128"/>
            <a:ext cx="1152128" cy="1843405"/>
          </a:xfrm>
          <a:prstGeom prst="rect">
            <a:avLst/>
          </a:prstGeom>
        </p:spPr>
      </p:pic>
      <p:pic>
        <p:nvPicPr>
          <p:cNvPr id="3078" name="Picture 6" descr="http://tool.your-magazin-online.me/img/p/1/37976-large_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257092"/>
            <a:ext cx="252028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0052" y="4507701"/>
            <a:ext cx="1916832" cy="1916832"/>
          </a:xfrm>
          <a:prstGeom prst="rect">
            <a:avLst/>
          </a:prstGeom>
        </p:spPr>
      </p:pic>
      <p:pic>
        <p:nvPicPr>
          <p:cNvPr id="3080" name="Picture 8" descr="http://detstvodetstvo.ru/wp-content/uploads/2017/06/1-1024x68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8" t="6218" r="19064" b="3632"/>
          <a:stretch/>
        </p:blipFill>
        <p:spPr bwMode="auto">
          <a:xfrm>
            <a:off x="6802036" y="4627002"/>
            <a:ext cx="1782198" cy="176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25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81481E-6 L -3.61111E-6 -0.18796 C -3.61111E-6 -0.27245 0.14757 -0.37592 0.26789 -0.37592 L 0.53611 -0.37592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6" y="-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0.004 -0.3673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1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5555 L -0.43907 -0.0481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62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1458 L 0.00156 -0.233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1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2"/>
            <a:ext cx="8280920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3. </a:t>
            </a:r>
            <a:r>
              <a:rPr lang="ru-RU" sz="32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«Подари картинки </a:t>
            </a:r>
            <a:r>
              <a:rPr lang="ru-RU" sz="32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Звуковичку</a:t>
            </a:r>
            <a:r>
              <a:rPr lang="ru-RU" sz="32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, названия которых начинаются со звонкого звука»</a:t>
            </a:r>
            <a:endParaRPr lang="ru-RU" sz="3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68" y="1436586"/>
            <a:ext cx="1597936" cy="23381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267" y="4079489"/>
            <a:ext cx="1328680" cy="13286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168" y="5085184"/>
            <a:ext cx="1152128" cy="1339349"/>
          </a:xfrm>
          <a:prstGeom prst="rect">
            <a:avLst/>
          </a:prstGeom>
        </p:spPr>
      </p:pic>
      <p:pic>
        <p:nvPicPr>
          <p:cNvPr id="3078" name="Picture 6" descr="http://tool.your-magazin-online.me/img/p/1/37976-large_defaul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6" t="16216" r="14903" b="2703"/>
          <a:stretch/>
        </p:blipFill>
        <p:spPr bwMode="auto">
          <a:xfrm>
            <a:off x="2267745" y="5229200"/>
            <a:ext cx="1152128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1847" y="4136649"/>
            <a:ext cx="1292108" cy="1292108"/>
          </a:xfrm>
          <a:prstGeom prst="rect">
            <a:avLst/>
          </a:prstGeom>
        </p:spPr>
      </p:pic>
      <p:pic>
        <p:nvPicPr>
          <p:cNvPr id="3080" name="Picture 8" descr="http://detstvodetstvo.ru/wp-content/uploads/2017/06/1-1024x68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8" t="6218" r="19064" b="3632"/>
          <a:stretch/>
        </p:blipFill>
        <p:spPr bwMode="auto">
          <a:xfrm>
            <a:off x="7308304" y="5139291"/>
            <a:ext cx="1298356" cy="1285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breadindustry.ru/upload/images/gallery/catalog/catalog205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3" t="14287" r="15075" b="9523"/>
          <a:stretch/>
        </p:blipFill>
        <p:spPr bwMode="auto">
          <a:xfrm>
            <a:off x="3982244" y="5439061"/>
            <a:ext cx="1347117" cy="97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danlik.ru/wp-content/uploads/2014/02/Rasskaz-Beshenyjj-belchonok.-Bianki-Vitalijj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214798"/>
            <a:ext cx="1086469" cy="118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ok-t.ru/studopediasu/baza2/451275519254.files/image002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246" y="5143825"/>
            <a:ext cx="1081105" cy="129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216" y="3778079"/>
            <a:ext cx="1571008" cy="14076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62598" y="1532404"/>
            <a:ext cx="1573302" cy="168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0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L 0.00174 -0.524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2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757 -0.15811 C -0.29462 -0.25255 -0.31562 -0.43681 -0.24097 -0.56806 C -0.17291 -0.69607 -0.03941 -0.73889 0.05295 -0.64607 C 0.14167 -0.5632 0.16945 -0.39954 0.10417 -0.27963 C 0.04393 -0.17176 -0.06927 -0.13125 -0.15087 -0.21042 C -0.22552 -0.28125 -0.25017 -0.42037 -0.19548 -0.52246 C -0.14375 -0.61505 -0.04913 -0.65047 0.0191 -0.58357 C 0.08004 -0.52477 0.10365 -0.4088 0.05625 -0.32709 C 0.01563 -0.25162 -0.06024 -0.22107 -0.11597 -0.27338 C -0.16476 -0.32223 -0.18576 -0.41204 -0.14878 -0.47755 C -0.11736 -0.53496 -0.05937 -0.56111 -0.01597 -0.52084 C 0.02031 -0.48611 0.03559 -0.42084 0.0099 -0.37246 C -0.01059 -0.33172 -0.05104 -0.30949 -0.07951 -0.33797 C -0.10382 -0.35903 -0.11736 -0.40047 -0.10295 -0.43195 C -0.08871 -0.45463 -0.06875 -0.47107 -0.05139 -0.45718 C -0.04045 -0.44885 -0.03368 -0.4338 -0.03628 -0.41852 C -0.03837 -0.41088 -0.0408 -0.40787 -0.04566 -0.40278 " pathEditMode="relative" rAng="18600000" ptsTypes="AAAAAAAAAAAAAAA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27" y="-2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157 -0.49144 C 0.21216 -0.46389 0.22396 -0.43681 0.229 -0.40255 C 0.23403 -0.36389 0.23681 -0.31945 0.23976 -0.27477 C 0.24236 -0.22987 0.23976 -0.19167 0.23681 -0.15 C 0.23403 -0.11274 0.23038 -0.0713 0.22084 -0.03681 C 0.2132 -0.00255 0.20018 0.02546 0.18577 0.04629 C 0.17222 0.06713 0.1566 0.08055 0.1408 0.08796 C 0.125 0.09421 0.10938 0.09421 0.09462 0.08796 C 0.07882 0.08055 0.06459 0.06365 0.05278 0.03564 C 0.0408 0.01203 0.03021 -0.01945 0.025 -0.05764 C 0.01841 -0.09213 0.0158 -0.13982 0.0158 -0.17824 C 0.01459 -0.21574 0.0158 -0.26135 0.02257 -0.29862 C 0.02882 -0.33287 0.0408 -0.36088 0.0566 -0.37454 C 0.07275 -0.38473 0.0882 -0.37107 0.09879 -0.34746 C 0.10799 -0.32269 0.11459 -0.28496 0.11597 -0.24051 C 0.11597 -0.19514 0.11459 -0.15394 0.10799 -0.11922 C 0.10139 -0.08473 0.10261 -0.07848 0.07639 -0.03311 C 0.05278 0.01481 0.02882 0.00138 0.01459 0.00463 C -2.5E-6 0.00463 -0.0118 -0.0088 -0.02621 -0.02246 C -0.04218 -0.03982 -0.05521 -0.0713 -0.06441 -0.09931 C -0.07378 -0.12639 -0.07743 -0.16065 -0.08281 -0.21574 C -0.08646 -0.27153 -0.08646 -0.29862 -0.08646 -0.34005 C -0.08646 -0.38172 -0.08646 -0.42338 -0.08646 -0.46389 " pathEditMode="relative" rAng="0" ptsTypes="AAAAAAAAAAAAAAAAAAAAA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48" y="2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198 -0.12871 L 0.16198 -0.378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6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0000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321</Words>
  <Application>Microsoft Office PowerPoint</Application>
  <PresentationFormat>Экран (4:3)</PresentationFormat>
  <Paragraphs>40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Monotype Corsiva</vt:lpstr>
      <vt:lpstr>Romana Script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Ирина</cp:lastModifiedBy>
  <cp:revision>28</cp:revision>
  <dcterms:created xsi:type="dcterms:W3CDTF">2014-06-25T06:32:06Z</dcterms:created>
  <dcterms:modified xsi:type="dcterms:W3CDTF">2019-01-14T16:21:30Z</dcterms:modified>
</cp:coreProperties>
</file>