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8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20.04.2022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580612995"/>
      </p:ext>
    </p:extLst>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20.04.2022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831592492"/>
      </p:ext>
    </p:extLst>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20.04.2022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662128858"/>
      </p:ext>
    </p:extLst>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20.04.2022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492894684"/>
      </p:ext>
    </p:extLst>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20.04.2022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636850869"/>
      </p:ext>
    </p:extLst>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20.04.2022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14071783"/>
      </p:ext>
    </p:extLst>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20.04.2022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801418481"/>
      </p:ext>
    </p:extLst>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20.04.2022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10217123"/>
      </p:ext>
    </p:extLst>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20.04.2022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018773892"/>
      </p:ext>
    </p:extLst>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95966334"/>
      </p:ext>
    </p:extLst>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191301170"/>
      </p:ext>
    </p:extLst>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20.04.2022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717790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kosmicheskiyrasum.files.wordpress.com/2017/01/d0b2d0b8d0b4-d0bdd0b0-d0b7d0b5d0bcd0bbd18e-d181-d0bbd183d0bdd18b.jpg"/>
          <p:cNvPicPr>
            <a:picLocks noChangeAspect="1" noChangeArrowheads="1"/>
          </p:cNvPicPr>
          <p:nvPr/>
        </p:nvPicPr>
        <p:blipFill rotWithShape="1">
          <a:blip r:embed="rId2">
            <a:extLst>
              <a:ext uri="{28A0092B-C50C-407E-A947-70E740481C1C}">
                <a14:useLocalDpi xmlns:a14="http://schemas.microsoft.com/office/drawing/2010/main" val="0"/>
              </a:ext>
            </a:extLst>
          </a:blip>
          <a:srcRect l="-17263" t="-1" r="16284" b="462"/>
          <a:stretch/>
        </p:blipFill>
        <p:spPr bwMode="auto">
          <a:xfrm>
            <a:off x="-1921356" y="-18001"/>
            <a:ext cx="11065356" cy="688386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236216" y="260648"/>
            <a:ext cx="6764288" cy="1470025"/>
          </a:xfrm>
          <a:ln>
            <a:noFill/>
          </a:ln>
        </p:spPr>
        <p:txBody>
          <a:bodyPr/>
          <a:lstStyle/>
          <a:p>
            <a:r>
              <a:rPr lang="ru-RU" dirty="0" smtClean="0">
                <a:solidFill>
                  <a:schemeClr val="bg1"/>
                </a:solidFill>
                <a:latin typeface="Batang" panose="02030600000101010101" pitchFamily="18" charset="-127"/>
                <a:ea typeface="Batang" panose="02030600000101010101" pitchFamily="18" charset="-127"/>
              </a:rPr>
              <a:t>Первый космонавт</a:t>
            </a:r>
            <a:endParaRPr lang="ru-RU" dirty="0">
              <a:solidFill>
                <a:schemeClr val="bg1"/>
              </a:solidFill>
              <a:latin typeface="Batang" panose="02030600000101010101" pitchFamily="18" charset="-127"/>
              <a:ea typeface="Batang" panose="02030600000101010101" pitchFamily="18" charset="-127"/>
            </a:endParaRPr>
          </a:p>
        </p:txBody>
      </p:sp>
      <p:sp>
        <p:nvSpPr>
          <p:cNvPr id="3" name="Подзаголовок 2"/>
          <p:cNvSpPr>
            <a:spLocks noGrp="1"/>
          </p:cNvSpPr>
          <p:nvPr>
            <p:ph type="subTitle" idx="1"/>
          </p:nvPr>
        </p:nvSpPr>
        <p:spPr>
          <a:xfrm>
            <a:off x="2267744" y="1844824"/>
            <a:ext cx="6400800" cy="1752600"/>
          </a:xfrm>
        </p:spPr>
        <p:txBody>
          <a:bodyPr>
            <a:normAutofit/>
          </a:bodyPr>
          <a:lstStyle/>
          <a:p>
            <a:r>
              <a:rPr lang="ru-RU" sz="4400" dirty="0" smtClean="0">
                <a:solidFill>
                  <a:schemeClr val="bg1"/>
                </a:solidFill>
                <a:latin typeface="Batang" panose="02030600000101010101" pitchFamily="18" charset="-127"/>
                <a:ea typeface="Batang" panose="02030600000101010101" pitchFamily="18" charset="-127"/>
              </a:rPr>
              <a:t>- Юрий Гагарин</a:t>
            </a:r>
            <a:endParaRPr lang="ru-RU" sz="4400" dirty="0">
              <a:solidFill>
                <a:schemeClr val="bg1"/>
              </a:solidFill>
              <a:latin typeface="Batang" panose="02030600000101010101" pitchFamily="18" charset="-127"/>
              <a:ea typeface="Batang" panose="02030600000101010101" pitchFamily="18" charset="-127"/>
            </a:endParaRPr>
          </a:p>
        </p:txBody>
      </p:sp>
      <p:sp>
        <p:nvSpPr>
          <p:cNvPr id="5" name="Прямоугольник 4"/>
          <p:cNvSpPr/>
          <p:nvPr/>
        </p:nvSpPr>
        <p:spPr>
          <a:xfrm>
            <a:off x="5364088" y="6165304"/>
            <a:ext cx="3042821" cy="369332"/>
          </a:xfrm>
          <a:prstGeom prst="rect">
            <a:avLst/>
          </a:prstGeom>
        </p:spPr>
        <p:txBody>
          <a:bodyPr wrap="none">
            <a:spAutoFit/>
          </a:bodyPr>
          <a:lstStyle/>
          <a:p>
            <a:r>
              <a:rPr lang="ru-RU" dirty="0" smtClean="0">
                <a:solidFill>
                  <a:schemeClr val="bg1"/>
                </a:solidFill>
                <a:latin typeface="Batang" panose="02030600000101010101" pitchFamily="18" charset="-127"/>
                <a:ea typeface="Batang" panose="02030600000101010101" pitchFamily="18" charset="-127"/>
              </a:rPr>
              <a:t>Выполнила Быль Ю. А. </a:t>
            </a:r>
            <a:endParaRPr lang="ru-RU" dirty="0"/>
          </a:p>
        </p:txBody>
      </p:sp>
    </p:spTree>
    <p:extLst>
      <p:ext uri="{BB962C8B-B14F-4D97-AF65-F5344CB8AC3E}">
        <p14:creationId xmlns:p14="http://schemas.microsoft.com/office/powerpoint/2010/main" val="308304136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974830" y="257913"/>
            <a:ext cx="3989658" cy="5865515"/>
          </a:xfrm>
        </p:spPr>
        <p:txBody>
          <a:bodyPr/>
          <a:lstStyle/>
          <a:p>
            <a:pPr marL="0" indent="0">
              <a:buNone/>
            </a:pPr>
            <a:r>
              <a:rPr lang="ru-RU" sz="2800" dirty="0" smtClean="0">
                <a:latin typeface="Times New Roman" panose="02020603050405020304" pitchFamily="18" charset="0"/>
                <a:ea typeface="Batang" panose="02030600000101010101" pitchFamily="18" charset="-127"/>
                <a:cs typeface="Times New Roman" panose="02020603050405020304" pitchFamily="18" charset="0"/>
              </a:rPr>
              <a:t>Юрий Алексеевич Гагарин </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родился 9 марта 1934 года в городе </a:t>
            </a:r>
            <a:r>
              <a:rPr lang="ru-RU" sz="2000" dirty="0" err="1" smtClean="0">
                <a:latin typeface="Times New Roman" panose="02020603050405020304" pitchFamily="18" charset="0"/>
                <a:ea typeface="Arial Unicode MS" panose="020B0604020202020204" pitchFamily="34" charset="-128"/>
                <a:cs typeface="Times New Roman" panose="02020603050405020304" pitchFamily="18" charset="0"/>
              </a:rPr>
              <a:t>Гжатске</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 </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 ныне переименован в Гагарин) Смоленской области. Детство он провел в деревне </a:t>
            </a:r>
            <a:r>
              <a:rPr lang="ru-RU" sz="2000" dirty="0" err="1">
                <a:latin typeface="Times New Roman" panose="02020603050405020304" pitchFamily="18" charset="0"/>
                <a:ea typeface="Arial Unicode MS" panose="020B0604020202020204" pitchFamily="34" charset="-128"/>
                <a:cs typeface="Times New Roman" panose="02020603050405020304" pitchFamily="18" charset="0"/>
              </a:rPr>
              <a:t>К</a:t>
            </a:r>
            <a:r>
              <a:rPr lang="ru-RU" sz="2000" dirty="0" err="1" smtClean="0">
                <a:latin typeface="Times New Roman" panose="02020603050405020304" pitchFamily="18" charset="0"/>
                <a:ea typeface="Arial Unicode MS" panose="020B0604020202020204" pitchFamily="34" charset="-128"/>
                <a:cs typeface="Times New Roman" panose="02020603050405020304" pitchFamily="18" charset="0"/>
              </a:rPr>
              <a:t>лушино</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a:t>
            </a:r>
          </a:p>
          <a:p>
            <a:pPr marL="0" indent="0">
              <a:buNone/>
            </a:pP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Пережив трудное время немецкой оккупации, семья </a:t>
            </a:r>
            <a:r>
              <a:rPr lang="ru-RU" sz="2000" dirty="0">
                <a:latin typeface="Times New Roman" panose="02020603050405020304" pitchFamily="18" charset="0"/>
                <a:ea typeface="Arial Unicode MS" panose="020B0604020202020204" pitchFamily="34" charset="-128"/>
                <a:cs typeface="Times New Roman" panose="02020603050405020304" pitchFamily="18" charset="0"/>
              </a:rPr>
              <a:t>Г</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агариных в 1945 году переехала из деревни </a:t>
            </a:r>
            <a:r>
              <a:rPr lang="ru-RU" sz="2000" dirty="0" err="1">
                <a:latin typeface="Times New Roman" panose="02020603050405020304" pitchFamily="18" charset="0"/>
                <a:ea typeface="Arial Unicode MS" panose="020B0604020202020204" pitchFamily="34" charset="-128"/>
                <a:cs typeface="Times New Roman" panose="02020603050405020304" pitchFamily="18" charset="0"/>
              </a:rPr>
              <a:t>К</a:t>
            </a:r>
            <a:r>
              <a:rPr lang="ru-RU" sz="2000" dirty="0" err="1" smtClean="0">
                <a:latin typeface="Times New Roman" panose="02020603050405020304" pitchFamily="18" charset="0"/>
                <a:ea typeface="Arial Unicode MS" panose="020B0604020202020204" pitchFamily="34" charset="-128"/>
                <a:cs typeface="Times New Roman" panose="02020603050405020304" pitchFamily="18" charset="0"/>
              </a:rPr>
              <a:t>лушино</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 в город </a:t>
            </a:r>
            <a:r>
              <a:rPr lang="ru-RU" sz="2000" dirty="0" err="1">
                <a:latin typeface="Times New Roman" panose="02020603050405020304" pitchFamily="18" charset="0"/>
                <a:ea typeface="Arial Unicode MS" panose="020B0604020202020204" pitchFamily="34" charset="-128"/>
                <a:cs typeface="Times New Roman" panose="02020603050405020304" pitchFamily="18" charset="0"/>
              </a:rPr>
              <a:t>Г</a:t>
            </a:r>
            <a:r>
              <a:rPr lang="ru-RU" sz="2000" dirty="0" err="1" smtClean="0">
                <a:latin typeface="Times New Roman" panose="02020603050405020304" pitchFamily="18" charset="0"/>
                <a:ea typeface="Arial Unicode MS" panose="020B0604020202020204" pitchFamily="34" charset="-128"/>
                <a:cs typeface="Times New Roman" panose="02020603050405020304" pitchFamily="18" charset="0"/>
              </a:rPr>
              <a:t>жатск</a:t>
            </a:r>
            <a:r>
              <a:rPr lang="ru-RU" sz="2000" dirty="0" smtClean="0">
                <a:latin typeface="Times New Roman" panose="02020603050405020304" pitchFamily="18" charset="0"/>
                <a:ea typeface="Arial Unicode MS" panose="020B0604020202020204" pitchFamily="34" charset="-128"/>
                <a:cs typeface="Times New Roman" panose="02020603050405020304" pitchFamily="18" charset="0"/>
              </a:rPr>
              <a:t>. 25 октября 1955 года юношу призвали служить в армию. В это время он с отличием окончил первое военно-авиационное училище летчиков. Два года нес службу около Мурманска. </a:t>
            </a:r>
          </a:p>
          <a:p>
            <a:pPr marL="0" indent="0">
              <a:buNone/>
            </a:pPr>
            <a:endParaRPr lang="ru-RU" sz="2000" dirty="0" smtClean="0">
              <a:latin typeface="Times New Roman" panose="02020603050405020304" pitchFamily="18" charset="0"/>
              <a:ea typeface="Arial Unicode MS" panose="020B0604020202020204" pitchFamily="34" charset="-128"/>
              <a:cs typeface="Times New Roman" panose="02020603050405020304" pitchFamily="18" charset="0"/>
            </a:endParaRPr>
          </a:p>
          <a:p>
            <a:pPr marL="0" indent="0">
              <a:buNone/>
            </a:pPr>
            <a:endParaRPr lang="ru-RU" dirty="0" smtClean="0">
              <a:latin typeface="Batang" panose="02030600000101010101" pitchFamily="18" charset="-127"/>
              <a:ea typeface="Batang" panose="02030600000101010101" pitchFamily="18" charset="-127"/>
              <a:cs typeface="Andalus" panose="02020603050405020304" pitchFamily="18" charset="-78"/>
            </a:endParaRPr>
          </a:p>
        </p:txBody>
      </p:sp>
      <p:pic>
        <p:nvPicPr>
          <p:cNvPr id="5" name="1 гагари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Lst>
          </a:blip>
          <a:stretch>
            <a:fillRect/>
          </a:stretch>
        </p:blipFill>
        <p:spPr>
          <a:xfrm>
            <a:off x="7356266" y="5977161"/>
            <a:ext cx="429646" cy="429646"/>
          </a:xfrm>
          <a:prstGeom prst="rect">
            <a:avLst/>
          </a:prstGeom>
        </p:spPr>
      </p:pic>
      <p:pic>
        <p:nvPicPr>
          <p:cNvPr id="2054" name="Picture 6" descr="https://www.culture.ru/storage/images/f91dbc40-03ad-502d-9d88-ae31cdc647e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3" y="404665"/>
            <a:ext cx="4536504" cy="3349216"/>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8" descr="https://rgdb.ru/images/News_main/2021/03/09/01/yurij-gagarin-1.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0" descr="https://rgdb.ru/images/News_main/2021/03/09/01/yurij-gagarin-1.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2" descr="https://rgdb.ru/images/News_main/2021/03/09/01/yurij-gagarin-1.jpe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4" descr="https://rgdb.ru/images/News_main/2021/03/09/01/yurij-gagarin-1.jpe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6" descr="https://rgdb.ru/images/News_main/2021/03/09/01/yurij-gagarin-1.jpe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8" descr="https://rgdb.ru/images/News_main/2021/03/09/01/yurij-gagarin-1.jpe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20" descr="https://rgdb.ru/images/News_main/2021/03/09/01/yurij-gagarin-1.jpe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AutoShape 22" descr="https://rgdb.ru/images/News_main/2021/03/09/01/yurij-gagarin-1.jpe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4" name="AutoShape 24" descr="https://rgdb.ru/images/News_main/2021/03/09/01/yurij-gagarin-1.jpeg"/>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74" name="Picture 26" descr="https://ug.ru/wp-content/uploads/2021/04/gagari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0558" y="3861048"/>
            <a:ext cx="4214413" cy="2809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923408"/>
      </p:ext>
    </p:extLst>
  </p:cSld>
  <p:clrMapOvr>
    <a:masterClrMapping/>
  </p:clrMapOvr>
  <p:transition spd="slow" advTm="3104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0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3779912" y="260648"/>
            <a:ext cx="5111750" cy="5853113"/>
          </a:xfrm>
        </p:spPr>
        <p:txBody>
          <a:bodyPr>
            <a:noAutofit/>
          </a:bodyPr>
          <a:lstStyle/>
          <a:p>
            <a:pPr marL="0" indent="0">
              <a:buNone/>
            </a:pPr>
            <a:r>
              <a:rPr lang="ru-RU" sz="1800" dirty="0" smtClean="0">
                <a:latin typeface="Times New Roman" panose="02020603050405020304" pitchFamily="18" charset="0"/>
                <a:cs typeface="Times New Roman" panose="02020603050405020304" pitchFamily="18" charset="0"/>
              </a:rPr>
              <a:t>Летать Гагарин любил, летал с удовольствием и, вероятно, так бы и продолжалось ещё много лет, если бы не начавшийся среди молодых летчиков-истребителей набор для переучивания на новую технику. Тогда ещё никто открыто не говорил о полётах в космос, поэтому космические корабли именовали «новой техникой».</a:t>
            </a:r>
          </a:p>
          <a:p>
            <a:pPr marL="0" indent="0">
              <a:buNone/>
            </a:pPr>
            <a:endParaRPr lang="ru-RU" sz="1800" dirty="0" smtClean="0">
              <a:latin typeface="Times New Roman" panose="02020603050405020304" pitchFamily="18" charset="0"/>
              <a:cs typeface="Times New Roman" panose="02020603050405020304" pitchFamily="18" charset="0"/>
            </a:endParaRPr>
          </a:p>
          <a:p>
            <a:pPr marL="0" indent="0">
              <a:buNone/>
            </a:pPr>
            <a:r>
              <a:rPr lang="ru-RU" sz="1800" dirty="0" smtClean="0">
                <a:latin typeface="Times New Roman" panose="02020603050405020304" pitchFamily="18" charset="0"/>
                <a:cs typeface="Times New Roman" panose="02020603050405020304" pitchFamily="18" charset="0"/>
              </a:rPr>
              <a:t>В 1959 году Гагарин написал заявление, а через год он был зачислен в группу кандидатов в космонавты. Двадцати молодым лётчикам предстояло готовиться к первому полёту в космос. Гагарин был одним из них. Когда началась подготовка, никто не мог даже предположить, кому из них предстоит открыть дорогу к звёздам. Это потом, когда полёт стал возможным, выделилась группа из шести человек, которых стали готовить по иной, чем остальных, программе. За четыре месяца до полёта, специальная космическая комиссия приняла решение, что первым в космос полетит Гагарин.</a:t>
            </a:r>
          </a:p>
          <a:p>
            <a:pPr marL="0" indent="0">
              <a:buNone/>
            </a:pPr>
            <a:endParaRPr lang="ru-RU" sz="1800" dirty="0" smtClean="0">
              <a:latin typeface="Times New Roman" panose="02020603050405020304" pitchFamily="18" charset="0"/>
              <a:cs typeface="Times New Roman" panose="02020603050405020304" pitchFamily="18" charset="0"/>
            </a:endParaRPr>
          </a:p>
        </p:txBody>
      </p:sp>
      <p:pic>
        <p:nvPicPr>
          <p:cNvPr id="3074" name="Picture 2" descr="https://avatars.mds.yandex.net/get-zen_doc/1860789/pub_5e62a96db86afa74c58d7146_5e62b7bc8f20a32082e6f48f/scale_12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260648"/>
            <a:ext cx="3379576" cy="4608512"/>
          </a:xfrm>
          <a:prstGeom prst="rect">
            <a:avLst/>
          </a:prstGeom>
          <a:noFill/>
          <a:extLst>
            <a:ext uri="{909E8E84-426E-40DD-AFC4-6F175D3DCCD1}">
              <a14:hiddenFill xmlns:a14="http://schemas.microsoft.com/office/drawing/2010/main">
                <a:solidFill>
                  <a:srgbClr val="FFFFFF"/>
                </a:solidFill>
              </a14:hiddenFill>
            </a:ext>
          </a:extLst>
        </p:spPr>
      </p:pic>
      <p:pic>
        <p:nvPicPr>
          <p:cNvPr id="7" name="гагарин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19672" y="5766792"/>
            <a:ext cx="432048" cy="432048"/>
          </a:xfrm>
          <a:prstGeom prst="rect">
            <a:avLst/>
          </a:prstGeom>
        </p:spPr>
      </p:pic>
    </p:spTree>
    <p:extLst>
      <p:ext uri="{BB962C8B-B14F-4D97-AF65-F5344CB8AC3E}">
        <p14:creationId xmlns:p14="http://schemas.microsoft.com/office/powerpoint/2010/main" val="2036472667"/>
      </p:ext>
    </p:extLst>
  </p:cSld>
  <p:clrMapOvr>
    <a:masterClrMapping/>
  </p:clrMapOvr>
  <p:transition spd="slow" advTm="5062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62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788024" y="224644"/>
            <a:ext cx="3865542" cy="5652628"/>
          </a:xfrm>
        </p:spPr>
        <p:txBody>
          <a:bodyPr>
            <a:normAutofit fontScale="92500" lnSpcReduction="10000"/>
          </a:bodyPr>
          <a:lstStyle/>
          <a:p>
            <a:pPr marL="0" indent="0">
              <a:buNone/>
            </a:pPr>
            <a:r>
              <a:rPr lang="ru-RU" sz="2100" dirty="0" smtClean="0">
                <a:latin typeface="Times New Roman" panose="02020603050405020304" pitchFamily="18" charset="0"/>
                <a:cs typeface="Times New Roman" panose="02020603050405020304" pitchFamily="18" charset="0"/>
              </a:rPr>
              <a:t>Наступил день 12 апреля 1961 года, в 9 часов 7 минут по московскому времени с космодрома Байконур стартовал космический корабль «Восток» с пилотом космонавтом Юрием Алексеевичем Гагариным на борту. Спустя всего 108 минут космонавт приземлился неподалеку от деревни </a:t>
            </a:r>
            <a:r>
              <a:rPr lang="ru-RU" sz="2100" dirty="0" err="1" smtClean="0">
                <a:latin typeface="Times New Roman" panose="02020603050405020304" pitchFamily="18" charset="0"/>
                <a:cs typeface="Times New Roman" panose="02020603050405020304" pitchFamily="18" charset="0"/>
              </a:rPr>
              <a:t>Смеловки</a:t>
            </a:r>
            <a:r>
              <a:rPr lang="ru-RU" sz="2100" dirty="0" smtClean="0">
                <a:latin typeface="Times New Roman" panose="02020603050405020304" pitchFamily="18" charset="0"/>
                <a:cs typeface="Times New Roman" panose="02020603050405020304" pitchFamily="18" charset="0"/>
              </a:rPr>
              <a:t> в Саратовской области. Всего 108 минут продолжался первый полёт, но этим минутам суждено было стать звёздными в биографии Гагарина. Он первый увидел нашу землю из космоса. Он первым преодолел земное притяжение. За свой полет Юрий Алексеевич Гагарин был удостоен званий Героя Советского Союза и лётчика-космонавта СССР, награждён орденом им. Ленина.</a:t>
            </a:r>
          </a:p>
        </p:txBody>
      </p:sp>
      <p:sp>
        <p:nvSpPr>
          <p:cNvPr id="4" name="Текст 3"/>
          <p:cNvSpPr>
            <a:spLocks noGrp="1"/>
          </p:cNvSpPr>
          <p:nvPr>
            <p:ph type="body" sz="half" idx="2"/>
          </p:nvPr>
        </p:nvSpPr>
        <p:spPr/>
        <p:txBody>
          <a:bodyPr/>
          <a:lstStyle/>
          <a:p>
            <a:endParaRPr lang="ru-RU" dirty="0"/>
          </a:p>
        </p:txBody>
      </p:sp>
      <p:pic>
        <p:nvPicPr>
          <p:cNvPr id="4100" name="Picture 4" descr="https://s2.travelask.ru/system/images/files/001/190/921/wysiwyg/4820994whj.jpg?15369524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16632"/>
            <a:ext cx="4373819" cy="6336704"/>
          </a:xfrm>
          <a:prstGeom prst="rect">
            <a:avLst/>
          </a:prstGeom>
          <a:noFill/>
          <a:extLst>
            <a:ext uri="{909E8E84-426E-40DD-AFC4-6F175D3DCCD1}">
              <a14:hiddenFill xmlns:a14="http://schemas.microsoft.com/office/drawing/2010/main">
                <a:solidFill>
                  <a:srgbClr val="FFFFFF"/>
                </a:solidFill>
              </a14:hiddenFill>
            </a:ext>
          </a:extLst>
        </p:spPr>
      </p:pic>
      <p:pic>
        <p:nvPicPr>
          <p:cNvPr id="5" name="гагарин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10064" y="5680484"/>
            <a:ext cx="393576" cy="393576"/>
          </a:xfrm>
          <a:prstGeom prst="rect">
            <a:avLst/>
          </a:prstGeom>
        </p:spPr>
      </p:pic>
    </p:spTree>
    <p:extLst>
      <p:ext uri="{BB962C8B-B14F-4D97-AF65-F5344CB8AC3E}">
        <p14:creationId xmlns:p14="http://schemas.microsoft.com/office/powerpoint/2010/main" val="1710266176"/>
      </p:ext>
    </p:extLst>
  </p:cSld>
  <p:clrMapOvr>
    <a:masterClrMapping/>
  </p:clrMapOvr>
  <p:transition spd="slow" advTm="3893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454352" y="0"/>
            <a:ext cx="4438128" cy="6093296"/>
          </a:xfrm>
        </p:spPr>
        <p:txBody>
          <a:bodyPr>
            <a:normAutofit fontScale="40000" lnSpcReduction="20000"/>
          </a:bodyPr>
          <a:lstStyle/>
          <a:p>
            <a:endParaRPr lang="ru-RU" dirty="0" smtClean="0"/>
          </a:p>
          <a:p>
            <a:endParaRPr lang="ru-RU" dirty="0" smtClean="0"/>
          </a:p>
          <a:p>
            <a:pPr marL="0" indent="0">
              <a:buNone/>
            </a:pPr>
            <a:r>
              <a:rPr lang="ru-RU" sz="6000" dirty="0" smtClean="0">
                <a:latin typeface="Times New Roman" panose="02020603050405020304" pitchFamily="18" charset="0"/>
                <a:cs typeface="Times New Roman" panose="02020603050405020304" pitchFamily="18" charset="0"/>
              </a:rPr>
              <a:t>Трагическая гибель</a:t>
            </a:r>
          </a:p>
          <a:p>
            <a:endParaRPr lang="ru-RU" sz="3400" dirty="0" smtClean="0">
              <a:latin typeface="Times New Roman" panose="02020603050405020304" pitchFamily="18" charset="0"/>
              <a:cs typeface="Times New Roman" panose="02020603050405020304" pitchFamily="18" charset="0"/>
            </a:endParaRPr>
          </a:p>
          <a:p>
            <a:pPr marL="0" indent="0">
              <a:buNone/>
            </a:pPr>
            <a:r>
              <a:rPr lang="ru-RU" sz="4500" dirty="0" smtClean="0">
                <a:latin typeface="Times New Roman" panose="02020603050405020304" pitchFamily="18" charset="0"/>
                <a:cs typeface="Times New Roman" panose="02020603050405020304" pitchFamily="18" charset="0"/>
              </a:rPr>
              <a:t>Обстоятельства смерти Гагарина до сих пор доподлинно неизвестны. Существует ряд противоречивых версий его гибели.</a:t>
            </a:r>
          </a:p>
          <a:p>
            <a:pPr marL="0" indent="0">
              <a:buNone/>
            </a:pPr>
            <a:r>
              <a:rPr lang="ru-RU" sz="4500" dirty="0" smtClean="0">
                <a:latin typeface="Times New Roman" panose="02020603050405020304" pitchFamily="18" charset="0"/>
                <a:cs typeface="Times New Roman" panose="02020603050405020304" pitchFamily="18" charset="0"/>
              </a:rPr>
              <a:t> Официальная версия такова: </a:t>
            </a:r>
          </a:p>
          <a:p>
            <a:pPr marL="0" indent="0">
              <a:buNone/>
            </a:pPr>
            <a:r>
              <a:rPr lang="ru-RU" sz="4500" dirty="0" smtClean="0">
                <a:latin typeface="Times New Roman" panose="02020603050405020304" pitchFamily="18" charset="0"/>
                <a:cs typeface="Times New Roman" panose="02020603050405020304" pitchFamily="18" charset="0"/>
              </a:rPr>
              <a:t>Самолёт МиГ-15 с Гагариным и его инструктором Героем Советского Союза полковником Серегиным, разбился 27 марта 1968 г. в 10:30 утра в районе деревни Новоселово в 18 км от города </a:t>
            </a:r>
            <a:r>
              <a:rPr lang="ru-RU" sz="4500" dirty="0" err="1" smtClean="0">
                <a:latin typeface="Times New Roman" panose="02020603050405020304" pitchFamily="18" charset="0"/>
                <a:cs typeface="Times New Roman" panose="02020603050405020304" pitchFamily="18" charset="0"/>
              </a:rPr>
              <a:t>Киржач</a:t>
            </a:r>
            <a:r>
              <a:rPr lang="ru-RU" sz="4500" dirty="0" smtClean="0">
                <a:latin typeface="Times New Roman" panose="02020603050405020304" pitchFamily="18" charset="0"/>
                <a:cs typeface="Times New Roman" panose="02020603050405020304" pitchFamily="18" charset="0"/>
              </a:rPr>
              <a:t> Владимирской области. Видимость была плохая. Самолёт вошёл в штопор, для того чтобы вывести его, пилотам не хватило нескольких секунд. На ветке нашли клочок лётной куртки Гагарина, права водителя, в бумажнике нашли фотографию Королева. Так же были найдены часы и по положению частей механизма стало ясно, что они остановились ровно в 10:43. Перед полётом B Космос Юрий Гагарин составил прощальное письмо - на случай, если погибнет. Это письмо вручили не после его гибели под </a:t>
            </a:r>
            <a:r>
              <a:rPr lang="ru-RU" sz="4500" dirty="0" err="1" smtClean="0">
                <a:latin typeface="Times New Roman" panose="02020603050405020304" pitchFamily="18" charset="0"/>
                <a:cs typeface="Times New Roman" panose="02020603050405020304" pitchFamily="18" charset="0"/>
              </a:rPr>
              <a:t>Киржачом</a:t>
            </a:r>
            <a:r>
              <a:rPr lang="ru-RU" sz="4500" dirty="0" smtClean="0">
                <a:latin typeface="Times New Roman" panose="02020603050405020304" pitchFamily="18" charset="0"/>
                <a:cs typeface="Times New Roman" panose="02020603050405020304" pitchFamily="18" charset="0"/>
              </a:rPr>
              <a:t>.</a:t>
            </a:r>
          </a:p>
          <a:p>
            <a:endParaRPr lang="ru-RU" sz="3400" dirty="0" smtClean="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sz="half" idx="2"/>
          </p:nvPr>
        </p:nvSpPr>
        <p:spPr/>
        <p:txBody>
          <a:bodyPr/>
          <a:lstStyle/>
          <a:p>
            <a:endParaRPr lang="ru-RU" dirty="0"/>
          </a:p>
        </p:txBody>
      </p:sp>
      <p:pic>
        <p:nvPicPr>
          <p:cNvPr id="5122" name="Picture 2" descr="http://visualrian.ru/images/old_preview/4/57/45781_previ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97140"/>
            <a:ext cx="3829056" cy="3631222"/>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pastvu.com/_p/a/5/s/k/5skw5lgq6qd76xa6oe.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087" b="2282"/>
          <a:stretch/>
        </p:blipFill>
        <p:spPr bwMode="auto">
          <a:xfrm>
            <a:off x="323528" y="3358264"/>
            <a:ext cx="2485558" cy="3168000"/>
          </a:xfrm>
          <a:prstGeom prst="rect">
            <a:avLst/>
          </a:prstGeom>
          <a:noFill/>
          <a:extLst>
            <a:ext uri="{909E8E84-426E-40DD-AFC4-6F175D3DCCD1}">
              <a14:hiddenFill xmlns:a14="http://schemas.microsoft.com/office/drawing/2010/main">
                <a:solidFill>
                  <a:srgbClr val="FFFFFF"/>
                </a:solidFill>
              </a14:hiddenFill>
            </a:ext>
          </a:extLst>
        </p:spPr>
      </p:pic>
      <p:pic>
        <p:nvPicPr>
          <p:cNvPr id="5" name="гагаринннн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75140" y="5838800"/>
            <a:ext cx="432048" cy="432048"/>
          </a:xfrm>
          <a:prstGeom prst="rect">
            <a:avLst/>
          </a:prstGeom>
        </p:spPr>
      </p:pic>
    </p:spTree>
    <p:extLst>
      <p:ext uri="{BB962C8B-B14F-4D97-AF65-F5344CB8AC3E}">
        <p14:creationId xmlns:p14="http://schemas.microsoft.com/office/powerpoint/2010/main" val="1936734045"/>
      </p:ext>
    </p:extLst>
  </p:cSld>
  <p:clrMapOvr>
    <a:masterClrMapping/>
  </p:clrMapOvr>
  <p:transition spd="slow" advTm="5617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1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duma.mos.ru/uploads/news/06f144d63676e8dbd113871b72ef9286aff7fced.jpg"/>
          <p:cNvPicPr>
            <a:picLocks noChangeAspect="1" noChangeArrowheads="1"/>
          </p:cNvPicPr>
          <p:nvPr/>
        </p:nvPicPr>
        <p:blipFill rotWithShape="1">
          <a:blip r:embed="rId2">
            <a:extLst>
              <a:ext uri="{28A0092B-C50C-407E-A947-70E740481C1C}">
                <a14:useLocalDpi xmlns:a14="http://schemas.microsoft.com/office/drawing/2010/main" val="0"/>
              </a:ext>
            </a:extLst>
          </a:blip>
          <a:srcRect l="19895" r="-19895"/>
          <a:stretch/>
        </p:blipFill>
        <p:spPr bwMode="auto">
          <a:xfrm>
            <a:off x="0" y="0"/>
            <a:ext cx="11418847"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251520" y="548680"/>
            <a:ext cx="6555000" cy="923330"/>
          </a:xfrm>
          <a:prstGeom prst="rect">
            <a:avLst/>
          </a:prstGeom>
        </p:spPr>
        <p:txBody>
          <a:bodyPr wrap="none">
            <a:spAutoFit/>
          </a:bodyPr>
          <a:lstStyle/>
          <a:p>
            <a:r>
              <a:rPr lang="ru-RU" sz="5400" dirty="0" smtClean="0">
                <a:solidFill>
                  <a:schemeClr val="bg1"/>
                </a:solidFill>
              </a:rPr>
              <a:t>Спасибо за внимание</a:t>
            </a:r>
            <a:endParaRPr lang="ru-RU" sz="5400" dirty="0">
              <a:solidFill>
                <a:schemeClr val="bg1"/>
              </a:solidFill>
            </a:endParaRPr>
          </a:p>
        </p:txBody>
      </p:sp>
    </p:spTree>
    <p:extLst>
      <p:ext uri="{BB962C8B-B14F-4D97-AF65-F5344CB8AC3E}">
        <p14:creationId xmlns:p14="http://schemas.microsoft.com/office/powerpoint/2010/main" val="3655166025"/>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TotalTime>
  <Words>483</Words>
  <Application>Microsoft Office PowerPoint</Application>
  <PresentationFormat>Экран (4:3)</PresentationFormat>
  <Paragraphs>17</Paragraphs>
  <Slides>6</Slides>
  <Notes>0</Notes>
  <HiddenSlides>0</HiddenSlides>
  <MMClips>4</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Первый космонавт</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Home</dc:creator>
  <cp:lastModifiedBy>Home</cp:lastModifiedBy>
  <cp:revision>12</cp:revision>
  <dcterms:created xsi:type="dcterms:W3CDTF">2022-04-05T17:13:46Z</dcterms:created>
  <dcterms:modified xsi:type="dcterms:W3CDTF">2022-04-20T17:58:28Z</dcterms:modified>
</cp:coreProperties>
</file>