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7" r:id="rId10"/>
    <p:sldId id="269" r:id="rId11"/>
    <p:sldId id="297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C5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717" autoAdjust="0"/>
  </p:normalViewPr>
  <p:slideViewPr>
    <p:cSldViewPr>
      <p:cViewPr varScale="1">
        <p:scale>
          <a:sx n="81" d="100"/>
          <a:sy n="81" d="100"/>
        </p:scale>
        <p:origin x="-1507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7" name="Полилиния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6 w 5760"/>
                <a:gd name="T3" fmla="*/ 0 h 528"/>
                <a:gd name="T4" fmla="*/ 2147483646 w 5760"/>
                <a:gd name="T5" fmla="*/ 2147483646 h 528"/>
                <a:gd name="T6" fmla="*/ 2147483646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hangingPunct="1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274F7CB-F038-4B09-B422-FBCEE3BE1D3D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F0F7AAB-1514-437C-9D2C-CC04E9A55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9EC8D-BBC1-4DCA-BCDF-D49EFFBB7FB6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5F36D-5FFE-4663-9989-5DF20AC76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A1257-799C-407D-8017-5C07D4120BAA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7C8F7-12AD-4C37-BB08-9F3868D69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C82E3-81E4-473F-9394-51B48A8E5DA0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EEFD9-A17D-4D77-9A4C-0DD222E67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9764AB-866C-42CA-8610-FA01DD950E5A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6B3E1-C48B-40F8-9ADF-9056AAD06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238B5-89F4-4E55-9420-4815A603B7FE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7A26F-36E3-4C08-86D6-F36E8C1D7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A372D7-9DBA-4736-9BAC-9AE3FFDF6AE7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7A572-8D08-49A7-B2ED-D764B60D8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6EFA8-9CC4-4C22-A8F7-2A22B4F2F1C5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25440-595D-4795-850D-3E34FF27C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2BC70-07FB-44AB-A6E8-D446D89786F9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DEE7E-8F5F-4465-86D9-775448A86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0BE0A2-1E9F-4BE9-B9A1-E3FD87BB4A38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74435-8043-4E43-9126-30ED8DC85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6" name="Полилиния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6 w 5591"/>
              <a:gd name="T3" fmla="*/ 0 h 588"/>
              <a:gd name="T4" fmla="*/ 2147483646 w 5591"/>
              <a:gd name="T5" fmla="*/ 2147483646 h 588"/>
              <a:gd name="T6" fmla="*/ 214748364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F42E4E1-DA06-4231-8CFF-02E4994ECDF8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49EDB-C318-49A5-91F7-2CD7F02BA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1027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6 w 5591"/>
              <a:gd name="T3" fmla="*/ 0 h 588"/>
              <a:gd name="T4" fmla="*/ 2147483646 w 5591"/>
              <a:gd name="T5" fmla="*/ 2147483646 h 588"/>
              <a:gd name="T6" fmla="*/ 214748364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420F091F-8071-42B7-950D-39054BED2740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682CEC0C-3338-4013-A13C-48BE659EB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13" r:id="rId2"/>
    <p:sldLayoutId id="2147484020" r:id="rId3"/>
    <p:sldLayoutId id="2147484014" r:id="rId4"/>
    <p:sldLayoutId id="2147484021" r:id="rId5"/>
    <p:sldLayoutId id="2147484015" r:id="rId6"/>
    <p:sldLayoutId id="2147484016" r:id="rId7"/>
    <p:sldLayoutId id="2147484022" r:id="rId8"/>
    <p:sldLayoutId id="2147484023" r:id="rId9"/>
    <p:sldLayoutId id="2147484017" r:id="rId10"/>
    <p:sldLayoutId id="21474840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1%83%D0%B1%D0%BB%D1%8C" TargetMode="External"/><Relationship Id="rId2" Type="http://schemas.openxmlformats.org/officeDocument/2006/relationships/hyperlink" Target="http://ru.wikipedia.org/wiki/%D0%A0%D0%BE%D1%81%D1%81%D0%B8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3%D0%B5%D1%80%D0%B1_%D0%A0%D0%BE%D1%81%D1%81%D0%B8%D0%B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/>
              <a:t>Автор: </a:t>
            </a:r>
            <a:r>
              <a:rPr lang="ru-RU" sz="2800" dirty="0" smtClean="0">
                <a:solidFill>
                  <a:schemeClr val="accent2"/>
                </a:solidFill>
              </a:rPr>
              <a:t>Рогачёва </a:t>
            </a:r>
            <a:r>
              <a:rPr lang="ru-RU" sz="2800" dirty="0" err="1" smtClean="0">
                <a:solidFill>
                  <a:schemeClr val="accent2"/>
                </a:solidFill>
              </a:rPr>
              <a:t>Алефтина</a:t>
            </a:r>
            <a:r>
              <a:rPr lang="ru-RU" sz="2800" dirty="0" smtClean="0">
                <a:solidFill>
                  <a:schemeClr val="accent2"/>
                </a:solidFill>
              </a:rPr>
              <a:t> Александровна</a:t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dirty="0" smtClean="0">
                <a:solidFill>
                  <a:schemeClr val="accent2"/>
                </a:solidFill>
              </a:rPr>
              <a:t>Учитель начальных классов</a:t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dirty="0" smtClean="0">
                <a:solidFill>
                  <a:schemeClr val="accent2"/>
                </a:solidFill>
              </a:rPr>
              <a:t>МКОУ </a:t>
            </a:r>
            <a:r>
              <a:rPr lang="ru-RU" sz="2800" smtClean="0">
                <a:solidFill>
                  <a:schemeClr val="accent2"/>
                </a:solidFill>
              </a:rPr>
              <a:t>«</a:t>
            </a:r>
            <a:r>
              <a:rPr lang="ru-RU" sz="2800" smtClean="0">
                <a:solidFill>
                  <a:schemeClr val="accent2"/>
                </a:solidFill>
              </a:rPr>
              <a:t>Черемушкинская </a:t>
            </a:r>
            <a:r>
              <a:rPr lang="ru-RU" sz="2800" dirty="0" smtClean="0">
                <a:solidFill>
                  <a:schemeClr val="accent2"/>
                </a:solidFill>
              </a:rPr>
              <a:t>ООШ»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3600450"/>
            <a:ext cx="7772400" cy="1198563"/>
          </a:xfrm>
        </p:spPr>
        <p:txBody>
          <a:bodyPr/>
          <a:lstStyle/>
          <a:p>
            <a:pPr marR="0"/>
            <a:r>
              <a:rPr lang="ru-RU" smtClean="0">
                <a:solidFill>
                  <a:srgbClr val="7030A0"/>
                </a:solidFill>
              </a:rPr>
              <a:t>Викторина по теме:</a:t>
            </a:r>
          </a:p>
          <a:p>
            <a:pPr marR="0"/>
            <a:r>
              <a:rPr lang="ru-RU" sz="3600" smtClean="0">
                <a:solidFill>
                  <a:srgbClr val="800C57"/>
                </a:solidFill>
              </a:rPr>
              <a:t> «Россия –Родина моя»</a:t>
            </a:r>
          </a:p>
          <a:p>
            <a:pPr marR="0"/>
            <a:r>
              <a:rPr lang="ru-RU" smtClean="0">
                <a:solidFill>
                  <a:srgbClr val="7030A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8000" dirty="0" smtClean="0">
                <a:solidFill>
                  <a:srgbClr val="FF0000"/>
                </a:solidFill>
              </a:rPr>
              <a:t>Спасибо за внимание.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163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3573463"/>
            <a:ext cx="7772400" cy="1200150"/>
          </a:xfrm>
        </p:spPr>
        <p:txBody>
          <a:bodyPr/>
          <a:lstStyle/>
          <a:p>
            <a:pPr marR="0"/>
            <a:r>
              <a:rPr lang="ru-RU" smtClean="0">
                <a:solidFill>
                  <a:srgbClr val="00206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0850" indent="-342900">
              <a:buFont typeface="Lucida Sans Unicode" pitchFamily="34" charset="0"/>
              <a:buAutoNum type="arabicPeriod"/>
            </a:pPr>
            <a:r>
              <a:rPr lang="ru-RU" sz="1400" smtClean="0">
                <a:hlinkClick r:id="rId2"/>
              </a:rPr>
              <a:t>Википедия –свободная энциклопедия- Национальный состав РФ </a:t>
            </a:r>
            <a:endParaRPr lang="ru-RU" sz="1400" smtClean="0"/>
          </a:p>
          <a:p>
            <a:pPr marL="450850" indent="-342900">
              <a:buFont typeface="Lucida Sans Unicode" pitchFamily="34" charset="0"/>
              <a:buAutoNum type="arabicPeriod"/>
            </a:pPr>
            <a:r>
              <a:rPr lang="ru-RU" sz="1400" smtClean="0">
                <a:hlinkClick r:id="rId2"/>
              </a:rPr>
              <a:t>Википедия-свободная энциклопедия-  География РФ</a:t>
            </a:r>
            <a:endParaRPr lang="ru-RU" sz="1400" smtClean="0"/>
          </a:p>
          <a:p>
            <a:pPr marL="450850" indent="-342900">
              <a:buFont typeface="Lucida Sans Unicode" pitchFamily="34" charset="0"/>
              <a:buAutoNum type="arabicPeriod"/>
            </a:pPr>
            <a:r>
              <a:rPr lang="ru-RU" sz="1400" smtClean="0"/>
              <a:t>С.Кочурова Большой сюрприз для  «классной» компании. Ярославль 2004г</a:t>
            </a:r>
          </a:p>
          <a:p>
            <a:pPr marL="450850" indent="-342900">
              <a:buFont typeface="Lucida Sans Unicode" pitchFamily="34" charset="0"/>
              <a:buAutoNum type="arabicPeriod"/>
            </a:pPr>
            <a:r>
              <a:rPr lang="ru-RU" sz="1400" smtClean="0">
                <a:hlinkClick r:id="rId3"/>
              </a:rPr>
              <a:t>Википедия-свободная энциклопедия- Деньги России</a:t>
            </a:r>
            <a:endParaRPr lang="ru-RU" sz="1400" smtClean="0"/>
          </a:p>
          <a:p>
            <a:pPr marL="450850" indent="-342900">
              <a:buFont typeface="Lucida Sans Unicode" pitchFamily="34" charset="0"/>
              <a:buAutoNum type="arabicPeriod"/>
            </a:pPr>
            <a:r>
              <a:rPr lang="ru-RU" sz="1400" smtClean="0">
                <a:hlinkClick r:id="rId4"/>
              </a:rPr>
              <a:t>Википедия-свободная энциклопедия-  Символы государства</a:t>
            </a:r>
            <a:endParaRPr lang="ru-RU" sz="1400" smtClean="0"/>
          </a:p>
          <a:p>
            <a:pPr marL="450850" indent="-342900">
              <a:buFont typeface="Lucida Sans Unicode" pitchFamily="34" charset="0"/>
              <a:buAutoNum type="arabicPeriod"/>
            </a:pPr>
            <a:endParaRPr lang="ru-RU" sz="16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/>
              <a:t>              Литература: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000" dirty="0" smtClean="0"/>
              <a:t>В стародавние времена нашу страну называли Русью, слово «Русь» , как полагали некоторые ученые, произошло от слова «русло» </a:t>
            </a:r>
            <a:r>
              <a:rPr lang="ru-RU" sz="2000" dirty="0" err="1" smtClean="0"/>
              <a:t>т.к</a:t>
            </a:r>
            <a:r>
              <a:rPr lang="ru-RU" sz="2000" dirty="0" smtClean="0"/>
              <a:t> в нашей стране много рек, озер, людей живущих по берегам этих рек звали россами, а какие  сейчас два равносильных названия у нашего государства.</a:t>
            </a:r>
          </a:p>
          <a:p>
            <a:pPr eaLnBrk="1" hangingPunct="1"/>
            <a:r>
              <a:rPr lang="ru-RU" dirty="0" smtClean="0">
                <a:hlinkClick r:id="" action="ppaction://noaction"/>
              </a:rPr>
              <a:t>Россия, Российская Федерация</a:t>
            </a:r>
            <a:endParaRPr lang="ru-RU" dirty="0" smtClean="0"/>
          </a:p>
          <a:p>
            <a:pPr eaLnBrk="1" hangingPunct="1"/>
            <a:r>
              <a:rPr lang="ru-RU" dirty="0" smtClean="0">
                <a:hlinkClick r:id="" action="ppaction://noaction"/>
              </a:rPr>
              <a:t>Россия, Российская республика</a:t>
            </a:r>
            <a:endParaRPr lang="ru-RU" dirty="0" smtClean="0"/>
          </a:p>
          <a:p>
            <a:pPr eaLnBrk="1" hangingPunct="1"/>
            <a:r>
              <a:rPr lang="ru-RU" dirty="0" smtClean="0">
                <a:hlinkClick r:id="" action="ppaction://noaction"/>
              </a:rPr>
              <a:t>Россия, Российская империя</a:t>
            </a:r>
            <a:endParaRPr lang="ru-RU" dirty="0" smtClean="0"/>
          </a:p>
          <a:p>
            <a:pPr eaLnBrk="1" hangingPunct="1"/>
            <a:r>
              <a:rPr lang="ru-RU" dirty="0" smtClean="0">
                <a:hlinkClick r:id="" action="ppaction://noaction"/>
              </a:rPr>
              <a:t>Только Россия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1. Страница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Название страны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8">
              <a:buFont typeface="Wingdings 2"/>
              <a:buNone/>
              <a:defRPr/>
            </a:pPr>
            <a:endParaRPr lang="ru-RU" sz="900" dirty="0" smtClean="0"/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Какого числа празднуется </a:t>
            </a:r>
            <a:r>
              <a:rPr lang="ru-RU" sz="2000" b="1" u="sng" dirty="0" smtClean="0">
                <a:solidFill>
                  <a:srgbClr val="FF0000"/>
                </a:solidFill>
              </a:rPr>
              <a:t> День народного единства? </a:t>
            </a:r>
            <a:r>
              <a:rPr lang="ru-RU" sz="1400" dirty="0" smtClean="0"/>
              <a:t> </a:t>
            </a: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FF0000"/>
                </a:solidFill>
                <a:hlinkClick r:id="" action="ppaction://noaction"/>
              </a:rPr>
              <a:t>23 февраля</a:t>
            </a:r>
            <a:endParaRPr lang="ru-RU" sz="24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FF0000"/>
                </a:solidFill>
                <a:hlinkClick r:id="" action="ppaction://noaction"/>
              </a:rPr>
              <a:t>12 июня</a:t>
            </a:r>
            <a:endParaRPr lang="ru-RU" sz="24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FF0000"/>
                </a:solidFill>
                <a:hlinkClick r:id="" action="ppaction://noaction"/>
              </a:rPr>
              <a:t>1 мая</a:t>
            </a:r>
            <a:endParaRPr lang="ru-RU" sz="24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ru-RU" sz="2400" dirty="0" smtClean="0">
                <a:solidFill>
                  <a:srgbClr val="FF0000"/>
                </a:solidFill>
                <a:hlinkClick r:id="" action="ppaction://noaction"/>
              </a:rPr>
              <a:t>4 ноября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2.Страница «Праздники»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400" dirty="0" err="1" smtClean="0"/>
              <a:t>Триколору</a:t>
            </a:r>
            <a:r>
              <a:rPr lang="ru-RU" sz="1400" dirty="0" smtClean="0"/>
              <a:t> России уже более 300 лет. </a:t>
            </a:r>
          </a:p>
          <a:p>
            <a:pPr eaLnBrk="1" hangingPunct="1"/>
            <a:r>
              <a:rPr lang="ru-RU" sz="1800" dirty="0" smtClean="0">
                <a:solidFill>
                  <a:srgbClr val="FF0000"/>
                </a:solidFill>
              </a:rPr>
              <a:t>1.Какой флаг является флагом  РФ?</a:t>
            </a:r>
          </a:p>
          <a:p>
            <a:pPr eaLnBrk="1" hangingPunct="1"/>
            <a:endParaRPr lang="ru-RU" sz="1800" dirty="0" smtClean="0">
              <a:solidFill>
                <a:srgbClr val="FF0000"/>
              </a:solidFill>
            </a:endParaRPr>
          </a:p>
          <a:p>
            <a:pPr eaLnBrk="1" hangingPunct="1"/>
            <a:endParaRPr lang="ru-RU" sz="1800" dirty="0" smtClean="0">
              <a:solidFill>
                <a:srgbClr val="FF0000"/>
              </a:solidFill>
            </a:endParaRPr>
          </a:p>
          <a:p>
            <a:pPr eaLnBrk="1" hangingPunct="1"/>
            <a:endParaRPr lang="ru-RU" sz="1800" dirty="0" smtClean="0">
              <a:solidFill>
                <a:srgbClr val="FF0000"/>
              </a:solidFill>
            </a:endParaRPr>
          </a:p>
          <a:p>
            <a:pPr eaLnBrk="1" hangingPunct="1"/>
            <a:endParaRPr lang="ru-RU" sz="1800" dirty="0" smtClean="0">
              <a:solidFill>
                <a:srgbClr val="FF0000"/>
              </a:solidFill>
            </a:endParaRPr>
          </a:p>
          <a:p>
            <a:pPr eaLnBrk="1" hangingPunct="1"/>
            <a:endParaRPr lang="ru-RU" sz="1800" dirty="0" smtClean="0">
              <a:solidFill>
                <a:srgbClr val="FF0000"/>
              </a:solidFill>
            </a:endParaRPr>
          </a:p>
          <a:p>
            <a:pPr eaLnBrk="1" hangingPunct="1"/>
            <a:endParaRPr lang="ru-RU" sz="18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ru-RU" sz="1800" dirty="0" smtClean="0">
                <a:solidFill>
                  <a:srgbClr val="FF0000"/>
                </a:solidFill>
              </a:rPr>
              <a:t>2.Что означает синий цвет флага ?</a:t>
            </a:r>
          </a:p>
          <a:p>
            <a:pPr eaLnBrk="1" hangingPunct="1"/>
            <a:r>
              <a:rPr lang="ru-RU" sz="1800" dirty="0" smtClean="0">
                <a:hlinkClick r:id="" action="ppaction://noaction"/>
              </a:rPr>
              <a:t>Мир</a:t>
            </a:r>
            <a:endParaRPr lang="ru-RU" sz="1800" dirty="0" smtClean="0"/>
          </a:p>
          <a:p>
            <a:pPr eaLnBrk="1" hangingPunct="1"/>
            <a:r>
              <a:rPr lang="ru-RU" sz="1800" dirty="0" smtClean="0">
                <a:hlinkClick r:id="" action="ppaction://noaction"/>
              </a:rPr>
              <a:t>Верность</a:t>
            </a:r>
            <a:endParaRPr lang="ru-RU" sz="1800" dirty="0" smtClean="0"/>
          </a:p>
          <a:p>
            <a:pPr eaLnBrk="1" hangingPunct="1"/>
            <a:r>
              <a:rPr lang="ru-RU" sz="1800" dirty="0" smtClean="0">
                <a:hlinkClick r:id="" action="ppaction://noaction"/>
              </a:rPr>
              <a:t>Отвагу</a:t>
            </a:r>
            <a:endParaRPr lang="ru-RU" sz="1800" dirty="0" smtClean="0"/>
          </a:p>
          <a:p>
            <a:pPr eaLnBrk="1" hangingPunct="1"/>
            <a:endParaRPr lang="ru-RU" sz="1800" dirty="0" smtClean="0">
              <a:solidFill>
                <a:srgbClr val="FF0000"/>
              </a:solidFill>
            </a:endParaRPr>
          </a:p>
          <a:p>
            <a:pPr eaLnBrk="1" hangingPunct="1"/>
            <a:endParaRPr 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3.Страница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Символы государства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4" name="Рисунок 4" descr="флаг франц.jpg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2643188"/>
            <a:ext cx="151765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C:\Documents and Settings\admin\Рабочий стол\флаг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2643188"/>
            <a:ext cx="14287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C:\Documents and Settings\admin\Рабочий стол\luxe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38" y="2571750"/>
            <a:ext cx="13811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400" smtClean="0"/>
              <a:t>двухглавый орел на красном фоне является символом России более 5оо лет.Две головы орла напоминают о исторической необходимости для России обороны от запада до востока .Одна голова смотрит в Европу, другая в Азию.</a:t>
            </a:r>
          </a:p>
          <a:p>
            <a:pPr eaLnBrk="1" hangingPunct="1"/>
            <a:r>
              <a:rPr lang="ru-RU" sz="1400" smtClean="0">
                <a:solidFill>
                  <a:srgbClr val="FF0000"/>
                </a:solidFill>
              </a:rPr>
              <a:t>1.Сколько корон в гербе? </a:t>
            </a:r>
          </a:p>
          <a:p>
            <a:pPr eaLnBrk="1" hangingPunct="1"/>
            <a:r>
              <a:rPr lang="ru-RU" sz="1400" smtClean="0">
                <a:hlinkClick r:id="" action="ppaction://noaction"/>
              </a:rPr>
              <a:t>1</a:t>
            </a:r>
            <a:endParaRPr lang="ru-RU" sz="1400" smtClean="0"/>
          </a:p>
          <a:p>
            <a:pPr eaLnBrk="1" hangingPunct="1"/>
            <a:r>
              <a:rPr lang="ru-RU" sz="1400" smtClean="0">
                <a:hlinkClick r:id="" action="ppaction://noaction"/>
              </a:rPr>
              <a:t>2</a:t>
            </a:r>
            <a:endParaRPr lang="ru-RU" sz="1400" smtClean="0"/>
          </a:p>
          <a:p>
            <a:pPr eaLnBrk="1" hangingPunct="1"/>
            <a:r>
              <a:rPr lang="ru-RU" sz="1400" smtClean="0">
                <a:hlinkClick r:id="" action="ppaction://noaction"/>
              </a:rPr>
              <a:t>3</a:t>
            </a:r>
            <a:endParaRPr lang="ru-RU" sz="1400" smtClean="0"/>
          </a:p>
          <a:p>
            <a:pPr eaLnBrk="1" hangingPunct="1"/>
            <a:r>
              <a:rPr lang="ru-RU" sz="1400" smtClean="0">
                <a:solidFill>
                  <a:srgbClr val="FF0000"/>
                </a:solidFill>
              </a:rPr>
              <a:t>2.Что орел  держит в лапах?</a:t>
            </a:r>
          </a:p>
          <a:p>
            <a:pPr eaLnBrk="1" hangingPunct="1"/>
            <a:r>
              <a:rPr lang="en-US" sz="1400" smtClean="0">
                <a:hlinkClick r:id="" action="ppaction://noaction"/>
              </a:rPr>
              <a:t>A</a:t>
            </a:r>
            <a:r>
              <a:rPr lang="ru-RU" sz="1400" smtClean="0">
                <a:hlinkClick r:id="" action="ppaction://noaction"/>
              </a:rPr>
              <a:t>.булава и держава</a:t>
            </a:r>
            <a:endParaRPr lang="ru-RU" sz="1400" smtClean="0"/>
          </a:p>
          <a:p>
            <a:pPr eaLnBrk="1" hangingPunct="1"/>
            <a:r>
              <a:rPr lang="ru-RU" sz="1400" smtClean="0"/>
              <a:t>В. </a:t>
            </a:r>
            <a:r>
              <a:rPr lang="ru-RU" sz="1400" smtClean="0">
                <a:hlinkClick r:id="" action="ppaction://noaction"/>
              </a:rPr>
              <a:t>Скипетр </a:t>
            </a:r>
            <a:r>
              <a:rPr lang="ru-RU" sz="1400" smtClean="0"/>
              <a:t>и держава</a:t>
            </a:r>
          </a:p>
          <a:p>
            <a:pPr eaLnBrk="1" hangingPunct="1"/>
            <a:r>
              <a:rPr lang="ru-RU" sz="1400" smtClean="0">
                <a:hlinkClick r:id="" action="ppaction://noaction"/>
              </a:rPr>
              <a:t>С.булава и скипетр</a:t>
            </a:r>
            <a:endParaRPr lang="ru-RU" sz="1400" smtClean="0"/>
          </a:p>
          <a:p>
            <a:pPr eaLnBrk="1" hangingPunct="1"/>
            <a:r>
              <a:rPr lang="ru-RU" sz="1400" smtClean="0">
                <a:solidFill>
                  <a:srgbClr val="FF0000"/>
                </a:solidFill>
              </a:rPr>
              <a:t>3.Что изображено на груди орла? </a:t>
            </a:r>
            <a:endParaRPr lang="ru-RU" sz="1400" smtClean="0"/>
          </a:p>
          <a:p>
            <a:pPr eaLnBrk="1" hangingPunct="1"/>
            <a:r>
              <a:rPr lang="ru-RU" sz="1400" smtClean="0">
                <a:hlinkClick r:id="" action="ppaction://noaction"/>
              </a:rPr>
              <a:t>А.икона</a:t>
            </a:r>
            <a:endParaRPr lang="ru-RU" sz="1400" smtClean="0"/>
          </a:p>
          <a:p>
            <a:pPr eaLnBrk="1" hangingPunct="1"/>
            <a:r>
              <a:rPr lang="ru-RU" sz="1400" smtClean="0">
                <a:hlinkClick r:id="" action="ppaction://noaction"/>
              </a:rPr>
              <a:t>В.Герб Москвы</a:t>
            </a:r>
            <a:endParaRPr lang="ru-RU" sz="1400" smtClean="0"/>
          </a:p>
          <a:p>
            <a:pPr eaLnBrk="1" hangingPunct="1"/>
            <a:r>
              <a:rPr lang="ru-RU" sz="1400" smtClean="0">
                <a:hlinkClick r:id="" action="ppaction://noaction"/>
              </a:rPr>
              <a:t>С.ничего не изображено</a:t>
            </a:r>
            <a:endParaRPr lang="ru-RU" sz="1400" smtClean="0"/>
          </a:p>
          <a:p>
            <a:pPr eaLnBrk="1" hangingPunct="1"/>
            <a:endParaRPr lang="ru-RU" sz="14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4.Страница « Герб»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400" smtClean="0"/>
              <a:t>Гимн России был принят –30 декабря 2000г.Музыка осталась прежней А.В. Александрова, а слова были изменены.</a:t>
            </a:r>
            <a:r>
              <a:rPr lang="ru-RU" sz="2800" smtClean="0">
                <a:solidFill>
                  <a:srgbClr val="FF0000"/>
                </a:solidFill>
              </a:rPr>
              <a:t>Кто</a:t>
            </a:r>
            <a:r>
              <a:rPr lang="ru-RU" sz="1400" smtClean="0">
                <a:solidFill>
                  <a:srgbClr val="FF0000"/>
                </a:solidFill>
              </a:rPr>
              <a:t> </a:t>
            </a:r>
            <a:r>
              <a:rPr lang="ru-RU" smtClean="0">
                <a:solidFill>
                  <a:srgbClr val="FF0000"/>
                </a:solidFill>
              </a:rPr>
              <a:t>автор текста гимна СССР и России ? </a:t>
            </a:r>
            <a:r>
              <a:rPr lang="ru-RU" smtClean="0"/>
              <a:t>Это детский поэт.</a:t>
            </a:r>
          </a:p>
          <a:p>
            <a:pPr eaLnBrk="1" hangingPunct="1"/>
            <a:r>
              <a:rPr lang="ru-RU" smtClean="0">
                <a:hlinkClick r:id="" action="ppaction://noaction"/>
              </a:rPr>
              <a:t>С. Михалков </a:t>
            </a:r>
            <a:endParaRPr lang="ru-RU" smtClean="0"/>
          </a:p>
          <a:p>
            <a:pPr eaLnBrk="1" hangingPunct="1"/>
            <a:r>
              <a:rPr lang="ru-RU" smtClean="0">
                <a:hlinkClick r:id="" action="ppaction://noaction"/>
              </a:rPr>
              <a:t>А. Барто</a:t>
            </a:r>
            <a:endParaRPr lang="ru-RU" smtClean="0"/>
          </a:p>
          <a:p>
            <a:pPr eaLnBrk="1" hangingPunct="1"/>
            <a:r>
              <a:rPr lang="ru-RU" smtClean="0">
                <a:hlinkClick r:id="" action="ppaction://noaction"/>
              </a:rPr>
              <a:t>К.Чуковский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5. Страница «Гимн»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smtClean="0"/>
              <a:t> В каждом государстве есть своя валюта.</a:t>
            </a:r>
          </a:p>
          <a:p>
            <a:r>
              <a:rPr lang="ru-RU" sz="1600" smtClean="0">
                <a:solidFill>
                  <a:srgbClr val="FF0000"/>
                </a:solidFill>
              </a:rPr>
              <a:t>1.Это название денежной единицы происходит от того что, от большого слитка серебра отрубалась часть.</a:t>
            </a:r>
          </a:p>
          <a:p>
            <a:r>
              <a:rPr lang="ru-RU" sz="1600" smtClean="0">
                <a:hlinkClick r:id="" action="ppaction://noaction"/>
              </a:rPr>
              <a:t>Грош</a:t>
            </a:r>
            <a:endParaRPr lang="ru-RU" sz="1600" smtClean="0"/>
          </a:p>
          <a:p>
            <a:r>
              <a:rPr lang="ru-RU" sz="1600" smtClean="0">
                <a:hlinkClick r:id="" action="ppaction://noaction"/>
              </a:rPr>
              <a:t>Копейка</a:t>
            </a:r>
            <a:endParaRPr lang="ru-RU" sz="1600" smtClean="0"/>
          </a:p>
          <a:p>
            <a:r>
              <a:rPr lang="ru-RU" sz="1600" smtClean="0">
                <a:hlinkClick r:id="" action="ppaction://noaction"/>
              </a:rPr>
              <a:t>Алтын</a:t>
            </a:r>
            <a:endParaRPr lang="ru-RU" sz="1600" smtClean="0"/>
          </a:p>
          <a:p>
            <a:r>
              <a:rPr lang="ru-RU" sz="1600" smtClean="0">
                <a:hlinkClick r:id="" action="ppaction://noaction"/>
              </a:rPr>
              <a:t>Рубль </a:t>
            </a:r>
            <a:endParaRPr lang="ru-RU" sz="1600" smtClean="0"/>
          </a:p>
          <a:p>
            <a:r>
              <a:rPr lang="ru-RU" sz="1600" smtClean="0">
                <a:solidFill>
                  <a:srgbClr val="FF0000"/>
                </a:solidFill>
              </a:rPr>
              <a:t>2. Елена Глинская , жена Василия </a:t>
            </a:r>
            <a:r>
              <a:rPr lang="en-US" sz="1600" smtClean="0">
                <a:solidFill>
                  <a:srgbClr val="FF0000"/>
                </a:solidFill>
              </a:rPr>
              <a:t>III</a:t>
            </a:r>
            <a:r>
              <a:rPr lang="ru-RU" sz="1600" smtClean="0">
                <a:solidFill>
                  <a:srgbClr val="FF0000"/>
                </a:solidFill>
              </a:rPr>
              <a:t>, мать Ивана Грозного  провела денежную реформу: были изъяты  монеты старой чеканки и введены новые. Какие деньги были введены?</a:t>
            </a:r>
          </a:p>
          <a:p>
            <a:r>
              <a:rPr lang="ru-RU" sz="1600" smtClean="0">
                <a:hlinkClick r:id="" action="ppaction://noaction"/>
              </a:rPr>
              <a:t>Грош</a:t>
            </a:r>
            <a:endParaRPr lang="ru-RU" sz="1600" smtClean="0"/>
          </a:p>
          <a:p>
            <a:r>
              <a:rPr lang="ru-RU" sz="1600" smtClean="0">
                <a:hlinkClick r:id="" action="ppaction://noaction"/>
              </a:rPr>
              <a:t>Копейка</a:t>
            </a:r>
            <a:endParaRPr lang="ru-RU" sz="1600" smtClean="0"/>
          </a:p>
          <a:p>
            <a:r>
              <a:rPr lang="ru-RU" sz="1600" smtClean="0">
                <a:hlinkClick r:id="" action="ppaction://noaction"/>
              </a:rPr>
              <a:t>Алтын</a:t>
            </a:r>
            <a:endParaRPr lang="ru-RU" sz="1600" smtClean="0"/>
          </a:p>
          <a:p>
            <a:r>
              <a:rPr lang="ru-RU" sz="1600" smtClean="0">
                <a:hlinkClick r:id="" action="ppaction://noaction"/>
              </a:rPr>
              <a:t>Рубль </a:t>
            </a:r>
            <a:endParaRPr lang="ru-RU" sz="1600" smtClean="0"/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8.Страница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Деньги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316" name="Рисунок 3" descr="денг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5" y="4643438"/>
            <a:ext cx="168751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4" descr="денг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14287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endParaRPr lang="ru-RU" sz="1400" smtClean="0"/>
          </a:p>
          <a:p>
            <a:r>
              <a:rPr lang="ru-RU" sz="1400" smtClean="0">
                <a:solidFill>
                  <a:srgbClr val="FF0000"/>
                </a:solidFill>
              </a:rPr>
              <a:t> 1.  </a:t>
            </a:r>
            <a:r>
              <a:rPr lang="ru-RU" sz="1800" smtClean="0">
                <a:solidFill>
                  <a:srgbClr val="FF0000"/>
                </a:solidFill>
              </a:rPr>
              <a:t>Какое выражение объясняется следующим образом? </a:t>
            </a:r>
            <a:r>
              <a:rPr lang="ru-RU" sz="1400" smtClean="0"/>
              <a:t>В Московском кремле у колокольни Ивана Великого была  площадь. На ней  во всеуслышание объявляли народу все важные государственные указы. Употребляется в смысле осуждения, когда человек разговаривает слишком громко.</a:t>
            </a:r>
          </a:p>
          <a:p>
            <a:r>
              <a:rPr lang="ru-RU" sz="1800" smtClean="0">
                <a:hlinkClick r:id="" action="ppaction://noaction"/>
              </a:rPr>
              <a:t>Во всю Петровскую</a:t>
            </a:r>
            <a:endParaRPr lang="ru-RU" sz="1800" smtClean="0"/>
          </a:p>
          <a:p>
            <a:r>
              <a:rPr lang="ru-RU" sz="1800" smtClean="0">
                <a:hlinkClick r:id="" action="ppaction://noaction"/>
              </a:rPr>
              <a:t>Во всю Кремлевскую</a:t>
            </a:r>
            <a:endParaRPr lang="ru-RU" sz="1800" smtClean="0"/>
          </a:p>
          <a:p>
            <a:r>
              <a:rPr lang="ru-RU" sz="1800" smtClean="0">
                <a:hlinkClick r:id="" action="ppaction://noaction"/>
              </a:rPr>
              <a:t>Во всю Ивановскую</a:t>
            </a:r>
            <a:endParaRPr lang="ru-RU" sz="1800" smtClean="0"/>
          </a:p>
          <a:p>
            <a:r>
              <a:rPr lang="ru-RU" sz="1800" smtClean="0">
                <a:hlinkClick r:id="" action="ppaction://noaction"/>
              </a:rPr>
              <a:t>Во всю приказную</a:t>
            </a:r>
            <a:endParaRPr lang="ru-RU" sz="1800" smtClean="0"/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9. Страница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Крылатые выражения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340" name="Рисунок 3" descr="крыл выр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3371850"/>
            <a:ext cx="2428875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smtClean="0">
                <a:solidFill>
                  <a:srgbClr val="FF0000"/>
                </a:solidFill>
              </a:rPr>
              <a:t>1.Основным документ гражданина  является…?</a:t>
            </a:r>
          </a:p>
          <a:p>
            <a:r>
              <a:rPr lang="ru-RU" sz="2000" smtClean="0">
                <a:hlinkClick r:id="" action="ppaction://noaction"/>
              </a:rPr>
              <a:t>Студенческий билет</a:t>
            </a:r>
            <a:endParaRPr lang="ru-RU" sz="2000" smtClean="0"/>
          </a:p>
          <a:p>
            <a:r>
              <a:rPr lang="ru-RU" sz="2000" smtClean="0">
                <a:hlinkClick r:id="" action="ppaction://noaction"/>
              </a:rPr>
              <a:t>Свидетельство о рождении</a:t>
            </a:r>
            <a:endParaRPr lang="ru-RU" sz="2000" smtClean="0"/>
          </a:p>
          <a:p>
            <a:r>
              <a:rPr lang="ru-RU" sz="2000" smtClean="0">
                <a:hlinkClick r:id="" action="ppaction://noaction"/>
              </a:rPr>
              <a:t>паспорт</a:t>
            </a:r>
            <a:endParaRPr lang="ru-RU" sz="2000" smtClean="0"/>
          </a:p>
          <a:p>
            <a:r>
              <a:rPr lang="ru-RU" sz="2000" smtClean="0">
                <a:solidFill>
                  <a:srgbClr val="FF0000"/>
                </a:solidFill>
              </a:rPr>
              <a:t>2.Во сколько лет получают паспорт? </a:t>
            </a:r>
          </a:p>
          <a:p>
            <a:r>
              <a:rPr lang="ru-RU" sz="2000" smtClean="0">
                <a:hlinkClick r:id="" action="ppaction://noaction"/>
              </a:rPr>
              <a:t>18</a:t>
            </a:r>
            <a:endParaRPr lang="ru-RU" sz="2000" smtClean="0"/>
          </a:p>
          <a:p>
            <a:r>
              <a:rPr lang="ru-RU" sz="2000" smtClean="0">
                <a:hlinkClick r:id="" action="ppaction://noaction"/>
              </a:rPr>
              <a:t>14</a:t>
            </a:r>
            <a:endParaRPr lang="ru-RU" sz="2000" smtClean="0"/>
          </a:p>
          <a:p>
            <a:r>
              <a:rPr lang="ru-RU" sz="2000" smtClean="0">
                <a:hlinkClick r:id="" action="ppaction://noaction"/>
              </a:rPr>
              <a:t>20</a:t>
            </a:r>
            <a:endParaRPr lang="ru-RU" sz="2000" smtClean="0"/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3100" dirty="0" smtClean="0">
                <a:solidFill>
                  <a:srgbClr val="FF0000"/>
                </a:solidFill>
              </a:rPr>
              <a:t>10.Страница </a:t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Основной документ гражданина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4" name="Рисунок 3" descr="пас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4662488"/>
            <a:ext cx="25717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4" descr="пас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4324350"/>
            <a:ext cx="12858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363</TotalTime>
  <Words>425</Words>
  <Application>Microsoft Office PowerPoint</Application>
  <PresentationFormat>Экран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Автор: Рогачёва Алефтина Александровна Учитель начальных классов МКОУ «Черемушкинская ООШ»</vt:lpstr>
      <vt:lpstr>1. Страница  Название страны</vt:lpstr>
      <vt:lpstr>2.Страница «Праздники» </vt:lpstr>
      <vt:lpstr>3.Страница  Символы государства</vt:lpstr>
      <vt:lpstr>4.Страница « Герб» </vt:lpstr>
      <vt:lpstr>5. Страница «Гимн»</vt:lpstr>
      <vt:lpstr>8.Страница Деньги</vt:lpstr>
      <vt:lpstr>9. Страница Крылатые выражения</vt:lpstr>
      <vt:lpstr>10.Страница  Основной документ гражданина РФ </vt:lpstr>
      <vt:lpstr>Спасибо за внимание.</vt:lpstr>
      <vt:lpstr>              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–Родина моя</dc:title>
  <dc:creator>Дима Данаев</dc:creator>
  <cp:lastModifiedBy>Денис</cp:lastModifiedBy>
  <cp:revision>59</cp:revision>
  <dcterms:created xsi:type="dcterms:W3CDTF">2011-11-01T16:02:00Z</dcterms:created>
  <dcterms:modified xsi:type="dcterms:W3CDTF">2018-11-07T17:56:38Z</dcterms:modified>
</cp:coreProperties>
</file>