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9" r:id="rId4"/>
    <p:sldId id="267" r:id="rId5"/>
    <p:sldId id="268" r:id="rId6"/>
    <p:sldId id="271" r:id="rId7"/>
    <p:sldId id="270" r:id="rId8"/>
    <p:sldId id="257" r:id="rId9"/>
    <p:sldId id="274" r:id="rId10"/>
    <p:sldId id="275" r:id="rId11"/>
    <p:sldId id="280" r:id="rId12"/>
    <p:sldId id="261" r:id="rId13"/>
    <p:sldId id="276" r:id="rId14"/>
    <p:sldId id="277" r:id="rId15"/>
    <p:sldId id="279" r:id="rId16"/>
    <p:sldId id="273" r:id="rId17"/>
    <p:sldId id="272" r:id="rId18"/>
    <p:sldId id="26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993300"/>
    <a:srgbClr val="FF9900"/>
    <a:srgbClr val="CC6600"/>
    <a:srgbClr val="CC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://s4.pic4you.ru/y2014/09-30/24687/4621894-thumb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54260" flipH="1">
            <a:off x="838116" y="3006080"/>
            <a:ext cx="873902" cy="1760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кругленный прямоугольник 11"/>
          <p:cNvSpPr/>
          <p:nvPr userDrawn="1"/>
        </p:nvSpPr>
        <p:spPr>
          <a:xfrm>
            <a:off x="755576" y="1484784"/>
            <a:ext cx="7776864" cy="1512168"/>
          </a:xfrm>
          <a:prstGeom prst="roundRect">
            <a:avLst/>
          </a:prstGeom>
          <a:noFill/>
          <a:ln w="508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484784"/>
            <a:ext cx="7772400" cy="1512168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34030" y="3717032"/>
            <a:ext cx="3314434" cy="2232248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8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508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 userDrawn="1"/>
        </p:nvSpPr>
        <p:spPr>
          <a:xfrm>
            <a:off x="5456867" y="3717032"/>
            <a:ext cx="3291597" cy="2232248"/>
          </a:xfrm>
          <a:prstGeom prst="roundRect">
            <a:avLst/>
          </a:prstGeom>
          <a:noFill/>
          <a:ln w="508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 userDrawn="1"/>
        </p:nvSpPr>
        <p:spPr>
          <a:xfrm>
            <a:off x="152400" y="152400"/>
            <a:ext cx="8812088" cy="6588968"/>
          </a:xfrm>
          <a:prstGeom prst="roundRect">
            <a:avLst/>
          </a:prstGeom>
          <a:noFill/>
          <a:ln w="508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2" name="Picture 8" descr="https://diagonalparking.files.wordpress.com/2015/07/quill-pen-old-books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5313" b="96383" l="2522" r="92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4882" r="7679"/>
          <a:stretch/>
        </p:blipFill>
        <p:spPr bwMode="auto">
          <a:xfrm>
            <a:off x="467544" y="3861048"/>
            <a:ext cx="5099571" cy="316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gradFill flip="none" rotWithShape="1">
          <a:gsLst>
            <a:gs pos="0">
              <a:srgbClr val="993300"/>
            </a:gs>
            <a:gs pos="57000">
              <a:srgbClr val="FF9900">
                <a:alpha val="21000"/>
              </a:srgbClr>
            </a:gs>
            <a:gs pos="100000">
              <a:srgbClr val="CC6600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maxelinks.com/images/book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13000" contrast="-64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521" b="89931" l="1629" r="984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178"/>
          <a:stretch/>
        </p:blipFill>
        <p:spPr bwMode="auto">
          <a:xfrm>
            <a:off x="139833" y="3795386"/>
            <a:ext cx="8772525" cy="454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467544" y="260648"/>
            <a:ext cx="8280920" cy="1224136"/>
          </a:xfrm>
          <a:prstGeom prst="roundRect">
            <a:avLst/>
          </a:prstGeom>
          <a:noFill/>
          <a:ln w="508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 userDrawn="1"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508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 userDrawn="1"/>
        </p:nvSpPr>
        <p:spPr>
          <a:xfrm>
            <a:off x="467544" y="1628800"/>
            <a:ext cx="8280920" cy="4536504"/>
          </a:xfrm>
          <a:prstGeom prst="roundRect">
            <a:avLst/>
          </a:prstGeom>
          <a:noFill/>
          <a:ln w="508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bg>
      <p:bgPr>
        <a:gradFill flip="none" rotWithShape="1">
          <a:gsLst>
            <a:gs pos="0">
              <a:srgbClr val="993300"/>
            </a:gs>
            <a:gs pos="57000">
              <a:srgbClr val="FF9900">
                <a:alpha val="21000"/>
              </a:srgbClr>
            </a:gs>
            <a:gs pos="100000">
              <a:srgbClr val="CC6600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Скругленный прямоугольник 9"/>
          <p:cNvSpPr/>
          <p:nvPr userDrawn="1"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508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8" name="Picture 4" descr="http://www.carmanainsworthhappenings.com/wp-content/uploads/2013/10/shutterstock_110462222-1-300x14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21000" contrast="-14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8571" b="90000" l="10000" r="97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00" t="-14512" r="-3845" b="18995"/>
          <a:stretch/>
        </p:blipFill>
        <p:spPr bwMode="auto">
          <a:xfrm>
            <a:off x="0" y="3767612"/>
            <a:ext cx="4067944" cy="309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0"/>
          <p:cNvSpPr/>
          <p:nvPr userDrawn="1"/>
        </p:nvSpPr>
        <p:spPr>
          <a:xfrm>
            <a:off x="467544" y="260648"/>
            <a:ext cx="8280920" cy="1224136"/>
          </a:xfrm>
          <a:prstGeom prst="roundRect">
            <a:avLst/>
          </a:prstGeom>
          <a:noFill/>
          <a:ln w="508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 userDrawn="1"/>
        </p:nvSpPr>
        <p:spPr>
          <a:xfrm>
            <a:off x="467544" y="1628800"/>
            <a:ext cx="8280920" cy="4536504"/>
          </a:xfrm>
          <a:prstGeom prst="roundRect">
            <a:avLst/>
          </a:prstGeom>
          <a:noFill/>
          <a:ln w="508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406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bg>
      <p:bgPr>
        <a:gradFill flip="none" rotWithShape="1">
          <a:gsLst>
            <a:gs pos="0">
              <a:srgbClr val="993300"/>
            </a:gs>
            <a:gs pos="57000">
              <a:srgbClr val="FF9900">
                <a:alpha val="21000"/>
              </a:srgbClr>
            </a:gs>
            <a:gs pos="100000">
              <a:srgbClr val="CC6600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кругленный прямоугольник 8"/>
          <p:cNvSpPr/>
          <p:nvPr userDrawn="1"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508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http://www.carmanainsworthhappenings.com/wp-content/uploads/2013/10/shutterstock_110462222-1-300x14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25000" contrast="-2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8571" b="90000" l="10000" r="97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00" t="-14512" r="-3845" b="18995"/>
          <a:stretch/>
        </p:blipFill>
        <p:spPr bwMode="auto">
          <a:xfrm flipH="1">
            <a:off x="4679504" y="3779555"/>
            <a:ext cx="4464496" cy="309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 userDrawn="1"/>
        </p:nvSpPr>
        <p:spPr>
          <a:xfrm>
            <a:off x="467544" y="260648"/>
            <a:ext cx="8280920" cy="1224136"/>
          </a:xfrm>
          <a:prstGeom prst="roundRect">
            <a:avLst/>
          </a:prstGeom>
          <a:noFill/>
          <a:ln w="508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 userDrawn="1"/>
        </p:nvSpPr>
        <p:spPr>
          <a:xfrm>
            <a:off x="467544" y="1628800"/>
            <a:ext cx="8280920" cy="4536504"/>
          </a:xfrm>
          <a:prstGeom prst="roundRect">
            <a:avLst/>
          </a:prstGeom>
          <a:noFill/>
          <a:ln w="508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9688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gradFill flip="none" rotWithShape="1">
          <a:gsLst>
            <a:gs pos="0">
              <a:srgbClr val="993300"/>
            </a:gs>
            <a:gs pos="57000">
              <a:srgbClr val="FF9900">
                <a:alpha val="21000"/>
              </a:srgbClr>
            </a:gs>
            <a:gs pos="100000">
              <a:srgbClr val="CC6600"/>
            </a:gs>
          </a:gsLst>
          <a:lin ang="11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252196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4" descr="http://img3.proshkolu.ru/content/media/pic/std/3000000/2671000/2670890-c202e275e2a72858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761" b="100000" l="0" r="997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605730"/>
            <a:ext cx="3796293" cy="2246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 userDrawn="1"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508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 userDrawn="1"/>
        </p:nvSpPr>
        <p:spPr>
          <a:xfrm>
            <a:off x="467544" y="260648"/>
            <a:ext cx="8280920" cy="1224136"/>
          </a:xfrm>
          <a:prstGeom prst="roundRect">
            <a:avLst/>
          </a:prstGeom>
          <a:noFill/>
          <a:ln w="508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 userDrawn="1"/>
        </p:nvSpPr>
        <p:spPr>
          <a:xfrm>
            <a:off x="467544" y="1628800"/>
            <a:ext cx="4032448" cy="2448272"/>
          </a:xfrm>
          <a:prstGeom prst="roundRect">
            <a:avLst/>
          </a:prstGeom>
          <a:noFill/>
          <a:ln w="508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 userDrawn="1"/>
        </p:nvSpPr>
        <p:spPr>
          <a:xfrm>
            <a:off x="4608004" y="1628800"/>
            <a:ext cx="4140460" cy="4536504"/>
          </a:xfrm>
          <a:prstGeom prst="roundRect">
            <a:avLst/>
          </a:prstGeom>
          <a:noFill/>
          <a:ln w="508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Два объекта">
    <p:bg>
      <p:bgPr>
        <a:gradFill flip="none" rotWithShape="1">
          <a:gsLst>
            <a:gs pos="0">
              <a:srgbClr val="993300"/>
            </a:gs>
            <a:gs pos="57000">
              <a:srgbClr val="FF9900">
                <a:alpha val="21000"/>
              </a:srgbClr>
            </a:gs>
            <a:gs pos="100000">
              <a:srgbClr val="CC6600"/>
            </a:gs>
          </a:gsLst>
          <a:lin ang="11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http://us.cdn2.123rf.com/168nwm/your_lucky_photo/your_lucky_photo1104/your_lucky_photo110400026/9295640-isoliert-zeile-der-antiquarische-b-cher-auf-weissem-hintergrund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870" b="99130" l="1786" r="964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792785"/>
            <a:ext cx="2699792" cy="1848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42792" cy="3315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Скругленный прямоугольник 11"/>
          <p:cNvSpPr/>
          <p:nvPr userDrawn="1"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508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6" descr="http://us.cdn2.123rf.com/168nwm/your_lucky_photo/your_lucky_photo1104/your_lucky_photo110400026/9295640-isoliert-zeile-der-antiquarische-b-cher-auf-weissem-hintergrund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870" b="99130" l="1786" r="964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034312"/>
            <a:ext cx="2699792" cy="1848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 userDrawn="1"/>
        </p:nvSpPr>
        <p:spPr>
          <a:xfrm>
            <a:off x="467544" y="260648"/>
            <a:ext cx="8280920" cy="1224136"/>
          </a:xfrm>
          <a:prstGeom prst="roundRect">
            <a:avLst/>
          </a:prstGeom>
          <a:noFill/>
          <a:ln w="508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2653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5522" y="620688"/>
            <a:ext cx="3200335" cy="1378074"/>
          </a:xfrm>
        </p:spPr>
        <p:txBody>
          <a:bodyPr anchor="b">
            <a:normAutofit/>
          </a:bodyPr>
          <a:lstStyle>
            <a:lvl1pPr algn="ctr">
              <a:defRPr sz="28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4098" name="Picture 2" descr="https://basbleugifts.files.wordpress.com/2015/02/globe-and-books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7778" l="7917" r="93750"/>
                    </a14:imgEffect>
                    <a14:imgEffect>
                      <a14:brightnessContrast bright="-22000" contrast="-4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5522" y="2158341"/>
            <a:ext cx="3216358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 userDrawn="1"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508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 userDrawn="1"/>
        </p:nvSpPr>
        <p:spPr>
          <a:xfrm>
            <a:off x="3635896" y="332656"/>
            <a:ext cx="5112568" cy="5832648"/>
          </a:xfrm>
          <a:prstGeom prst="roundRect">
            <a:avLst/>
          </a:prstGeom>
          <a:noFill/>
          <a:ln w="508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 userDrawn="1"/>
        </p:nvSpPr>
        <p:spPr>
          <a:xfrm>
            <a:off x="340851" y="620688"/>
            <a:ext cx="3168352" cy="1368152"/>
          </a:xfrm>
          <a:prstGeom prst="roundRect">
            <a:avLst/>
          </a:prstGeom>
          <a:noFill/>
          <a:ln w="508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bg>
      <p:bgPr>
        <a:gradFill flip="none" rotWithShape="1">
          <a:gsLst>
            <a:gs pos="0">
              <a:srgbClr val="993300"/>
            </a:gs>
            <a:gs pos="57000">
              <a:srgbClr val="FF9900">
                <a:alpha val="21000"/>
              </a:srgbClr>
            </a:gs>
            <a:gs pos="100000">
              <a:srgbClr val="CC6600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6240" y="1883866"/>
            <a:ext cx="7772400" cy="1362075"/>
          </a:xfrm>
        </p:spPr>
        <p:txBody>
          <a:bodyPr anchor="t">
            <a:normAutofit/>
          </a:bodyPr>
          <a:lstStyle>
            <a:lvl1pPr algn="ctr">
              <a:defRPr sz="4000" b="1" cap="none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0" y="0"/>
            <a:ext cx="9144000" cy="6858000"/>
          </a:xfrm>
          <a:prstGeom prst="roundRect">
            <a:avLst/>
          </a:prstGeom>
          <a:noFill/>
          <a:ln w="508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152400" y="152400"/>
            <a:ext cx="8740080" cy="6588968"/>
          </a:xfrm>
          <a:prstGeom prst="roundRect">
            <a:avLst/>
          </a:prstGeom>
          <a:noFill/>
          <a:ln w="508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 userDrawn="1"/>
        </p:nvSpPr>
        <p:spPr>
          <a:xfrm>
            <a:off x="683568" y="1844824"/>
            <a:ext cx="7776864" cy="1440160"/>
          </a:xfrm>
          <a:prstGeom prst="roundRect">
            <a:avLst/>
          </a:prstGeom>
          <a:noFill/>
          <a:ln w="508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l="1921" r="3927" b="1459"/>
          <a:stretch>
            <a:fillRect/>
          </a:stretch>
        </p:blipFill>
        <p:spPr bwMode="auto">
          <a:xfrm>
            <a:off x="2786050" y="3571876"/>
            <a:ext cx="3500462" cy="2571768"/>
          </a:xfrm>
          <a:prstGeom prst="rect">
            <a:avLst/>
          </a:prstGeom>
          <a:noFill/>
          <a:ln w="12700">
            <a:solidFill>
              <a:srgbClr val="8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93300"/>
            </a:gs>
            <a:gs pos="57000">
              <a:srgbClr val="FF9900">
                <a:alpha val="21000"/>
              </a:srgbClr>
            </a:gs>
            <a:gs pos="100000">
              <a:srgbClr val="CC6600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2" r:id="rId4"/>
    <p:sldLayoutId id="2147483652" r:id="rId5"/>
    <p:sldLayoutId id="2147483660" r:id="rId6"/>
    <p:sldLayoutId id="2147483656" r:id="rId7"/>
    <p:sldLayoutId id="2147483651" r:id="rId8"/>
    <p:sldLayoutId id="2147483653" r:id="rId9"/>
    <p:sldLayoutId id="2147483654" r:id="rId10"/>
    <p:sldLayoutId id="2147483655" r:id="rId11"/>
    <p:sldLayoutId id="2147483657" r:id="rId12"/>
    <p:sldLayoutId id="2147483658" r:id="rId13"/>
    <p:sldLayoutId id="2147483659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800000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80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80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80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80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80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wallbox.ru/wallpapers/main/201438/b111e5df00fb0ff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44000" cy="63367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WordArt 3"/>
          <p:cNvSpPr>
            <a:spLocks noChangeArrowheads="1" noChangeShapeType="1" noTextEdit="1"/>
          </p:cNvSpPr>
          <p:nvPr/>
        </p:nvSpPr>
        <p:spPr bwMode="auto">
          <a:xfrm>
            <a:off x="25122" y="3717032"/>
            <a:ext cx="8784976" cy="3240385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rtl="0">
              <a:buNone/>
            </a:pPr>
            <a:r>
              <a:rPr lang="ru-RU" sz="3600" b="1" kern="1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«Если ребенок смеется,</a:t>
            </a:r>
          </a:p>
          <a:p>
            <a:pPr algn="ctr" rtl="0">
              <a:buNone/>
            </a:pPr>
            <a:r>
              <a:rPr lang="ru-RU" sz="3600" b="1" kern="1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значит мы все делаем правильно!»</a:t>
            </a:r>
            <a:endParaRPr lang="ru-RU" sz="3600" b="1" kern="1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592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0"/>
            <a:ext cx="8866896" cy="6428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9064" y="980728"/>
            <a:ext cx="8424936" cy="4525963"/>
          </a:xfrm>
        </p:spPr>
        <p:txBody>
          <a:bodyPr>
            <a:noAutofit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Times New Roman" pitchFamily="18" charset="0"/>
              </a:rPr>
              <a:t>Зачем Конвенция нужна? </a:t>
            </a:r>
            <a:b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Times New Roman" pitchFamily="18" charset="0"/>
              </a:rPr>
            </a:b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Times New Roman" pitchFamily="18" charset="0"/>
              </a:rPr>
              <a:t>Чтоб под защитой были дети. </a:t>
            </a:r>
            <a:b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Times New Roman" pitchFamily="18" charset="0"/>
              </a:rPr>
            </a:b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Times New Roman" pitchFamily="18" charset="0"/>
              </a:rPr>
              <a:t>И соблюдать ее должны </a:t>
            </a:r>
            <a:b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Times New Roman" pitchFamily="18" charset="0"/>
              </a:rPr>
            </a:b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Times New Roman" pitchFamily="18" charset="0"/>
              </a:rPr>
              <a:t>Все взрослые на свете! </a:t>
            </a:r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a typeface="Calibri" pitchFamily="34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Calibri" pitchFamily="34" charset="0"/>
                <a:cs typeface="Times New Roman" pitchFamily="18" charset="0"/>
              </a:rPr>
              <a:t>Как у всех других людей, </a:t>
            </a:r>
            <a:b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Calibri" pitchFamily="34" charset="0"/>
                <a:cs typeface="Times New Roman" pitchFamily="18" charset="0"/>
              </a:rPr>
            </a:b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Calibri" pitchFamily="34" charset="0"/>
                <a:cs typeface="Times New Roman" pitchFamily="18" charset="0"/>
              </a:rPr>
              <a:t>Есть права у малышей, </a:t>
            </a:r>
            <a:b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Calibri" pitchFamily="34" charset="0"/>
                <a:cs typeface="Times New Roman" pitchFamily="18" charset="0"/>
              </a:rPr>
            </a:b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Calibri" pitchFamily="34" charset="0"/>
                <a:cs typeface="Times New Roman" pitchFamily="18" charset="0"/>
              </a:rPr>
              <a:t>Мысли есть свои и взгляды, </a:t>
            </a:r>
            <a:b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Calibri" pitchFamily="34" charset="0"/>
                <a:cs typeface="Times New Roman" pitchFamily="18" charset="0"/>
              </a:rPr>
            </a:b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Calibri" pitchFamily="34" charset="0"/>
                <a:cs typeface="Times New Roman" pitchFamily="18" charset="0"/>
              </a:rPr>
              <a:t>Это взрослым помнить надо.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Рабочий стол\На круглый стол\10_50ace7670ccd66c94164066f3f0b39d3_13661063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8988490" cy="6741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Администратор\Рабочий стол\Круглый стол\на слайды\Рисунок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412776"/>
            <a:ext cx="3744175" cy="274715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Picture 3" descr="C:\Documents and Settings\Администратор\Рабочий стол\Круглый стол\на слайды\Рисунок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4293096"/>
            <a:ext cx="3528392" cy="258909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547664" y="404664"/>
            <a:ext cx="644644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Конвенция в картинках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Объект 5" descr="http://xn--44-6kcadhwnl3cfdx.xn--p1ai/Kostroma_EDU/88ds/SiteAssets/DocLib7/%D0%9A%D0%BE%D0%BD%D0%B2%D0%B5%D0%BD%D1%86%D0%B8%D1%8F%20%D0%B4%D0%BB%D1%8F%20%D1%80%D0%BE%D0%B4%D0%B8%D1%82%D0%B5%D0%BB%D0%B5%D0%B9/19475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7092255">
            <a:off x="527568" y="4501751"/>
            <a:ext cx="1728192" cy="242088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8" name="Picture 2" descr="C:\Documents and Settings\Администратор\Рабочий стол\Круглый стол\на слайды\Рисунок8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412776"/>
            <a:ext cx="3960440" cy="290193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999483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C:\Documents and Settings\Администратор\Рабочий стол\Круглый стол\на слайды\Рисунок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3802132" cy="27861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3794" name="Picture 2" descr="C:\Documents and Settings\Администратор\Рабочий стол\Круглый стол\на слайды\Рисунок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412776"/>
            <a:ext cx="3821805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3795" name="Picture 3" descr="C:\Documents and Settings\Администратор\Рабочий стол\Круглый стол\на слайды\Рисунок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4269394"/>
            <a:ext cx="3528392" cy="25886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547664" y="476672"/>
            <a:ext cx="644644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Конвенция в картинках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Объект 5" descr="http://xn--44-6kcadhwnl3cfdx.xn--p1ai/Kostroma_EDU/88ds/SiteAssets/DocLib7/%D0%9A%D0%BE%D0%BD%D0%B2%D0%B5%D0%BD%D1%86%D0%B8%D1%8F%20%D0%B4%D0%BB%D1%8F%20%D1%80%D0%BE%D0%B4%D0%B8%D1%82%D0%B5%D0%BB%D0%B5%D0%B9/19475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7092255">
            <a:off x="527568" y="4501751"/>
            <a:ext cx="1728192" cy="242088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5" descr="http://xn--44-6kcadhwnl3cfdx.xn--p1ai/Kostroma_EDU/88ds/SiteAssets/DocLib7/%D0%9A%D0%BE%D0%BD%D0%B2%D0%B5%D0%BD%D1%86%D0%B8%D1%8F%20%D0%B4%D0%BB%D1%8F%20%D1%80%D0%BE%D0%B4%D0%B8%D1%82%D0%B5%D0%BB%D0%B5%D0%B9/19475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7092255">
            <a:off x="527568" y="4501751"/>
            <a:ext cx="1728192" cy="242088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" name="Picture 4" descr="C:\Documents and Settings\Администратор\Рабочий стол\Круглый стол\на слайды\Рисунок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48680"/>
            <a:ext cx="4484217" cy="32860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Picture 3" descr="C:\Documents and Settings\Администратор\Рабочий стол\Круглый стол\на слайды\Рисунок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59" y="3501008"/>
            <a:ext cx="4437681" cy="32563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4" descr="C:\Documents and Settings\Администратор\Рабочий стол\Круглый стол\на слайды\Рисунок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3471" y="260648"/>
            <a:ext cx="4317754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Ситуации для обсуждения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12776"/>
            <a:ext cx="9036496" cy="5805264"/>
          </a:xfrm>
        </p:spPr>
        <p:txBody>
          <a:bodyPr>
            <a:normAutofit fontScale="47500" lnSpcReduction="20000"/>
          </a:bodyPr>
          <a:lstStyle/>
          <a:p>
            <a:pPr lvl="0" fontAlgn="base">
              <a:buFont typeface="Wingdings" pitchFamily="2" charset="2"/>
              <a:buChar char="Ø"/>
            </a:pPr>
            <a:r>
              <a:rPr lang="ru-RU" sz="3800" i="1" dirty="0" smtClean="0">
                <a:solidFill>
                  <a:srgbClr val="002060"/>
                </a:solidFill>
                <a:latin typeface="Arial Black" pitchFamily="34" charset="0"/>
              </a:rPr>
              <a:t>Подъезжает к </a:t>
            </a:r>
            <a:r>
              <a:rPr lang="ru-RU" sz="3800" i="1" dirty="0" err="1" smtClean="0">
                <a:solidFill>
                  <a:srgbClr val="002060"/>
                </a:solidFill>
                <a:latin typeface="Arial Black" pitchFamily="34" charset="0"/>
              </a:rPr>
              <a:t>д</a:t>
            </a:r>
            <a:r>
              <a:rPr lang="ru-RU" sz="3800" i="1" dirty="0" smtClean="0">
                <a:solidFill>
                  <a:srgbClr val="002060"/>
                </a:solidFill>
                <a:latin typeface="Arial Black" pitchFamily="34" charset="0"/>
              </a:rPr>
              <a:t>/с машина, из машины выходят папа и сын. Отец доводит ребенка до калитки </a:t>
            </a:r>
            <a:r>
              <a:rPr lang="ru-RU" sz="3800" i="1" dirty="0" err="1" smtClean="0">
                <a:solidFill>
                  <a:srgbClr val="002060"/>
                </a:solidFill>
                <a:latin typeface="Arial Black" pitchFamily="34" charset="0"/>
              </a:rPr>
              <a:t>д</a:t>
            </a:r>
            <a:r>
              <a:rPr lang="ru-RU" sz="3800" i="1" dirty="0" smtClean="0">
                <a:solidFill>
                  <a:srgbClr val="002060"/>
                </a:solidFill>
                <a:latin typeface="Arial Black" pitchFamily="34" charset="0"/>
              </a:rPr>
              <a:t>/с, открывает калитку, впускает  сына, прощается и уезжает… </a:t>
            </a:r>
          </a:p>
          <a:p>
            <a:pPr lvl="0" fontAlgn="base">
              <a:buFont typeface="Wingdings" pitchFamily="2" charset="2"/>
              <a:buChar char="Ø"/>
            </a:pPr>
            <a:r>
              <a:rPr lang="ru-RU" sz="3800" i="1" dirty="0" smtClean="0">
                <a:solidFill>
                  <a:srgbClr val="002060"/>
                </a:solidFill>
                <a:latin typeface="Arial Black" pitchFamily="34" charset="0"/>
              </a:rPr>
              <a:t>Выходной день. Девочка 5-6 лет гуляет на стадионе с 10-ти летним братом и его друзьями  без сопровождения взрослых. Шапка у этого ребенка в кармане расстегнутой куртки…..</a:t>
            </a:r>
          </a:p>
          <a:p>
            <a:pPr lvl="0">
              <a:buFont typeface="Wingdings" pitchFamily="2" charset="2"/>
              <a:buChar char="Ø"/>
            </a:pPr>
            <a:r>
              <a:rPr lang="ru-RU" sz="3800" i="1" dirty="0" smtClean="0">
                <a:solidFill>
                  <a:srgbClr val="002060"/>
                </a:solidFill>
                <a:latin typeface="Arial Black" pitchFamily="34" charset="0"/>
              </a:rPr>
              <a:t>На родительском собрании группы выступил папа одного мальчика. Он заявил, что воспитанием должен заниматься детский сад, в котором работают профессионалы. Он сказал, что ничего не понимает в педагогике, да и времени на воспитание сына у него нет.</a:t>
            </a:r>
          </a:p>
          <a:p>
            <a:pPr>
              <a:buNone/>
            </a:pPr>
            <a:r>
              <a:rPr lang="ru-RU" sz="3800" i="1" u="sng" dirty="0" smtClean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     Вопрос:</a:t>
            </a:r>
            <a:r>
              <a:rPr lang="ru-RU" sz="3800" i="1" dirty="0" smtClean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 А как Вы думаете, кто должен заниматься воспитанием детей, папа или мама, а может быть, детский сад? </a:t>
            </a:r>
          </a:p>
          <a:p>
            <a:pPr lvl="0">
              <a:buFont typeface="Wingdings" pitchFamily="2" charset="2"/>
              <a:buChar char="Ø"/>
            </a:pPr>
            <a:r>
              <a:rPr lang="ru-RU" sz="3800" i="1" dirty="0" smtClean="0">
                <a:solidFill>
                  <a:srgbClr val="002060"/>
                </a:solidFill>
                <a:latin typeface="Arial Black" pitchFamily="34" charset="0"/>
              </a:rPr>
              <a:t>Ваша дочка утром хочет надеть свое любимое платье с коротким рукавом, но Вы знаете, что в группе сейчас прохладно и предлагаете надеть теплое шерстяное платье. Но она ни за что не соглашается. Вы знаете, что если уступите ей, то уже к вечеру у нее будет насморк, а на следующее утро и кашель. И так у Вас каждое утро конфликт. </a:t>
            </a:r>
          </a:p>
          <a:p>
            <a:pPr>
              <a:buNone/>
            </a:pPr>
            <a:r>
              <a:rPr lang="ru-RU" sz="3800" i="1" u="sng" dirty="0" smtClean="0">
                <a:solidFill>
                  <a:srgbClr val="002060"/>
                </a:solidFill>
                <a:latin typeface="Arial Black" pitchFamily="34" charset="0"/>
              </a:rPr>
              <a:t>     </a:t>
            </a:r>
            <a:r>
              <a:rPr lang="ru-RU" sz="3800" i="1" u="sng" dirty="0" smtClean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Вопрос:</a:t>
            </a:r>
            <a:r>
              <a:rPr lang="ru-RU" sz="3800" i="1" dirty="0" smtClean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 Как бы Вы разрешили данную конфликтную ситуацию?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vsemobrake.ru/wp-content/uploads/2016/07/deti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3480" y="1628800"/>
            <a:ext cx="4680520" cy="4365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784976" cy="1152128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Я – ребенок, я — человек, я должен иметь права </a:t>
            </a:r>
          </a:p>
          <a:p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На то, чтобы жить в свободной стране, а не там, где идет война.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484784"/>
            <a:ext cx="457200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Я имею права, на то, чтоб любить и на то, чтобы быть любимым, </a:t>
            </a:r>
          </a:p>
          <a:p>
            <a:r>
              <a:rPr lang="ru-RU" sz="2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Я имею права, на то, чтобы жить и на свете быть самым счастливым. </a:t>
            </a:r>
          </a:p>
          <a:p>
            <a:r>
              <a:rPr lang="ru-RU" sz="2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Я имею права, чтобы мир на Земле царил всегда и везде.</a:t>
            </a:r>
          </a:p>
          <a:p>
            <a:r>
              <a:rPr lang="ru-RU" sz="2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Я имею права, чтобы в небе большом всегда была тишина.</a:t>
            </a:r>
          </a:p>
          <a:p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993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Дети – это цветы жизни и будущее нашей страны.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r="13148"/>
          <a:stretch>
            <a:fillRect/>
          </a:stretch>
        </p:blipFill>
        <p:spPr bwMode="auto">
          <a:xfrm>
            <a:off x="467544" y="1700808"/>
            <a:ext cx="4392488" cy="34911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852936"/>
            <a:ext cx="3744416" cy="38008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perfectlynatural.com/images/o-FIVE-KIDS-facebook-1024x64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036496" cy="6192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223612975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700808"/>
            <a:ext cx="7772400" cy="1512168"/>
          </a:xfrm>
        </p:spPr>
        <p:txBody>
          <a:bodyPr>
            <a:normAutofit fontScale="90000"/>
          </a:bodyPr>
          <a:lstStyle/>
          <a:p>
            <a:r>
              <a:rPr lang="ru-RU" sz="49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«Как у всех других людей есть права и </a:t>
            </a:r>
            <a:r>
              <a:rPr lang="ru-RU" sz="49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у </a:t>
            </a:r>
            <a:r>
              <a:rPr lang="ru-RU" sz="49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детей»</a:t>
            </a:r>
            <a:r>
              <a:rPr lang="ru-RU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36096" y="3717032"/>
            <a:ext cx="3314434" cy="2016224"/>
          </a:xfrm>
        </p:spPr>
        <p:txBody>
          <a:bodyPr>
            <a:noAutofit/>
          </a:bodyPr>
          <a:lstStyle/>
          <a:p>
            <a:r>
              <a:rPr lang="ru-RU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Я – ребенок, </a:t>
            </a:r>
            <a:endParaRPr lang="ru-RU" sz="32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я </a:t>
            </a:r>
            <a:r>
              <a:rPr lang="ru-RU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— человек, </a:t>
            </a:r>
            <a:endParaRPr lang="ru-RU" sz="32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я </a:t>
            </a:r>
            <a:r>
              <a:rPr lang="ru-RU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должен иметь права ! </a:t>
            </a:r>
            <a:endParaRPr lang="ru-RU" sz="32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325105"/>
            <a:ext cx="59046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Круглый стол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xmlns="" val="2159490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Под защитой закона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628800"/>
            <a:ext cx="8003232" cy="4497363"/>
          </a:xfrm>
        </p:spPr>
        <p:txBody>
          <a:bodyPr/>
          <a:lstStyle/>
          <a:p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47456" y="1628800"/>
            <a:ext cx="48965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 извилистой дорожке 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Шли по миру чьи-то ножки. 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Вдаль смотря широким глазами,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Шел малыш знакомиться 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                               с правами.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Рядом мама крепко за руку 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                                держала, 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путь-дорогу умницу свою    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                         сопровождала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Знать должны и взрослые, и дети 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 правах, что защищают 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                         их на свете.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r="4757"/>
          <a:stretch>
            <a:fillRect/>
          </a:stretch>
        </p:blipFill>
        <p:spPr bwMode="auto">
          <a:xfrm>
            <a:off x="395536" y="1772816"/>
            <a:ext cx="3960440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85314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2420888"/>
            <a:ext cx="1992621" cy="27131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Основные международные нормативно-правовые документы 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по правам ребёнка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7488832" cy="5445224"/>
          </a:xfrm>
        </p:spPr>
        <p:txBody>
          <a:bodyPr>
            <a:normAutofit fontScale="40000" lnSpcReduction="20000"/>
          </a:bodyPr>
          <a:lstStyle/>
          <a:p>
            <a:pPr lvl="0"/>
            <a:r>
              <a:rPr lang="ru-RU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1924 г.</a:t>
            </a:r>
            <a:r>
              <a:rPr lang="ru-RU" sz="6000" b="1" dirty="0"/>
              <a:t> </a:t>
            </a: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– Женевская декларация прав ребенка</a:t>
            </a:r>
            <a:endParaRPr lang="ru-RU" sz="6000" dirty="0"/>
          </a:p>
          <a:p>
            <a:pPr lvl="0"/>
            <a:r>
              <a:rPr lang="ru-RU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1948 г.</a:t>
            </a:r>
            <a:r>
              <a:rPr lang="ru-RU" sz="6000" b="1" dirty="0"/>
              <a:t> </a:t>
            </a: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– Всеобщая декларация прав человека (принята Генеральной Ассамблеей ООН </a:t>
            </a:r>
            <a:endParaRPr lang="ru-RU" sz="6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lvl="0">
              <a:buNone/>
            </a:pP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10 </a:t>
            </a: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декабря 1948 г. Опубликована в России в 1988г</a:t>
            </a: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.)</a:t>
            </a:r>
            <a:endParaRPr lang="ru-RU" sz="6000" dirty="0"/>
          </a:p>
          <a:p>
            <a:pPr lvl="0"/>
            <a:r>
              <a:rPr lang="ru-RU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1959 г.</a:t>
            </a:r>
            <a:r>
              <a:rPr lang="ru-RU" sz="6000" b="1" dirty="0"/>
              <a:t> </a:t>
            </a: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– Декларация прав ребёнка </a:t>
            </a:r>
            <a:endParaRPr lang="ru-RU" sz="6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lvl="0">
              <a:buNone/>
            </a:pP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( </a:t>
            </a: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принята Генеральной Ассамблеей </a:t>
            </a: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ООН </a:t>
            </a:r>
          </a:p>
          <a:p>
            <a:pPr lvl="0">
              <a:buNone/>
            </a:pP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20 </a:t>
            </a: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ноября 1959 г.)</a:t>
            </a:r>
            <a:endParaRPr lang="ru-RU" sz="6000" dirty="0"/>
          </a:p>
          <a:p>
            <a:pPr lvl="0"/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1990 </a:t>
            </a:r>
            <a:r>
              <a:rPr lang="ru-RU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г.</a:t>
            </a:r>
            <a:r>
              <a:rPr lang="ru-RU" sz="6000" b="1" dirty="0"/>
              <a:t> </a:t>
            </a: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– Конвенция о правах ребёнка</a:t>
            </a: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pPr lvl="0">
              <a:buNone/>
            </a:pP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(принята Генеральной Ассамблеей ООН </a:t>
            </a:r>
          </a:p>
          <a:p>
            <a:pPr lvl="0" algn="r">
              <a:buNone/>
            </a:pP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20 ноября 1989 г. </a:t>
            </a:r>
          </a:p>
          <a:p>
            <a:pPr lvl="0">
              <a:buNone/>
            </a:pP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Ратифицирована в России 15 сентября 1990г.)</a:t>
            </a:r>
          </a:p>
          <a:p>
            <a:pPr lvl="0"/>
            <a:endParaRPr lang="ru-RU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893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Нормативно-правовая база РФ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772816"/>
            <a:ext cx="6696744" cy="4525963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Конституция Российской </a:t>
            </a:r>
            <a:r>
              <a:rPr lang="ru-RU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Федерации </a:t>
            </a:r>
            <a:endParaRPr lang="ru-RU" sz="2900" b="1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ru-RU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Федеральный закон Российской Федерации «Об образовании</a:t>
            </a:r>
            <a:r>
              <a:rPr lang="ru-RU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»</a:t>
            </a:r>
          </a:p>
          <a:p>
            <a:r>
              <a:rPr lang="ru-RU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Семейный кодекс Российской Федерации. </a:t>
            </a:r>
            <a:endParaRPr lang="ru-RU" b="1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ru-RU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Уголовный </a:t>
            </a:r>
            <a:r>
              <a:rPr lang="ru-RU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кодекс Российской Федерации. </a:t>
            </a:r>
            <a:endParaRPr lang="ru-RU" b="1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ru-RU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Гражданский кодекс Российской Федерации  </a:t>
            </a:r>
          </a:p>
          <a:p>
            <a:r>
              <a:rPr lang="ru-RU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Федеральный закон «Об основных гарантиях прав ребенка в Российской Федерации»</a:t>
            </a:r>
          </a:p>
          <a:p>
            <a:pPr>
              <a:buNone/>
            </a:pPr>
            <a:r>
              <a:rPr lang="ru-RU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</a:p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Рисунок 4" descr="http://www.bestyslugi.ru/images/cms/data/konstituciya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375" r="18500"/>
          <a:stretch/>
        </p:blipFill>
        <p:spPr bwMode="auto">
          <a:xfrm>
            <a:off x="6732240" y="1268760"/>
            <a:ext cx="1717958" cy="232670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Объект 4" descr="https://snoska.ru/images/covers/84/f0/84f0f4e8-84f4-5fb1-9666-646501942c7c.jp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789040"/>
            <a:ext cx="1825201" cy="25097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53606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https://fs00.infourok.ru/images/doc/236/126534/2/img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kern="10" spc="720" dirty="0" smtClean="0"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 panose="020B0A04020102020204" pitchFamily="34" charset="0"/>
              </a:rPr>
              <a:t>"Конвенция о правах ребенка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4525963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Конвенция – правовой документ высокого международного стандарта, признающий все права человека в отношении детей от 0 до 18 лет.  </a:t>
            </a:r>
          </a:p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Она провозглашает ребенка полноценной личностью, самостоятельным субъектом права.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7864" y="1700808"/>
            <a:ext cx="5616624" cy="515719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     1989</a:t>
            </a: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 г.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ООН приняла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</a:t>
            </a:r>
            <a:r>
              <a:rPr lang="ru-RU" b="1" dirty="0"/>
              <a:t> </a:t>
            </a:r>
            <a:endParaRPr lang="ru-RU" b="1" dirty="0" smtClean="0"/>
          </a:p>
          <a:p>
            <a:pPr algn="ctr">
              <a:buNone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Конвенцию </a:t>
            </a: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 правах </a:t>
            </a:r>
            <a:r>
              <a:rPr lang="ru-RU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ребёнка»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</a:t>
            </a:r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и 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её подписала 61 страна, где говорится, что ребёнок должен быть воспитан в духе мира, достоинства, терпимости, свободы, равенства и солидарности.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Положения 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Конвенции вошли </a:t>
            </a:r>
            <a:r>
              <a:rPr lang="ru-RU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</a:t>
            </a:r>
            <a:r>
              <a:rPr lang="ru-RU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Семейный кодекс РФ</a:t>
            </a:r>
            <a:r>
              <a:rPr lang="ru-RU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и </a:t>
            </a:r>
            <a:r>
              <a:rPr lang="ru-RU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Закон об образовании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  <a:endParaRPr lang="ru-RU" b="1" dirty="0"/>
          </a:p>
          <a:p>
            <a:endParaRPr lang="ru-RU" dirty="0"/>
          </a:p>
        </p:txBody>
      </p:sp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611560" y="332656"/>
            <a:ext cx="8112868" cy="102907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720" dirty="0" smtClean="0">
                <a:ln>
                  <a:noFill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 panose="020B0A04020102020204" pitchFamily="34" charset="0"/>
              </a:rPr>
              <a:t>"Конвенция о правах ребенка"</a:t>
            </a:r>
            <a:endParaRPr lang="ru-RU" sz="3600" kern="10" spc="720" dirty="0">
              <a:ln>
                <a:noFill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</a:gra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6" name="Объект 5" descr="http://xn--44-6kcadhwnl3cfdx.xn--p1ai/Kostroma_EDU/88ds/SiteAssets/DocLib7/%D0%9A%D0%BE%D0%BD%D0%B2%D0%B5%D0%BD%D1%86%D0%B8%D1%8F%20%D0%B4%D0%BB%D1%8F%20%D1%80%D0%BE%D0%B4%D0%B8%D1%82%D0%B5%D0%BB%D0%B5%D0%B9/19475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3024336" cy="43651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68917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ea typeface="Calibri" pitchFamily="34" charset="0"/>
              </a:rPr>
              <a:t>Условно права ребенка можно разделить на </a:t>
            </a:r>
            <a:r>
              <a:rPr lang="ru-RU" sz="31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3399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ea typeface="Calibri" pitchFamily="34" charset="0"/>
              </a:rPr>
              <a:t>6 основных групп</a:t>
            </a:r>
            <a:r>
              <a:rPr lang="ru-RU" sz="31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ea typeface="Calibri" pitchFamily="34" charset="0"/>
              </a:rPr>
              <a:t>:</a:t>
            </a: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/>
            </a:r>
            <a:b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algn="just" eaLnBrk="0" hangingPunct="0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FF0000"/>
                </a:solidFill>
              </a:rPr>
              <a:t>Первая группа прав</a:t>
            </a:r>
            <a:r>
              <a:rPr lang="ru-RU" dirty="0" smtClean="0"/>
              <a:t>: </a:t>
            </a:r>
            <a:r>
              <a:rPr lang="ru-RU" dirty="0" smtClean="0">
                <a:solidFill>
                  <a:srgbClr val="002060"/>
                </a:solidFill>
              </a:rPr>
              <a:t>право на жизнь, на имя, на равенство в осуществлении других прав и т.п.</a:t>
            </a:r>
          </a:p>
          <a:p>
            <a:pPr algn="just" eaLnBrk="0" hangingPunct="0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FF0000"/>
                </a:solidFill>
              </a:rPr>
              <a:t> Вторая группа прав</a:t>
            </a:r>
            <a:r>
              <a:rPr lang="ru-RU" dirty="0" smtClean="0">
                <a:solidFill>
                  <a:srgbClr val="002060"/>
                </a:solidFill>
              </a:rPr>
              <a:t>:  права ребенка на семейное благополучие.</a:t>
            </a:r>
          </a:p>
          <a:p>
            <a:pPr algn="just" eaLnBrk="0" hangingPunct="0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FF0000"/>
                </a:solidFill>
              </a:rPr>
              <a:t>Третья группа прав</a:t>
            </a:r>
            <a:r>
              <a:rPr lang="ru-RU" dirty="0" smtClean="0">
                <a:solidFill>
                  <a:srgbClr val="002060"/>
                </a:solidFill>
              </a:rPr>
              <a:t>: права ребенка на свободное развитие его личности.</a:t>
            </a:r>
          </a:p>
          <a:p>
            <a:pPr algn="just" eaLnBrk="0" hangingPunct="0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FF0000"/>
                </a:solidFill>
              </a:rPr>
              <a:t>Четвертая группа прав</a:t>
            </a:r>
            <a:r>
              <a:rPr lang="ru-RU" dirty="0" smtClean="0">
                <a:solidFill>
                  <a:srgbClr val="002060"/>
                </a:solidFill>
              </a:rPr>
              <a:t>: обеспечение охраны здоровья детей.</a:t>
            </a:r>
          </a:p>
          <a:p>
            <a:pPr algn="just" eaLnBrk="0" hangingPunct="0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FF0000"/>
                </a:solidFill>
              </a:rPr>
              <a:t>Пятая группа прав</a:t>
            </a:r>
            <a:r>
              <a:rPr lang="ru-RU" dirty="0" smtClean="0">
                <a:solidFill>
                  <a:srgbClr val="002060"/>
                </a:solidFill>
              </a:rPr>
              <a:t>: право на образование, на отдых и досуг, право участвовать в играх и развлекательных мероприятиях, право свободно участвовать в культурной жизни и заниматься искусством.</a:t>
            </a:r>
          </a:p>
          <a:p>
            <a:pPr algn="just" eaLnBrk="0" hangingPunct="0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FF0000"/>
                </a:solidFill>
              </a:rPr>
              <a:t>Шестая группа прав</a:t>
            </a:r>
            <a:r>
              <a:rPr lang="ru-RU" dirty="0" smtClean="0">
                <a:solidFill>
                  <a:srgbClr val="002060"/>
                </a:solidFill>
              </a:rPr>
              <a:t>: защита детей от экономической и другой эксплуатации, от привлечения к производству и распространению наркотиков, от античеловеческого содержания и жестокого обращения с детьми.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406</TotalTime>
  <Words>456</Words>
  <Application>Microsoft Office PowerPoint</Application>
  <PresentationFormat>Экран (4:3)</PresentationFormat>
  <Paragraphs>72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«Как у всех других людей есть права и у детей» </vt:lpstr>
      <vt:lpstr>Под защитой закона</vt:lpstr>
      <vt:lpstr>Основные международные нормативно-правовые документы по правам ребёнка</vt:lpstr>
      <vt:lpstr>Нормативно-правовая база РФ</vt:lpstr>
      <vt:lpstr>Слайд 6</vt:lpstr>
      <vt:lpstr>"Конвенция о правах ребенка</vt:lpstr>
      <vt:lpstr>Слайд 8</vt:lpstr>
      <vt:lpstr>Условно права ребенка можно разделить на 6 основных групп: </vt:lpstr>
      <vt:lpstr>Слайд 10</vt:lpstr>
      <vt:lpstr>Слайд 11</vt:lpstr>
      <vt:lpstr>Слайд 12</vt:lpstr>
      <vt:lpstr>Слайд 13</vt:lpstr>
      <vt:lpstr>Слайд 14</vt:lpstr>
      <vt:lpstr>Ситуации для обсуждения</vt:lpstr>
      <vt:lpstr>Слайд 16</vt:lpstr>
      <vt:lpstr>Дети – это цветы жизни и будущее нашей страны.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 Погодаев</dc:creator>
  <cp:lastModifiedBy>Админ</cp:lastModifiedBy>
  <cp:revision>56</cp:revision>
  <dcterms:created xsi:type="dcterms:W3CDTF">2017-01-04T14:54:16Z</dcterms:created>
  <dcterms:modified xsi:type="dcterms:W3CDTF">2018-03-16T06:12:09Z</dcterms:modified>
</cp:coreProperties>
</file>