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72" r:id="rId14"/>
    <p:sldId id="268" r:id="rId15"/>
    <p:sldId id="269" r:id="rId16"/>
    <p:sldId id="273" r:id="rId17"/>
    <p:sldId id="275" r:id="rId18"/>
    <p:sldId id="274" r:id="rId19"/>
    <p:sldId id="270" r:id="rId20"/>
    <p:sldId id="271" r:id="rId2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heel spokes="8"/>
    <p:sndAc>
      <p:stSnd>
        <p:snd r:embed="rId1" name="chimes.wav" builtIn="1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heel spokes="8"/>
    <p:sndAc>
      <p:stSnd>
        <p:snd r:embed="rId1" name="chimes.wav" builtIn="1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heel spokes="8"/>
    <p:sndAc>
      <p:stSnd>
        <p:snd r:embed="rId1" name="chimes.wav" builtIn="1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heel spokes="8"/>
    <p:sndAc>
      <p:stSnd>
        <p:snd r:embed="rId1" name="chimes.wav" builtIn="1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heel spokes="8"/>
    <p:sndAc>
      <p:stSnd>
        <p:snd r:embed="rId1" name="chimes.wav" builtIn="1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heel spokes="8"/>
    <p:sndAc>
      <p:stSnd>
        <p:snd r:embed="rId1" name="chimes.wav" builtIn="1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heel spokes="8"/>
    <p:sndAc>
      <p:stSnd>
        <p:snd r:embed="rId1" name="chimes.wav" builtIn="1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heel spokes="8"/>
    <p:sndAc>
      <p:stSnd>
        <p:snd r:embed="rId1" name="chimes.wav" builtIn="1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heel spokes="8"/>
    <p:sndAc>
      <p:stSnd>
        <p:snd r:embed="rId1" name="chimes.wav" builtIn="1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heel spokes="8"/>
    <p:sndAc>
      <p:stSnd>
        <p:snd r:embed="rId1" name="chimes.wav" builtIn="1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heel spokes="8"/>
    <p:sndAc>
      <p:stSnd>
        <p:snd r:embed="rId1" name="chimes.wav" builtIn="1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heel spokes="8"/>
    <p:sndAc>
      <p:stSnd>
        <p:snd r:embed="rId13" name="chimes.wav" builtIn="1"/>
      </p:stSnd>
    </p:sndAc>
  </p:transition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6.gif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6.jpeg"/><Relationship Id="rId7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6.gif"/><Relationship Id="rId9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9" Type="http://schemas.openxmlformats.org/officeDocument/2006/relationships/image" Target="../media/image6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6.gif"/><Relationship Id="rId7" Type="http://schemas.openxmlformats.org/officeDocument/2006/relationships/image" Target="../media/image3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3.jpeg"/><Relationship Id="rId7" Type="http://schemas.openxmlformats.org/officeDocument/2006/relationships/image" Target="../media/image3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gif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6.gif"/><Relationship Id="rId7" Type="http://schemas.openxmlformats.org/officeDocument/2006/relationships/image" Target="../media/image4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Relationship Id="rId9" Type="http://schemas.openxmlformats.org/officeDocument/2006/relationships/image" Target="../media/image4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7" Type="http://schemas.openxmlformats.org/officeDocument/2006/relationships/image" Target="../media/image5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gif"/><Relationship Id="rId5" Type="http://schemas.openxmlformats.org/officeDocument/2006/relationships/image" Target="../media/image55.gif"/><Relationship Id="rId4" Type="http://schemas.openxmlformats.org/officeDocument/2006/relationships/image" Target="../media/image5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19400"/>
            <a:ext cx="7772400" cy="1470025"/>
          </a:xfrm>
        </p:spPr>
        <p:txBody>
          <a:bodyPr/>
          <a:lstStyle/>
          <a:p>
            <a:r>
              <a:rPr lang="ru-RU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</a:rPr>
              <a:t>«</a:t>
            </a:r>
            <a:r>
              <a:rPr lang="ru-RU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FF00"/>
                </a:solidFill>
              </a:rPr>
              <a:t>Ц</a:t>
            </a:r>
            <a:r>
              <a:rPr lang="ru-RU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00B0F0"/>
                </a:solidFill>
              </a:rPr>
              <a:t>в</a:t>
            </a:r>
            <a:r>
              <a:rPr lang="ru-RU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00B050"/>
                </a:solidFill>
              </a:rPr>
              <a:t>е</a:t>
            </a:r>
            <a:r>
              <a:rPr lang="ru-RU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7030A0"/>
                </a:solidFill>
              </a:rPr>
              <a:t>т</a:t>
            </a:r>
            <a:r>
              <a:rPr lang="ru-RU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C00000"/>
                </a:solidFill>
              </a:rPr>
              <a:t>о</a:t>
            </a:r>
            <a:r>
              <a:rPr lang="ru-RU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FF00"/>
                </a:solidFill>
              </a:rPr>
              <a:t>ч</a:t>
            </a:r>
            <a:r>
              <a:rPr lang="ru-RU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00B0F0"/>
                </a:solidFill>
              </a:rPr>
              <a:t>н</a:t>
            </a:r>
            <a:r>
              <a:rPr lang="ru-RU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92D050"/>
                </a:solidFill>
              </a:rPr>
              <a:t>ы</a:t>
            </a:r>
            <a:r>
              <a:rPr lang="ru-RU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7030A0"/>
                </a:solidFill>
              </a:rPr>
              <a:t>й </a:t>
            </a:r>
            <a:r>
              <a:rPr lang="ru-RU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/>
            </a:r>
            <a:br>
              <a:rPr lang="ru-RU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</a:br>
            <a:r>
              <a:rPr lang="ru-RU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00B0F0"/>
                </a:solidFill>
              </a:rPr>
              <a:t>К</a:t>
            </a:r>
            <a:r>
              <a:rPr lang="ru-RU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92D050"/>
                </a:solidFill>
              </a:rPr>
              <a:t>а</a:t>
            </a:r>
            <a:r>
              <a:rPr lang="ru-RU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C000"/>
                </a:solidFill>
              </a:rPr>
              <a:t>л</a:t>
            </a:r>
            <a:r>
              <a:rPr lang="ru-RU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C00000"/>
                </a:solidFill>
              </a:rPr>
              <a:t>е</a:t>
            </a:r>
            <a:r>
              <a:rPr lang="ru-RU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00B0F0"/>
                </a:solidFill>
              </a:rPr>
              <a:t>й</a:t>
            </a:r>
            <a:r>
              <a:rPr lang="ru-RU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FF00"/>
                </a:solidFill>
              </a:rPr>
              <a:t>д</a:t>
            </a:r>
            <a:r>
              <a:rPr lang="ru-RU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7030A0"/>
                </a:solidFill>
              </a:rPr>
              <a:t>о</a:t>
            </a:r>
            <a:r>
              <a:rPr lang="ru-RU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C00000"/>
                </a:solidFill>
              </a:rPr>
              <a:t>с</a:t>
            </a:r>
            <a:r>
              <a:rPr lang="ru-RU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0070C0"/>
                </a:solidFill>
              </a:rPr>
              <a:t>к</a:t>
            </a:r>
            <a:r>
              <a:rPr lang="ru-RU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FF00"/>
                </a:solidFill>
              </a:rPr>
              <a:t>о</a:t>
            </a:r>
            <a:r>
              <a:rPr lang="ru-RU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00B050"/>
                </a:solidFill>
              </a:rPr>
              <a:t>п</a:t>
            </a:r>
            <a:r>
              <a:rPr lang="ru-RU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</a:rPr>
              <a:t>»</a:t>
            </a:r>
            <a:endParaRPr lang="ru-RU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4953000"/>
            <a:ext cx="6248400" cy="1752600"/>
          </a:xfrm>
        </p:spPr>
        <p:txBody>
          <a:bodyPr>
            <a:normAutofit/>
          </a:bodyPr>
          <a:lstStyle/>
          <a:p>
            <a:pPr algn="r"/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</a:rPr>
              <a:t>Воспитатели: </a:t>
            </a:r>
          </a:p>
          <a:p>
            <a:pPr algn="r"/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Синёва Ольга Николаевна. </a:t>
            </a:r>
          </a:p>
          <a:p>
            <a:pPr algn="r"/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Громова Светлана Ивановна.</a:t>
            </a:r>
            <a:endParaRPr lang="ru-RU" b="1" dirty="0">
              <a:ln>
                <a:solidFill>
                  <a:schemeClr val="tx1"/>
                </a:solidFill>
              </a:ln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00200" y="152400"/>
            <a:ext cx="5867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Муниципальное Бюджетное Дошкольное Образовательное Учреждение №3 «Теремок»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Г. Александровск – Сахалинский.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67200" y="1295400"/>
            <a:ext cx="4876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</a:rPr>
              <a:t>Экологический проект для детей 6 - 7 лет.</a:t>
            </a:r>
            <a:endParaRPr lang="ru-RU" sz="3200" b="1" dirty="0">
              <a:ln>
                <a:solidFill>
                  <a:schemeClr val="tx1"/>
                </a:solidFill>
              </a:ln>
              <a:solidFill>
                <a:srgbClr val="00B0F0"/>
              </a:solidFill>
            </a:endParaRPr>
          </a:p>
        </p:txBody>
      </p:sp>
      <p:pic>
        <p:nvPicPr>
          <p:cNvPr id="6" name="Рисунок 5" descr="399526953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0600" y="1676400"/>
            <a:ext cx="1600200" cy="2840804"/>
          </a:xfrm>
          <a:prstGeom prst="rect">
            <a:avLst/>
          </a:prstGeom>
        </p:spPr>
      </p:pic>
      <p:pic>
        <p:nvPicPr>
          <p:cNvPr id="7" name="Рисунок 6" descr="835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8000" y="3048000"/>
            <a:ext cx="1830016" cy="2867025"/>
          </a:xfrm>
          <a:prstGeom prst="rect">
            <a:avLst/>
          </a:prstGeom>
        </p:spPr>
      </p:pic>
    </p:spTree>
  </p:cSld>
  <p:clrMapOvr>
    <a:masterClrMapping/>
  </p:clrMapOvr>
  <p:transition spd="slow">
    <p:wheel spokes="8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Реализация проекта:</a:t>
            </a:r>
            <a:endParaRPr lang="ru-RU" sz="6600" b="1" dirty="0">
              <a:ln>
                <a:solidFill>
                  <a:schemeClr val="tx1"/>
                </a:solidFill>
              </a:ln>
              <a:solidFill>
                <a:srgbClr val="0070C0"/>
              </a:solidFill>
            </a:endParaRPr>
          </a:p>
        </p:txBody>
      </p:sp>
      <p:pic>
        <p:nvPicPr>
          <p:cNvPr id="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32310" t="24306" r="17480" b="15758"/>
          <a:stretch>
            <a:fillRect/>
          </a:stretch>
        </p:blipFill>
        <p:spPr bwMode="auto">
          <a:xfrm>
            <a:off x="0" y="990601"/>
            <a:ext cx="5105400" cy="31242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6" name="Рисунок 5" descr="IMG_20170711_10593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29200" y="990600"/>
            <a:ext cx="3048000" cy="58029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veta-230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3800" y="914400"/>
            <a:ext cx="1600200" cy="1520190"/>
          </a:xfrm>
          <a:prstGeom prst="rect">
            <a:avLst/>
          </a:prstGeom>
        </p:spPr>
      </p:pic>
      <p:pic>
        <p:nvPicPr>
          <p:cNvPr id="7" name="Рисунок 6" descr="20170804_10075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9600" y="4114800"/>
            <a:ext cx="3962400" cy="27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heel spokes="8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Юные садоводы:</a:t>
            </a:r>
            <a:endParaRPr lang="ru-RU" sz="6600" b="1" dirty="0">
              <a:ln>
                <a:solidFill>
                  <a:schemeClr val="tx1"/>
                </a:solidFill>
              </a:ln>
              <a:solidFill>
                <a:srgbClr val="0070C0"/>
              </a:solidFill>
            </a:endParaRPr>
          </a:p>
        </p:txBody>
      </p:sp>
      <p:pic>
        <p:nvPicPr>
          <p:cNvPr id="4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057400" y="1371600"/>
            <a:ext cx="4413887" cy="110956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6" name="Рисунок 5" descr="IMG_20170621_10095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4800" y="2286000"/>
            <a:ext cx="2441694" cy="43433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G_20170621_10103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52800" y="2286000"/>
            <a:ext cx="2441695" cy="43433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IMG_20170621_10121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77000" y="2286000"/>
            <a:ext cx="2442107" cy="43441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veta-230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39000" y="838200"/>
            <a:ext cx="1905000" cy="1809750"/>
          </a:xfrm>
          <a:prstGeom prst="rect">
            <a:avLst/>
          </a:prstGeom>
        </p:spPr>
      </p:pic>
    </p:spTree>
  </p:cSld>
  <p:clrMapOvr>
    <a:masterClrMapping/>
  </p:clrMapOvr>
  <p:transition spd="slow">
    <p:wheel spokes="8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Цветы в детском творчестве:</a:t>
            </a:r>
            <a:endParaRPr lang="ru-RU" dirty="0"/>
          </a:p>
        </p:txBody>
      </p:sp>
      <p:pic>
        <p:nvPicPr>
          <p:cNvPr id="7" name="Рисунок 6" descr="DSC052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4689" y="921434"/>
            <a:ext cx="3445022" cy="25837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Содержимое 3" descr="cveta-230.gif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7379368" y="533400"/>
            <a:ext cx="1764632" cy="1676400"/>
          </a:xfrm>
        </p:spPr>
      </p:pic>
      <p:pic>
        <p:nvPicPr>
          <p:cNvPr id="10" name="Рисунок 9" descr="IMG_20170720_095313.jpg"/>
          <p:cNvPicPr>
            <a:picLocks noChangeAspect="1"/>
          </p:cNvPicPr>
          <p:nvPr/>
        </p:nvPicPr>
        <p:blipFill>
          <a:blip r:embed="rId5" cstate="print"/>
          <a:srcRect r="1089" b="22653"/>
          <a:stretch>
            <a:fillRect/>
          </a:stretch>
        </p:blipFill>
        <p:spPr>
          <a:xfrm>
            <a:off x="0" y="3505200"/>
            <a:ext cx="2410308" cy="335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IMG_20170719_094959.jpg"/>
          <p:cNvPicPr>
            <a:picLocks noChangeAspect="1"/>
          </p:cNvPicPr>
          <p:nvPr/>
        </p:nvPicPr>
        <p:blipFill>
          <a:blip r:embed="rId6" cstate="print"/>
          <a:srcRect b="25653"/>
          <a:stretch>
            <a:fillRect/>
          </a:stretch>
        </p:blipFill>
        <p:spPr>
          <a:xfrm>
            <a:off x="2286001" y="3505200"/>
            <a:ext cx="2209800" cy="335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IMG_20170719_095028.jpg"/>
          <p:cNvPicPr>
            <a:picLocks noChangeAspect="1"/>
          </p:cNvPicPr>
          <p:nvPr/>
        </p:nvPicPr>
        <p:blipFill>
          <a:blip r:embed="rId7" cstate="print"/>
          <a:srcRect b="19239"/>
          <a:stretch>
            <a:fillRect/>
          </a:stretch>
        </p:blipFill>
        <p:spPr>
          <a:xfrm>
            <a:off x="4419600" y="3505200"/>
            <a:ext cx="2333835" cy="335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IMG_20170720_095243.jpg"/>
          <p:cNvPicPr>
            <a:picLocks noChangeAspect="1"/>
          </p:cNvPicPr>
          <p:nvPr/>
        </p:nvPicPr>
        <p:blipFill>
          <a:blip r:embed="rId8" cstate="print"/>
          <a:srcRect t="11986" b="12573"/>
          <a:stretch>
            <a:fillRect/>
          </a:stretch>
        </p:blipFill>
        <p:spPr>
          <a:xfrm>
            <a:off x="4114800" y="838200"/>
            <a:ext cx="2057400" cy="27609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IMG_20170621_103135.jpg"/>
          <p:cNvPicPr>
            <a:picLocks noChangeAspect="1"/>
          </p:cNvPicPr>
          <p:nvPr/>
        </p:nvPicPr>
        <p:blipFill>
          <a:blip r:embed="rId9" cstate="print"/>
          <a:srcRect t="-196"/>
          <a:stretch>
            <a:fillRect/>
          </a:stretch>
        </p:blipFill>
        <p:spPr>
          <a:xfrm>
            <a:off x="6629400" y="2376135"/>
            <a:ext cx="2514600" cy="44818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heel spokes="8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G_20170621_0945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2819400"/>
            <a:ext cx="2270348" cy="4038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IMG_20170621_09454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2751260"/>
            <a:ext cx="2308654" cy="41067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G_20170623_09240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73652" y="2743200"/>
            <a:ext cx="2270348" cy="4114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IMG_20170621_10320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86000" y="2819400"/>
            <a:ext cx="2270348" cy="4038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DSC0523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3886200" cy="2914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DSC05239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495800" y="0"/>
            <a:ext cx="3860800" cy="2895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cveta-230.gif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43800" y="152400"/>
            <a:ext cx="1600200" cy="1520190"/>
          </a:xfrm>
          <a:prstGeom prst="rect">
            <a:avLst/>
          </a:prstGeom>
        </p:spPr>
      </p:pic>
    </p:spTree>
  </p:cSld>
  <p:clrMapOvr>
    <a:masterClrMapping/>
  </p:clrMapOvr>
  <p:transition spd="slow">
    <p:wheel spokes="8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Взаимодействие  с родителями:</a:t>
            </a:r>
            <a:endParaRPr lang="ru-RU" dirty="0">
              <a:ln>
                <a:solidFill>
                  <a:schemeClr val="tx1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1066800"/>
            <a:ext cx="8763000" cy="5410200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Творческие работы родителей воспитанников.</a:t>
            </a:r>
          </a:p>
          <a:p>
            <a:pPr>
              <a:buNone/>
            </a:pPr>
            <a:endParaRPr lang="ru-RU" b="1" dirty="0">
              <a:ln>
                <a:solidFill>
                  <a:schemeClr val="tx1"/>
                </a:solidFill>
              </a:ln>
              <a:solidFill>
                <a:srgbClr val="0070C0"/>
              </a:solidFill>
            </a:endParaRPr>
          </a:p>
        </p:txBody>
      </p:sp>
      <p:pic>
        <p:nvPicPr>
          <p:cNvPr id="4" name="Рисунок 3" descr="cveta-230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8600" y="-228600"/>
            <a:ext cx="1443789" cy="1371600"/>
          </a:xfrm>
          <a:prstGeom prst="rect">
            <a:avLst/>
          </a:prstGeom>
        </p:spPr>
      </p:pic>
      <p:pic>
        <p:nvPicPr>
          <p:cNvPr id="5" name="Рисунок 4" descr="DSC0522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" y="1600200"/>
            <a:ext cx="3657600" cy="27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DSC0522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" y="4114800"/>
            <a:ext cx="3657600" cy="27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DSC0522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62601" y="1600199"/>
            <a:ext cx="3581400" cy="26860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DSC0522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588001" y="4191000"/>
            <a:ext cx="3556000" cy="2667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DSC05223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514600" y="2743200"/>
            <a:ext cx="3695483" cy="27716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heel spokes="8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Экскурсия в библиотеку. Летний праздник «Волшебный букет».</a:t>
            </a:r>
            <a:endParaRPr lang="ru-RU" b="1" dirty="0">
              <a:ln>
                <a:solidFill>
                  <a:schemeClr val="tx1"/>
                </a:solidFill>
              </a:ln>
              <a:solidFill>
                <a:srgbClr val="0070C0"/>
              </a:solidFill>
            </a:endParaRPr>
          </a:p>
        </p:txBody>
      </p:sp>
      <p:pic>
        <p:nvPicPr>
          <p:cNvPr id="11" name="Рисунок 10" descr="001e-00096275-d5dc3d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600200"/>
            <a:ext cx="3386667" cy="243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003c-00096293-330742bb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38800" y="4229100"/>
            <a:ext cx="3505200" cy="2628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0055-000962ac-9322b05f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70538" y="1447800"/>
            <a:ext cx="3473462" cy="24521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Содержимое 3" descr="cveta-230.gif"/>
          <p:cNvPicPr>
            <a:picLocks noGrp="1" noChangeAspect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>
          <a:xfrm>
            <a:off x="7620000" y="0"/>
            <a:ext cx="1790700" cy="1701165"/>
          </a:xfrm>
        </p:spPr>
      </p:pic>
      <p:pic>
        <p:nvPicPr>
          <p:cNvPr id="17" name="Рисунок 16" descr="001c-00096273-f2b0d229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4343400"/>
            <a:ext cx="3352801" cy="2514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 descr="0070-000962c7-bcdd2bb6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819400" y="2543012"/>
            <a:ext cx="3429000" cy="2571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heel spokes="8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</a:rPr>
              <a:t>«Праздник цветов»:</a:t>
            </a:r>
            <a:endParaRPr lang="ru-RU" sz="6600" b="1" dirty="0">
              <a:ln>
                <a:solidFill>
                  <a:sysClr val="windowText" lastClr="000000"/>
                </a:solidFill>
              </a:ln>
              <a:solidFill>
                <a:srgbClr val="0070C0"/>
              </a:solidFill>
            </a:endParaRPr>
          </a:p>
        </p:txBody>
      </p:sp>
      <p:pic>
        <p:nvPicPr>
          <p:cNvPr id="4" name="Рисунок 3" descr="IMG_20170623_10235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52600"/>
            <a:ext cx="2313185" cy="4114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_20170623_1019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0" y="1752600"/>
            <a:ext cx="2308654" cy="41067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_20170623_10270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0" y="1752600"/>
            <a:ext cx="2313185" cy="4114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G_20170623_10252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30815" y="1752600"/>
            <a:ext cx="2313185" cy="4114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cveta-230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67600" y="609600"/>
            <a:ext cx="1860884" cy="1767840"/>
          </a:xfrm>
          <a:prstGeom prst="rect">
            <a:avLst/>
          </a:prstGeom>
        </p:spPr>
      </p:pic>
    </p:spTree>
  </p:cSld>
  <p:clrMapOvr>
    <a:masterClrMapping/>
  </p:clrMapOvr>
  <p:transition spd="slow">
    <p:wheel spokes="8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0070C0"/>
                </a:solidFill>
              </a:rPr>
              <a:t>Участие во </a:t>
            </a:r>
            <a:r>
              <a:rPr lang="ru-RU" sz="4800" b="1" dirty="0" err="1" smtClean="0">
                <a:solidFill>
                  <a:srgbClr val="0070C0"/>
                </a:solidFill>
              </a:rPr>
              <a:t>Всеро</a:t>
            </a:r>
            <a:r>
              <a:rPr lang="en-US" sz="4800" b="1" dirty="0" smtClean="0">
                <a:solidFill>
                  <a:srgbClr val="0070C0"/>
                </a:solidFill>
              </a:rPr>
              <a:t>c</a:t>
            </a:r>
            <a:r>
              <a:rPr lang="ru-RU" sz="4800" b="1" dirty="0" err="1" smtClean="0">
                <a:solidFill>
                  <a:srgbClr val="0070C0"/>
                </a:solidFill>
              </a:rPr>
              <a:t>сийском</a:t>
            </a:r>
            <a:r>
              <a:rPr lang="ru-RU" sz="4800" b="1" dirty="0" smtClean="0">
                <a:solidFill>
                  <a:srgbClr val="0070C0"/>
                </a:solidFill>
              </a:rPr>
              <a:t> конкурсе «Я лето маме подарю»</a:t>
            </a:r>
            <a:endParaRPr lang="ru-RU" sz="4800" b="1" dirty="0">
              <a:solidFill>
                <a:srgbClr val="0070C0"/>
              </a:solidFill>
            </a:endParaRPr>
          </a:p>
        </p:txBody>
      </p:sp>
      <p:pic>
        <p:nvPicPr>
          <p:cNvPr id="4" name="Рисунок 3" descr="cveta-230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3116" y="1143000"/>
            <a:ext cx="1860884" cy="1767840"/>
          </a:xfrm>
          <a:prstGeom prst="rect">
            <a:avLst/>
          </a:prstGeom>
        </p:spPr>
      </p:pic>
      <p:pic>
        <p:nvPicPr>
          <p:cNvPr id="1026" name="Picture 2" descr="C:\Users\Светлана Ивановна\Desktop\Цветочный калейдоскоп\DSC060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7519" y="1600200"/>
            <a:ext cx="6667282" cy="500046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</a:rPr>
              <a:t>Цветы нашего участка:</a:t>
            </a:r>
            <a:endParaRPr lang="ru-RU" sz="6000" b="1" dirty="0">
              <a:ln>
                <a:solidFill>
                  <a:sysClr val="windowText" lastClr="000000"/>
                </a:solidFill>
              </a:ln>
              <a:solidFill>
                <a:srgbClr val="0070C0"/>
              </a:solidFill>
            </a:endParaRPr>
          </a:p>
        </p:txBody>
      </p:sp>
      <p:pic>
        <p:nvPicPr>
          <p:cNvPr id="5" name="Рисунок 4" descr="cveta-230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7600" y="609600"/>
            <a:ext cx="1860884" cy="1767840"/>
          </a:xfrm>
          <a:prstGeom prst="rect">
            <a:avLst/>
          </a:prstGeom>
        </p:spPr>
      </p:pic>
      <p:pic>
        <p:nvPicPr>
          <p:cNvPr id="6" name="Рисунок 5" descr="IMG_20170711_11061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791557"/>
            <a:ext cx="2286000" cy="40664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G_20170711_11020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86000" y="2791558"/>
            <a:ext cx="2286000" cy="40664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G_20170711_11073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72000" y="2791557"/>
            <a:ext cx="2286000" cy="40664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IMG_20170808_114538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858000" y="2791557"/>
            <a:ext cx="2286000" cy="40664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IMG_20170808_07281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114800" y="762000"/>
            <a:ext cx="3795346" cy="2133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IMG_20170808_072843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04800" y="762000"/>
            <a:ext cx="3716948" cy="2089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heel spokes="8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Наши планы на будущее:</a:t>
            </a:r>
            <a:endParaRPr lang="ru-RU" sz="4800" b="1" dirty="0">
              <a:ln>
                <a:solidFill>
                  <a:schemeClr val="tx1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524000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ü"/>
            </a:pPr>
            <a:r>
              <a:rPr lang="ru-RU" sz="2800" b="1" dirty="0" smtClean="0">
                <a:solidFill>
                  <a:srgbClr val="0070C0"/>
                </a:solidFill>
              </a:rPr>
              <a:t>Выход с проектом на улицу.</a:t>
            </a:r>
          </a:p>
          <a:p>
            <a:pPr>
              <a:buFont typeface="Wingdings" pitchFamily="2" charset="2"/>
              <a:buChar char="ü"/>
            </a:pPr>
            <a:r>
              <a:rPr lang="ru-RU" sz="2800" b="1" dirty="0" smtClean="0">
                <a:solidFill>
                  <a:srgbClr val="0070C0"/>
                </a:solidFill>
              </a:rPr>
              <a:t>Высадка рассады на клумбу.</a:t>
            </a:r>
          </a:p>
          <a:p>
            <a:pPr>
              <a:buFont typeface="Wingdings" pitchFamily="2" charset="2"/>
              <a:buChar char="ü"/>
            </a:pPr>
            <a:r>
              <a:rPr lang="ru-RU" sz="2800" b="1" dirty="0" smtClean="0">
                <a:solidFill>
                  <a:srgbClr val="0070C0"/>
                </a:solidFill>
              </a:rPr>
              <a:t>Знакомство с цветами поля и леса.</a:t>
            </a:r>
            <a:endParaRPr lang="ru-RU" sz="2800" b="1" dirty="0">
              <a:solidFill>
                <a:srgbClr val="0070C0"/>
              </a:solidFill>
            </a:endParaRPr>
          </a:p>
        </p:txBody>
      </p:sp>
      <p:pic>
        <p:nvPicPr>
          <p:cNvPr id="4" name="Рисунок 3" descr="cveta-230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3116" y="914400"/>
            <a:ext cx="1860884" cy="1767840"/>
          </a:xfrm>
          <a:prstGeom prst="rect">
            <a:avLst/>
          </a:prstGeom>
        </p:spPr>
      </p:pic>
      <p:pic>
        <p:nvPicPr>
          <p:cNvPr id="5" name="Рисунок 4" descr="IMG_20170620_10564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927104"/>
            <a:ext cx="2209800" cy="39308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_20170621_10150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362200" y="2927106"/>
            <a:ext cx="2209800" cy="39308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G_20170621_10140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959324" y="2971800"/>
            <a:ext cx="2184675" cy="3886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IMG_20170621_10123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648200" y="2927106"/>
            <a:ext cx="2209800" cy="39308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heel spokes="8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5791200" y="990600"/>
            <a:ext cx="3048000" cy="4876800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791200" y="1219200"/>
            <a:ext cx="3048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B0F0"/>
                </a:solidFill>
              </a:rPr>
              <a:t>Вид проекта:</a:t>
            </a:r>
          </a:p>
          <a:p>
            <a:r>
              <a:rPr lang="ru-RU" sz="2000" b="1" dirty="0" smtClean="0">
                <a:solidFill>
                  <a:srgbClr val="FFFF00"/>
                </a:solidFill>
              </a:rPr>
              <a:t>Исследовательский,</a:t>
            </a:r>
          </a:p>
          <a:p>
            <a:r>
              <a:rPr lang="ru-RU" sz="2000" b="1" dirty="0" smtClean="0">
                <a:solidFill>
                  <a:srgbClr val="FFFF00"/>
                </a:solidFill>
              </a:rPr>
              <a:t>Познавательно-творческий,</a:t>
            </a:r>
          </a:p>
          <a:p>
            <a:r>
              <a:rPr lang="ru-RU" sz="2000" b="1" dirty="0" smtClean="0">
                <a:solidFill>
                  <a:srgbClr val="FFFF00"/>
                </a:solidFill>
              </a:rPr>
              <a:t>Коллективный.</a:t>
            </a:r>
          </a:p>
          <a:p>
            <a:r>
              <a:rPr lang="ru-RU" sz="2000" b="1" dirty="0" smtClean="0">
                <a:solidFill>
                  <a:srgbClr val="00B0F0"/>
                </a:solidFill>
              </a:rPr>
              <a:t>Участники:</a:t>
            </a:r>
            <a:r>
              <a:rPr lang="ru-RU" sz="2000" b="1" dirty="0" smtClean="0">
                <a:solidFill>
                  <a:srgbClr val="FFFF00"/>
                </a:solidFill>
              </a:rPr>
              <a:t> Дети 6 – 7 лет.</a:t>
            </a:r>
          </a:p>
          <a:p>
            <a:r>
              <a:rPr lang="ru-RU" sz="2000" b="1" dirty="0" smtClean="0">
                <a:solidFill>
                  <a:srgbClr val="00B0F0"/>
                </a:solidFill>
              </a:rPr>
              <a:t>Взаимодействие педагогов: </a:t>
            </a:r>
            <a:r>
              <a:rPr lang="ru-RU" sz="2000" b="1" dirty="0" smtClean="0">
                <a:solidFill>
                  <a:srgbClr val="FFFF00"/>
                </a:solidFill>
              </a:rPr>
              <a:t>Дети, воспитатели, родители.</a:t>
            </a:r>
          </a:p>
          <a:p>
            <a:r>
              <a:rPr lang="ru-RU" sz="2000" b="1" dirty="0" smtClean="0">
                <a:solidFill>
                  <a:srgbClr val="00B0F0"/>
                </a:solidFill>
              </a:rPr>
              <a:t>Срок реализации проекта:</a:t>
            </a:r>
          </a:p>
          <a:p>
            <a:r>
              <a:rPr lang="ru-RU" sz="2000" b="1" dirty="0" smtClean="0">
                <a:solidFill>
                  <a:srgbClr val="FFFF00"/>
                </a:solidFill>
              </a:rPr>
              <a:t>Краткосрочный.</a:t>
            </a:r>
            <a:endParaRPr lang="ru-RU" sz="2000" b="1" dirty="0">
              <a:solidFill>
                <a:srgbClr val="FFFF00"/>
              </a:solidFill>
            </a:endParaRPr>
          </a:p>
        </p:txBody>
      </p:sp>
      <p:pic>
        <p:nvPicPr>
          <p:cNvPr id="9" name="Содержимое 8" descr="cveta-230.gif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7581900" y="152400"/>
            <a:ext cx="1562100" cy="1483995"/>
          </a:xfrm>
        </p:spPr>
      </p:pic>
      <p:pic>
        <p:nvPicPr>
          <p:cNvPr id="6" name="Рисунок 5" descr="DSC0523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4495800" cy="3371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DSC0523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19200" y="3543300"/>
            <a:ext cx="4419600" cy="3314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heel spokes="8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aebe9d3385fee12bbdc91f888d6560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0"/>
            <a:ext cx="7522647" cy="2486025"/>
          </a:xfrm>
          <a:prstGeom prst="rect">
            <a:avLst/>
          </a:prstGeom>
        </p:spPr>
      </p:pic>
      <p:pic>
        <p:nvPicPr>
          <p:cNvPr id="7" name="Рисунок 6" descr="817980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9400" y="2286000"/>
            <a:ext cx="2971800" cy="2971800"/>
          </a:xfrm>
          <a:prstGeom prst="rect">
            <a:avLst/>
          </a:prstGeom>
        </p:spPr>
      </p:pic>
      <p:pic>
        <p:nvPicPr>
          <p:cNvPr id="8" name="Рисунок 7" descr="db31733d5d0b9d411409430a103d6f5b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09600" y="0"/>
            <a:ext cx="2631690" cy="1685926"/>
          </a:xfrm>
          <a:prstGeom prst="rect">
            <a:avLst/>
          </a:prstGeom>
        </p:spPr>
      </p:pic>
      <p:pic>
        <p:nvPicPr>
          <p:cNvPr id="10" name="Рисунок 9" descr="animashka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177692"/>
            <a:ext cx="9144000" cy="1680308"/>
          </a:xfrm>
          <a:prstGeom prst="rect">
            <a:avLst/>
          </a:prstGeom>
        </p:spPr>
      </p:pic>
    </p:spTree>
  </p:cSld>
  <p:clrMapOvr>
    <a:masterClrMapping/>
  </p:clrMapOvr>
  <p:transition spd="slow">
    <p:wheel spokes="8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Цель:</a:t>
            </a:r>
            <a:endParaRPr lang="ru-RU" sz="6600" b="1" dirty="0">
              <a:ln>
                <a:solidFill>
                  <a:schemeClr val="tx1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Autofit/>
          </a:bodyPr>
          <a:lstStyle/>
          <a:p>
            <a:pPr>
              <a:buClr>
                <a:srgbClr val="00B050"/>
              </a:buClr>
              <a:buFont typeface="Wingdings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0070C0"/>
                </a:solidFill>
              </a:rPr>
              <a:t>знакомство с разнообразием цветущих растений, их связью со средой обитания;</a:t>
            </a:r>
          </a:p>
          <a:p>
            <a:pPr>
              <a:buClr>
                <a:srgbClr val="00B050"/>
              </a:buClr>
              <a:buFont typeface="Wingdings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0070C0"/>
                </a:solidFill>
              </a:rPr>
              <a:t>формирование осознанно- правильного отношения к представителям растительного мира;</a:t>
            </a:r>
          </a:p>
          <a:p>
            <a:pPr>
              <a:buClr>
                <a:srgbClr val="00B050"/>
              </a:buClr>
              <a:buFont typeface="Wingdings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0070C0"/>
                </a:solidFill>
              </a:rPr>
              <a:t>развитие творческих способностей детей.</a:t>
            </a:r>
            <a:endParaRPr lang="ru-RU" sz="3600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0070C0"/>
              </a:solidFill>
            </a:endParaRPr>
          </a:p>
        </p:txBody>
      </p:sp>
      <p:pic>
        <p:nvPicPr>
          <p:cNvPr id="4" name="Рисунок 3" descr="cveta-230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4937" y="533400"/>
            <a:ext cx="1929063" cy="1832610"/>
          </a:xfrm>
          <a:prstGeom prst="rect">
            <a:avLst/>
          </a:prstGeom>
        </p:spPr>
      </p:pic>
    </p:spTree>
  </p:cSld>
  <p:clrMapOvr>
    <a:masterClrMapping/>
  </p:clrMapOvr>
  <p:transition spd="slow">
    <p:wheel spokes="8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Задачи:</a:t>
            </a:r>
            <a:endParaRPr lang="ru-RU" sz="6600" b="1" dirty="0">
              <a:ln>
                <a:solidFill>
                  <a:schemeClr val="tx1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85000" lnSpcReduction="20000"/>
          </a:bodyPr>
          <a:lstStyle/>
          <a:p>
            <a:pPr marL="339725" indent="-339725">
              <a:spcBef>
                <a:spcPts val="500"/>
              </a:spcBef>
              <a:buClr>
                <a:srgbClr val="00B050"/>
              </a:buClr>
              <a:buFont typeface="Wingdings" pitchFamily="2" charset="2"/>
              <a:buChar char="ü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</a:pPr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Способствовать развитию интеллектуальных, познавательных процессов через художественно-эстетическое воспитание;</a:t>
            </a:r>
          </a:p>
          <a:p>
            <a:pPr marL="339725" indent="-339725">
              <a:spcBef>
                <a:spcPts val="500"/>
              </a:spcBef>
              <a:buClr>
                <a:srgbClr val="00B050"/>
              </a:buClr>
              <a:buFont typeface="Wingdings" pitchFamily="2" charset="2"/>
              <a:buChar char="ü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</a:pPr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Упражнять в классификации цветов, закреплять понятия: комнатные растения, садовые, луговые, лесные цветы, формировать бережное отношение к цветам.</a:t>
            </a:r>
          </a:p>
          <a:p>
            <a:pPr marL="339725" indent="-339725">
              <a:spcBef>
                <a:spcPts val="500"/>
              </a:spcBef>
              <a:buClr>
                <a:srgbClr val="00B050"/>
              </a:buClr>
              <a:buFont typeface="Wingdings" pitchFamily="2" charset="2"/>
              <a:buChar char="ü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</a:pPr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Развивать творческие и дизайнерские способности, художественный вкус, создавая яркую работу учить видеть результат совместного труда.</a:t>
            </a:r>
          </a:p>
          <a:p>
            <a:pPr marL="339725" indent="-339725">
              <a:spcBef>
                <a:spcPts val="500"/>
              </a:spcBef>
              <a:buClr>
                <a:srgbClr val="00B050"/>
              </a:buClr>
              <a:buFont typeface="Wingdings" pitchFamily="2" charset="2"/>
              <a:buChar char="ü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</a:pPr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Активизировать творческий потенциал</a:t>
            </a:r>
          </a:p>
          <a:p>
            <a:pPr marL="339725" indent="-339725">
              <a:spcBef>
                <a:spcPts val="500"/>
              </a:spcBef>
              <a:buClrTx/>
              <a:buFontTx/>
              <a:buNone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</a:pPr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     родителей в совместной деятельности </a:t>
            </a:r>
          </a:p>
          <a:p>
            <a:pPr marL="339725" indent="-339725">
              <a:spcBef>
                <a:spcPts val="500"/>
              </a:spcBef>
              <a:buClrTx/>
              <a:buFontTx/>
              <a:buNone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</a:pPr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     с детьми при реализации проекта.</a:t>
            </a:r>
          </a:p>
          <a:p>
            <a:endParaRPr lang="ru-RU" dirty="0"/>
          </a:p>
        </p:txBody>
      </p:sp>
      <p:pic>
        <p:nvPicPr>
          <p:cNvPr id="4" name="Рисунок 3" descr="cveta-230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2800" y="228600"/>
            <a:ext cx="1764632" cy="1676400"/>
          </a:xfrm>
          <a:prstGeom prst="rect">
            <a:avLst/>
          </a:prstGeom>
        </p:spPr>
      </p:pic>
    </p:spTree>
  </p:cSld>
  <p:clrMapOvr>
    <a:masterClrMapping/>
  </p:clrMapOvr>
  <p:transition spd="slow">
    <p:wheel spokes="8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Гипотеза:</a:t>
            </a:r>
            <a:endParaRPr lang="ru-RU" sz="6600" b="1" dirty="0">
              <a:ln>
                <a:solidFill>
                  <a:schemeClr val="tx1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sz="3600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 </a:t>
            </a:r>
            <a:r>
              <a:rPr lang="ru-RU" sz="48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Создание творческого продукта станет для детей интересным и увлекательным средством познания окружающего мира.</a:t>
            </a:r>
            <a:endParaRPr lang="ru-RU" b="1" dirty="0" smtClean="0">
              <a:ln>
                <a:solidFill>
                  <a:schemeClr val="tx1"/>
                </a:solidFill>
              </a:ln>
              <a:solidFill>
                <a:srgbClr val="0070C0"/>
              </a:solidFill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cveta-230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0400" y="609600"/>
            <a:ext cx="1925053" cy="1828800"/>
          </a:xfrm>
          <a:prstGeom prst="rect">
            <a:avLst/>
          </a:prstGeom>
        </p:spPr>
      </p:pic>
    </p:spTree>
  </p:cSld>
  <p:clrMapOvr>
    <a:masterClrMapping/>
  </p:clrMapOvr>
  <p:transition spd="slow">
    <p:wheel spokes="8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Ожидаемые результаты проекта:</a:t>
            </a:r>
            <a:endParaRPr lang="ru-RU" sz="4800" b="1" dirty="0">
              <a:ln>
                <a:solidFill>
                  <a:schemeClr val="tx1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5105400"/>
          </a:xfrm>
        </p:spPr>
        <p:txBody>
          <a:bodyPr>
            <a:normAutofit fontScale="85000" lnSpcReduction="20000"/>
          </a:bodyPr>
          <a:lstStyle/>
          <a:p>
            <a:pPr marL="339725" indent="-339725">
              <a:spcBef>
                <a:spcPts val="600"/>
              </a:spcBef>
              <a:buClr>
                <a:srgbClr val="00B050"/>
              </a:buClr>
              <a:buFont typeface="Wingdings" pitchFamily="2" charset="2"/>
              <a:buChar char="ü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</a:pPr>
            <a:r>
              <a:rPr lang="ru-RU" sz="39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Внедрение новых форм и методов работы с участниками образовательного процесса по экологическому, эстетическому образованию.</a:t>
            </a:r>
          </a:p>
          <a:p>
            <a:pPr marL="339725" indent="-339725">
              <a:spcBef>
                <a:spcPts val="600"/>
              </a:spcBef>
              <a:buClr>
                <a:srgbClr val="0070C0"/>
              </a:buClr>
              <a:buFont typeface="Wingdings" pitchFamily="2" charset="2"/>
              <a:buChar char="ü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</a:pPr>
            <a:r>
              <a:rPr lang="ru-RU" sz="39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Освоение норм поведения в природном окружении и соблюдение их в практической деятельности и в быту.</a:t>
            </a:r>
          </a:p>
          <a:p>
            <a:pPr marL="339725" indent="-339725">
              <a:spcBef>
                <a:spcPts val="600"/>
              </a:spcBef>
              <a:buClr>
                <a:srgbClr val="00B050"/>
              </a:buClr>
              <a:buFont typeface="Wingdings" pitchFamily="2" charset="2"/>
              <a:buChar char="ü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</a:pPr>
            <a:r>
              <a:rPr lang="ru-RU" sz="39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Проявление активного отношения к объектам природы (действенной заботы, умения оценивать действия других людей по отношению к природе).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wheel spokes="8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Этапы проекта:</a:t>
            </a:r>
            <a:endParaRPr lang="ru-RU" sz="6600" b="1" dirty="0">
              <a:ln>
                <a:solidFill>
                  <a:schemeClr val="tx1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pPr algn="ctr">
              <a:buNone/>
            </a:pPr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1 этап. </a:t>
            </a:r>
            <a:r>
              <a:rPr lang="ru-RU" sz="3600" b="1" dirty="0" err="1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Целеполагание</a:t>
            </a:r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.</a:t>
            </a:r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rgbClr val="262673"/>
                </a:solidFill>
              </a:rPr>
              <a:t/>
            </a:r>
            <a:b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rgbClr val="262673"/>
                </a:solidFill>
              </a:rPr>
            </a:br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2 этап. </a:t>
            </a:r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Разработка проекта.</a:t>
            </a:r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rgbClr val="262673"/>
                </a:solidFill>
              </a:rPr>
              <a:t/>
            </a:r>
            <a:b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rgbClr val="262673"/>
                </a:solidFill>
              </a:rPr>
            </a:br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3 этап. </a:t>
            </a:r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Выполнение проекта (организация совместной работы детей,  педагогов и родителей над проектом).</a:t>
            </a:r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rgbClr val="262673"/>
                </a:solidFill>
              </a:rPr>
              <a:t/>
            </a:r>
            <a:b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rgbClr val="262673"/>
                </a:solidFill>
              </a:rPr>
            </a:br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4 этап. </a:t>
            </a:r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Подведение итогов, презентация продуктов деятельности. </a:t>
            </a:r>
          </a:p>
          <a:p>
            <a:endParaRPr lang="ru-RU" dirty="0"/>
          </a:p>
        </p:txBody>
      </p:sp>
      <p:pic>
        <p:nvPicPr>
          <p:cNvPr id="4" name="Рисунок 3" descr="cveta-230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8948" y="533400"/>
            <a:ext cx="1925052" cy="1828800"/>
          </a:xfrm>
          <a:prstGeom prst="rect">
            <a:avLst/>
          </a:prstGeom>
        </p:spPr>
      </p:pic>
    </p:spTree>
  </p:cSld>
  <p:clrMapOvr>
    <a:masterClrMapping/>
  </p:clrMapOvr>
  <p:transition spd="slow">
    <p:wheel spokes="8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Продукт проекта:</a:t>
            </a:r>
            <a:endParaRPr lang="ru-RU" sz="6000" b="1" dirty="0">
              <a:ln>
                <a:solidFill>
                  <a:schemeClr val="tx1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257800"/>
          </a:xfrm>
        </p:spPr>
        <p:txBody>
          <a:bodyPr>
            <a:noAutofit/>
          </a:bodyPr>
          <a:lstStyle/>
          <a:p>
            <a:pPr marL="514350" indent="-514350">
              <a:lnSpc>
                <a:spcPct val="200000"/>
              </a:lnSpc>
              <a:buClr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1. Альбом  «Волшебный мир цветов».</a:t>
            </a:r>
          </a:p>
          <a:p>
            <a:pPr marL="514350" indent="-514350">
              <a:lnSpc>
                <a:spcPct val="200000"/>
              </a:lnSpc>
              <a:buClr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2.Вернисаж детских работ «Цветочный калейдоскоп».</a:t>
            </a:r>
          </a:p>
          <a:p>
            <a:pPr>
              <a:lnSpc>
                <a:spcPct val="2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3. Выставка творчества родителей «Бал цветов».</a:t>
            </a:r>
          </a:p>
          <a:p>
            <a:pPr marL="457200" indent="-457200">
              <a:lnSpc>
                <a:spcPct val="200000"/>
              </a:lnSpc>
              <a:buClr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4. Участие во всероссийском летнем конкурсе «Я лето</a:t>
            </a:r>
          </a:p>
          <a:p>
            <a:pPr marL="457200" indent="-457200">
              <a:lnSpc>
                <a:spcPct val="200000"/>
              </a:lnSpc>
              <a:buClr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маме подарю».</a:t>
            </a:r>
          </a:p>
          <a:p>
            <a:pPr marL="457200" indent="-457200">
              <a:lnSpc>
                <a:spcPct val="200000"/>
              </a:lnSpc>
              <a:buClr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5. </a:t>
            </a:r>
            <a:r>
              <a:rPr lang="ru-RU" sz="2400" b="1" dirty="0" err="1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Культорологическое</a:t>
            </a:r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 взаимодействие с МБУ АС ЦБС имени  </a:t>
            </a:r>
            <a:r>
              <a:rPr lang="ru-RU" sz="2400" b="1" dirty="0" err="1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Цикуля</a:t>
            </a:r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.</a:t>
            </a:r>
            <a:endParaRPr lang="ru-RU" sz="2400" b="1" dirty="0">
              <a:ln>
                <a:solidFill>
                  <a:schemeClr val="tx1"/>
                </a:solidFill>
              </a:ln>
              <a:solidFill>
                <a:srgbClr val="0070C0"/>
              </a:solidFill>
            </a:endParaRPr>
          </a:p>
        </p:txBody>
      </p:sp>
      <p:pic>
        <p:nvPicPr>
          <p:cNvPr id="4" name="Рисунок 3" descr="cveta-230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9000" y="762000"/>
            <a:ext cx="1684421" cy="1600200"/>
          </a:xfrm>
          <a:prstGeom prst="rect">
            <a:avLst/>
          </a:prstGeom>
        </p:spPr>
      </p:pic>
    </p:spTree>
  </p:cSld>
  <p:clrMapOvr>
    <a:masterClrMapping/>
  </p:clrMapOvr>
  <p:transition spd="slow">
    <p:wheel spokes="8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Формы организации по реализации проекта:</a:t>
            </a:r>
            <a:endParaRPr lang="ru-RU" dirty="0">
              <a:ln>
                <a:solidFill>
                  <a:schemeClr val="tx1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spcBef>
                <a:spcPts val="600"/>
              </a:spcBef>
              <a:buClr>
                <a:srgbClr val="00B050"/>
              </a:buClr>
              <a:buFont typeface="Wingdings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игровая деятельность: дидактические, экологические, настольные  игры;</a:t>
            </a:r>
          </a:p>
          <a:p>
            <a:pPr>
              <a:spcBef>
                <a:spcPts val="600"/>
              </a:spcBef>
              <a:buClr>
                <a:srgbClr val="00B050"/>
              </a:buClr>
              <a:buFont typeface="Wingdings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детское экспериментирование (опыты, наблюдения, исследования);</a:t>
            </a:r>
          </a:p>
          <a:p>
            <a:pPr>
              <a:spcBef>
                <a:spcPts val="600"/>
              </a:spcBef>
              <a:buClr>
                <a:srgbClr val="00B050"/>
              </a:buClr>
              <a:buFont typeface="Wingdings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художественно-творческая деятельность детей и родителей воспитанников (рисование, творческие конкурсы, поделки из бросового материала); </a:t>
            </a:r>
          </a:p>
          <a:p>
            <a:pPr>
              <a:spcBef>
                <a:spcPts val="600"/>
              </a:spcBef>
              <a:buClr>
                <a:srgbClr val="00B050"/>
              </a:buClr>
              <a:buFont typeface="Wingdings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трудовая деятельность (работа в уголке природы – посадка, уход за растениями, посадка семян цветов и пр.);</a:t>
            </a:r>
          </a:p>
          <a:p>
            <a:pPr>
              <a:spcBef>
                <a:spcPts val="600"/>
              </a:spcBef>
              <a:buClr>
                <a:srgbClr val="00B050"/>
              </a:buClr>
              <a:buFont typeface="Wingdings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образовательная деятельность: НОД, экскурсии, решение проблемных задач.</a:t>
            </a:r>
          </a:p>
          <a:p>
            <a:endParaRPr lang="ru-RU" dirty="0"/>
          </a:p>
        </p:txBody>
      </p:sp>
      <p:pic>
        <p:nvPicPr>
          <p:cNvPr id="4" name="Рисунок 3" descr="cveta-230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6600" y="685800"/>
            <a:ext cx="1764632" cy="1676400"/>
          </a:xfrm>
          <a:prstGeom prst="rect">
            <a:avLst/>
          </a:prstGeom>
        </p:spPr>
      </p:pic>
    </p:spTree>
  </p:cSld>
  <p:clrMapOvr>
    <a:masterClrMapping/>
  </p:clrMapOvr>
  <p:transition spd="slow">
    <p:wheel spokes="8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</TotalTime>
  <Words>444</Words>
  <PresentationFormat>Экран (4:3)</PresentationFormat>
  <Paragraphs>60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Office Theme</vt:lpstr>
      <vt:lpstr>«Цветочный  Калейдоскоп»</vt:lpstr>
      <vt:lpstr>Слайд 2</vt:lpstr>
      <vt:lpstr>Цель:</vt:lpstr>
      <vt:lpstr>Задачи:</vt:lpstr>
      <vt:lpstr>Гипотеза:</vt:lpstr>
      <vt:lpstr>Ожидаемые результаты проекта:</vt:lpstr>
      <vt:lpstr>Этапы проекта:</vt:lpstr>
      <vt:lpstr>Продукт проекта:</vt:lpstr>
      <vt:lpstr>Формы организации по реализации проекта:</vt:lpstr>
      <vt:lpstr>Реализация проекта:</vt:lpstr>
      <vt:lpstr>Юные садоводы:</vt:lpstr>
      <vt:lpstr>Цветы в детском творчестве:</vt:lpstr>
      <vt:lpstr>Слайд 13</vt:lpstr>
      <vt:lpstr>Взаимодействие  с родителями:</vt:lpstr>
      <vt:lpstr>Экскурсия в библиотеку. Летний праздник «Волшебный букет».</vt:lpstr>
      <vt:lpstr>«Праздник цветов»:</vt:lpstr>
      <vt:lpstr>Участие во Всероcсийском конкурсе «Я лето маме подарю»</vt:lpstr>
      <vt:lpstr>Цветы нашего участка:</vt:lpstr>
      <vt:lpstr>Наши планы на будущее: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«Цветочный  Калейдоскоп»</dc:title>
  <dc:creator>DNS</dc:creator>
  <cp:lastModifiedBy>Светлана Ивановна</cp:lastModifiedBy>
  <cp:revision>34</cp:revision>
  <dcterms:created xsi:type="dcterms:W3CDTF">2017-10-14T16:05:06Z</dcterms:created>
  <dcterms:modified xsi:type="dcterms:W3CDTF">2018-12-06T23:38:05Z</dcterms:modified>
</cp:coreProperties>
</file>