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0080625" cy="7559675"/>
  <p:notesSz cx="10080625" cy="7559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23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756046" y="2348399"/>
            <a:ext cx="8568531" cy="1620430"/>
          </a:xfrm>
        </p:spPr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12093" y="4283815"/>
            <a:ext cx="7056437" cy="1931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>29.01.2022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>29.01.2022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7308452" y="302738"/>
            <a:ext cx="2268140" cy="6450222"/>
          </a:xfrm>
        </p:spPr>
        <p:txBody>
          <a:bodyPr vert="eaVert"/>
          <a:lstStyle>
            <a:lvl1pPr algn="ct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504030" y="302738"/>
            <a:ext cx="6636411" cy="6450222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>29.01.2022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>29.01.2022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796299" y="4857792"/>
            <a:ext cx="8568531" cy="15014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796299" y="3204113"/>
            <a:ext cx="8568531" cy="165367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>29.01.2022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sz="half" idx="1"/>
          </p:nvPr>
        </p:nvSpPr>
        <p:spPr bwMode="auto">
          <a:xfrm>
            <a:off x="1309272" y="1763925"/>
            <a:ext cx="3889806" cy="49890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 bwMode="auto">
          <a:xfrm>
            <a:off x="5437231" y="1763925"/>
            <a:ext cx="4139362" cy="49890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>29.01.2022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1309272" y="1692177"/>
            <a:ext cx="3889806" cy="7052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 bwMode="auto">
          <a:xfrm>
            <a:off x="1309272" y="2397396"/>
            <a:ext cx="3889806" cy="43555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5357847" y="1692177"/>
            <a:ext cx="4218745" cy="7052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Объект 5"/>
          <p:cNvSpPr>
            <a:spLocks noGrp="1"/>
          </p:cNvSpPr>
          <p:nvPr>
            <p:ph sz="quarter" idx="4"/>
          </p:nvPr>
        </p:nvSpPr>
        <p:spPr bwMode="auto">
          <a:xfrm>
            <a:off x="5357847" y="2397396"/>
            <a:ext cx="4218745" cy="43555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>29.01.2022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>29.01.2022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>29.01.2022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309272" y="300986"/>
            <a:ext cx="2937201" cy="1280945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 bwMode="auto">
          <a:xfrm>
            <a:off x="4405241" y="300987"/>
            <a:ext cx="5171351" cy="64519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309272" y="1581933"/>
            <a:ext cx="2937201" cy="51710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>29.01.2022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309272" y="5291772"/>
            <a:ext cx="8255917" cy="624724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"/>
          </p:nvPr>
        </p:nvSpPr>
        <p:spPr bwMode="auto">
          <a:xfrm>
            <a:off x="1309272" y="675470"/>
            <a:ext cx="8255917" cy="453580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309272" y="5916495"/>
            <a:ext cx="8255917" cy="88721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>29.01.2022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>
            <a:spLocks noGrp="1"/>
          </p:cNvSpPr>
          <p:nvPr>
            <p:ph type="body" idx="1"/>
          </p:nvPr>
        </p:nvSpPr>
        <p:spPr bwMode="auto">
          <a:xfrm>
            <a:off x="1309272" y="1763925"/>
            <a:ext cx="8267320" cy="4989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Shape 1058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6343" y="6641"/>
                </a:moveTo>
                <a:lnTo>
                  <a:pt x="6343" y="6641"/>
                </a:lnTo>
                <a:cubicBezTo>
                  <a:pt x="7781" y="2374"/>
                  <a:pt x="8594" y="0"/>
                  <a:pt x="8594" y="0"/>
                </a:cubicBezTo>
                <a:lnTo>
                  <a:pt x="0" y="0"/>
                </a:lnTo>
                <a:lnTo>
                  <a:pt x="0" y="43200"/>
                </a:lnTo>
                <a:lnTo>
                  <a:pt x="43200" y="43200"/>
                </a:lnTo>
                <a:lnTo>
                  <a:pt x="43200" y="37760"/>
                </a:lnTo>
                <a:lnTo>
                  <a:pt x="43200" y="37760"/>
                </a:lnTo>
                <a:cubicBezTo>
                  <a:pt x="43200" y="37760"/>
                  <a:pt x="34824" y="39282"/>
                  <a:pt x="21228" y="41101"/>
                </a:cubicBezTo>
                <a:lnTo>
                  <a:pt x="21228" y="41101"/>
                </a:lnTo>
                <a:cubicBezTo>
                  <a:pt x="3446" y="43478"/>
                  <a:pt x="-5241" y="41016"/>
                  <a:pt x="6343" y="6641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6" name="Shape 1059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</p:spPr>
      </p:sp>
      <p:sp>
        <p:nvSpPr>
          <p:cNvPr id="7" name="Shape 1060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2361" y="36777"/>
                </a:moveTo>
                <a:lnTo>
                  <a:pt x="22361" y="36777"/>
                </a:lnTo>
                <a:cubicBezTo>
                  <a:pt x="5219" y="39070"/>
                  <a:pt x="-2372" y="36412"/>
                  <a:pt x="7775" y="6299"/>
                </a:cubicBezTo>
                <a:lnTo>
                  <a:pt x="7775" y="6299"/>
                </a:lnTo>
                <a:cubicBezTo>
                  <a:pt x="9119" y="2311"/>
                  <a:pt x="9892" y="58"/>
                  <a:pt x="9911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612"/>
                </a:lnTo>
                <a:lnTo>
                  <a:pt x="43200" y="33612"/>
                </a:lnTo>
                <a:cubicBezTo>
                  <a:pt x="43110" y="33630"/>
                  <a:pt x="35168" y="35065"/>
                  <a:pt x="22361" y="36777"/>
                </a:cubicBezTo>
                <a:close/>
              </a:path>
            </a:pathLst>
          </a:custGeom>
          <a:solidFill>
            <a:schemeClr val="accent1">
              <a:alpha val="9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061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2276" y="37156"/>
                </a:moveTo>
                <a:lnTo>
                  <a:pt x="22276" y="37156"/>
                </a:lnTo>
                <a:cubicBezTo>
                  <a:pt x="5093" y="39454"/>
                  <a:pt x="-2596" y="36819"/>
                  <a:pt x="7680" y="6325"/>
                </a:cubicBezTo>
                <a:lnTo>
                  <a:pt x="7680" y="6325"/>
                </a:lnTo>
                <a:cubicBezTo>
                  <a:pt x="9010" y="2380"/>
                  <a:pt x="9781" y="117"/>
                  <a:pt x="981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980"/>
                </a:lnTo>
                <a:lnTo>
                  <a:pt x="43200" y="33980"/>
                </a:lnTo>
                <a:cubicBezTo>
                  <a:pt x="43020" y="34016"/>
                  <a:pt x="35046" y="35449"/>
                  <a:pt x="22276" y="37156"/>
                </a:cubicBezTo>
                <a:close/>
              </a:path>
            </a:pathLst>
          </a:custGeom>
          <a:solidFill>
            <a:schemeClr val="accent1">
              <a:alpha val="18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062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2192" y="37535"/>
                </a:moveTo>
                <a:lnTo>
                  <a:pt x="22192" y="37535"/>
                </a:lnTo>
                <a:cubicBezTo>
                  <a:pt x="4968" y="39839"/>
                  <a:pt x="-2820" y="37226"/>
                  <a:pt x="7585" y="6350"/>
                </a:cubicBezTo>
                <a:lnTo>
                  <a:pt x="7585" y="6350"/>
                </a:lnTo>
                <a:cubicBezTo>
                  <a:pt x="8900" y="2448"/>
                  <a:pt x="9670" y="176"/>
                  <a:pt x="9726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348"/>
                </a:lnTo>
                <a:lnTo>
                  <a:pt x="43200" y="34348"/>
                </a:lnTo>
                <a:cubicBezTo>
                  <a:pt x="42885" y="34402"/>
                  <a:pt x="34924" y="35833"/>
                  <a:pt x="22192" y="37535"/>
                </a:cubicBezTo>
                <a:close/>
              </a:path>
            </a:pathLst>
          </a:custGeom>
          <a:solidFill>
            <a:schemeClr val="accent1">
              <a:alpha val="26998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Shape 1063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2107" y="37914"/>
                </a:moveTo>
                <a:lnTo>
                  <a:pt x="22107" y="37914"/>
                </a:lnTo>
                <a:cubicBezTo>
                  <a:pt x="4842" y="40223"/>
                  <a:pt x="-3044" y="37634"/>
                  <a:pt x="7490" y="6376"/>
                </a:cubicBezTo>
                <a:lnTo>
                  <a:pt x="7490" y="6376"/>
                </a:lnTo>
                <a:cubicBezTo>
                  <a:pt x="8790" y="2517"/>
                  <a:pt x="9559" y="235"/>
                  <a:pt x="9634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717"/>
                </a:lnTo>
                <a:lnTo>
                  <a:pt x="43200" y="34717"/>
                </a:lnTo>
                <a:cubicBezTo>
                  <a:pt x="42795" y="34789"/>
                  <a:pt x="34802" y="36217"/>
                  <a:pt x="22107" y="37914"/>
                </a:cubicBezTo>
                <a:close/>
              </a:path>
            </a:pathLst>
          </a:custGeom>
          <a:solidFill>
            <a:schemeClr val="accent1">
              <a:alpha val="36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064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2022" y="38293"/>
                </a:moveTo>
                <a:lnTo>
                  <a:pt x="22022" y="38293"/>
                </a:lnTo>
                <a:cubicBezTo>
                  <a:pt x="4717" y="40608"/>
                  <a:pt x="-3267" y="38041"/>
                  <a:pt x="7394" y="6401"/>
                </a:cubicBezTo>
                <a:lnTo>
                  <a:pt x="7394" y="6401"/>
                </a:lnTo>
                <a:cubicBezTo>
                  <a:pt x="8680" y="2586"/>
                  <a:pt x="9448" y="293"/>
                  <a:pt x="954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085"/>
                </a:lnTo>
                <a:lnTo>
                  <a:pt x="43200" y="35085"/>
                </a:lnTo>
                <a:cubicBezTo>
                  <a:pt x="42705" y="35175"/>
                  <a:pt x="34680" y="36601"/>
                  <a:pt x="22022" y="38293"/>
                </a:cubicBezTo>
                <a:close/>
              </a:path>
            </a:pathLst>
          </a:custGeom>
          <a:solidFill>
            <a:schemeClr val="accent1">
              <a:alpha val="4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" name="Shape 1065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937" y="38673"/>
                </a:moveTo>
                <a:lnTo>
                  <a:pt x="21937" y="38673"/>
                </a:lnTo>
                <a:cubicBezTo>
                  <a:pt x="4591" y="40992"/>
                  <a:pt x="-3491" y="38448"/>
                  <a:pt x="7299" y="6427"/>
                </a:cubicBezTo>
                <a:lnTo>
                  <a:pt x="7299" y="6427"/>
                </a:lnTo>
                <a:cubicBezTo>
                  <a:pt x="8570" y="2655"/>
                  <a:pt x="9336" y="352"/>
                  <a:pt x="944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453"/>
                </a:lnTo>
                <a:lnTo>
                  <a:pt x="43200" y="35453"/>
                </a:lnTo>
                <a:cubicBezTo>
                  <a:pt x="42570" y="35561"/>
                  <a:pt x="34558" y="36985"/>
                  <a:pt x="21937" y="38673"/>
                </a:cubicBezTo>
                <a:close/>
              </a:path>
            </a:pathLst>
          </a:custGeom>
          <a:solidFill>
            <a:schemeClr val="accent1">
              <a:alpha val="5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" name="Shape 1066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853" y="39052"/>
                </a:moveTo>
                <a:lnTo>
                  <a:pt x="21853" y="39052"/>
                </a:lnTo>
                <a:cubicBezTo>
                  <a:pt x="4466" y="41377"/>
                  <a:pt x="-3715" y="38855"/>
                  <a:pt x="7204" y="6453"/>
                </a:cubicBezTo>
                <a:lnTo>
                  <a:pt x="7204" y="6453"/>
                </a:lnTo>
                <a:cubicBezTo>
                  <a:pt x="8461" y="2724"/>
                  <a:pt x="9225" y="411"/>
                  <a:pt x="9357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822"/>
                </a:lnTo>
                <a:lnTo>
                  <a:pt x="43200" y="35822"/>
                </a:lnTo>
                <a:cubicBezTo>
                  <a:pt x="42480" y="35948"/>
                  <a:pt x="34436" y="37369"/>
                  <a:pt x="21853" y="39052"/>
                </a:cubicBezTo>
                <a:close/>
              </a:path>
            </a:pathLst>
          </a:custGeom>
          <a:solidFill>
            <a:schemeClr val="accent1">
              <a:alpha val="63999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067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768" y="39431"/>
                </a:moveTo>
                <a:lnTo>
                  <a:pt x="21768" y="39431"/>
                </a:lnTo>
                <a:cubicBezTo>
                  <a:pt x="4340" y="41761"/>
                  <a:pt x="-3939" y="39262"/>
                  <a:pt x="7109" y="6478"/>
                </a:cubicBezTo>
                <a:lnTo>
                  <a:pt x="7109" y="6478"/>
                </a:lnTo>
                <a:cubicBezTo>
                  <a:pt x="8351" y="2792"/>
                  <a:pt x="9114" y="470"/>
                  <a:pt x="9265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190"/>
                </a:lnTo>
                <a:lnTo>
                  <a:pt x="43200" y="36190"/>
                </a:lnTo>
                <a:cubicBezTo>
                  <a:pt x="42390" y="36334"/>
                  <a:pt x="34314" y="37753"/>
                  <a:pt x="21768" y="39431"/>
                </a:cubicBezTo>
                <a:close/>
              </a:path>
            </a:pathLst>
          </a:custGeom>
          <a:solidFill>
            <a:schemeClr val="accent1">
              <a:alpha val="73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068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83" y="39810"/>
                </a:moveTo>
                <a:lnTo>
                  <a:pt x="21683" y="39810"/>
                </a:lnTo>
                <a:cubicBezTo>
                  <a:pt x="4214" y="42146"/>
                  <a:pt x="-4163" y="39669"/>
                  <a:pt x="7014" y="6504"/>
                </a:cubicBezTo>
                <a:lnTo>
                  <a:pt x="7014" y="6504"/>
                </a:lnTo>
                <a:cubicBezTo>
                  <a:pt x="8241" y="2861"/>
                  <a:pt x="9003" y="528"/>
                  <a:pt x="917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558"/>
                </a:lnTo>
                <a:lnTo>
                  <a:pt x="43200" y="36558"/>
                </a:lnTo>
                <a:cubicBezTo>
                  <a:pt x="42300" y="36720"/>
                  <a:pt x="34192" y="38137"/>
                  <a:pt x="21683" y="39810"/>
                </a:cubicBezTo>
                <a:close/>
              </a:path>
            </a:pathLst>
          </a:custGeom>
          <a:solidFill>
            <a:schemeClr val="accent1">
              <a:alpha val="82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069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599" y="40189"/>
                </a:moveTo>
                <a:lnTo>
                  <a:pt x="21599" y="40189"/>
                </a:lnTo>
                <a:cubicBezTo>
                  <a:pt x="4089" y="42530"/>
                  <a:pt x="-4386" y="40077"/>
                  <a:pt x="6918" y="6529"/>
                </a:cubicBezTo>
                <a:lnTo>
                  <a:pt x="6918" y="6529"/>
                </a:lnTo>
                <a:cubicBezTo>
                  <a:pt x="8131" y="2930"/>
                  <a:pt x="8892" y="587"/>
                  <a:pt x="9080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926"/>
                </a:lnTo>
                <a:lnTo>
                  <a:pt x="43200" y="36926"/>
                </a:lnTo>
                <a:cubicBezTo>
                  <a:pt x="42165" y="37107"/>
                  <a:pt x="34070" y="38521"/>
                  <a:pt x="21599" y="40189"/>
                </a:cubicBezTo>
                <a:close/>
              </a:path>
            </a:pathLst>
          </a:custGeom>
          <a:solidFill>
            <a:schemeClr val="accent1">
              <a:alpha val="91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070"/>
          <p:cNvSpPr>
            <a:spLocks noGrp="1" noChangeArrowheads="1"/>
          </p:cNvSpPr>
          <p:nvPr userDrawn="1"/>
        </p:nvSpPr>
        <p:spPr bwMode="auto">
          <a:xfrm>
            <a:off x="0" y="0"/>
            <a:ext cx="10080624" cy="75596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514" y="40568"/>
                </a:moveTo>
                <a:lnTo>
                  <a:pt x="21514" y="40568"/>
                </a:lnTo>
                <a:cubicBezTo>
                  <a:pt x="3963" y="42915"/>
                  <a:pt x="-4610" y="40484"/>
                  <a:pt x="6823" y="6555"/>
                </a:cubicBezTo>
                <a:lnTo>
                  <a:pt x="6823" y="6555"/>
                </a:lnTo>
                <a:cubicBezTo>
                  <a:pt x="8022" y="2999"/>
                  <a:pt x="8781" y="646"/>
                  <a:pt x="8988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7295"/>
                </a:lnTo>
                <a:lnTo>
                  <a:pt x="43200" y="37295"/>
                </a:lnTo>
                <a:cubicBezTo>
                  <a:pt x="42075" y="37493"/>
                  <a:pt x="33948" y="38905"/>
                  <a:pt x="21514" y="40568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 bwMode="auto">
          <a:xfrm>
            <a:off x="1309272" y="302738"/>
            <a:ext cx="8267320" cy="1259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7659978" y="7006699"/>
            <a:ext cx="1916615" cy="4024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	</a:t>
            </a:r>
            <a:fld id="{F8E3F0E9-0FC2-4DDE-87CF-3BA6A04EA4CC}" type="slidenum">
              <a:rPr lang="ru-RU"/>
              <a:t>‹#›</a:t>
            </a:fld>
            <a:endParaRPr lang="ru-RU"/>
          </a:p>
        </p:txBody>
      </p:sp>
      <p:sp>
        <p:nvSpPr>
          <p:cNvPr id="20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1338640" y="7006699"/>
            <a:ext cx="2352145" cy="4024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6EB4D43-F783-4E09-8208-6AA351DBC29B}" type="datetimeFigureOut">
              <a:rPr lang="ru-RU"/>
              <a:t>29.01.2022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238051" y="7006699"/>
            <a:ext cx="2945623" cy="4024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>
        <a:spcBef>
          <a:spcPts val="0"/>
        </a:spcBef>
        <a:buNone/>
        <a:defRPr sz="44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sch145@mail.ru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ds04.infourok.ru/uploads/ex/0641/0003ea58-ecc3f0ae/5/img3.jpg"/>
          <p:cNvPicPr/>
          <p:nvPr/>
        </p:nvPicPr>
        <p:blipFill>
          <a:blip r:embed="rId2"/>
          <a:stretch/>
        </p:blipFill>
        <p:spPr bwMode="auto">
          <a:xfrm>
            <a:off x="8024" y="23760"/>
            <a:ext cx="10120320" cy="7716960"/>
          </a:xfrm>
          <a:prstGeom prst="rect">
            <a:avLst/>
          </a:prstGeom>
          <a:ln>
            <a:noFill/>
          </a:ln>
        </p:spPr>
      </p:pic>
      <p:pic>
        <p:nvPicPr>
          <p:cNvPr id="5" name="Picture 2"/>
          <p:cNvPicPr/>
          <p:nvPr/>
        </p:nvPicPr>
        <p:blipFill>
          <a:blip r:embed="rId3"/>
          <a:stretch/>
        </p:blipFill>
        <p:spPr bwMode="auto">
          <a:xfrm>
            <a:off x="2808360" y="430200"/>
            <a:ext cx="4836960" cy="3062160"/>
          </a:xfrm>
          <a:prstGeom prst="rect">
            <a:avLst/>
          </a:prstGeom>
          <a:ln>
            <a:noFill/>
          </a:ln>
        </p:spPr>
      </p:pic>
      <p:sp>
        <p:nvSpPr>
          <p:cNvPr id="6" name="CustomShape 1"/>
          <p:cNvSpPr/>
          <p:nvPr/>
        </p:nvSpPr>
        <p:spPr bwMode="auto">
          <a:xfrm>
            <a:off x="1805040" y="3274920"/>
            <a:ext cx="6192792" cy="2288195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defRPr/>
            </a:pP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Тема исследовательской работы: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defRPr/>
            </a:pP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defRPr/>
            </a:pP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«Влияние загрязнения воздуха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defRPr/>
            </a:pP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Советского района г. Красноярска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defRPr/>
            </a:pP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на показатели развития хвои ели сибирской.»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CustomShape 2"/>
          <p:cNvSpPr/>
          <p:nvPr/>
        </p:nvSpPr>
        <p:spPr bwMode="auto">
          <a:xfrm>
            <a:off x="4608360" y="5783400"/>
            <a:ext cx="5038992" cy="14968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spcBef>
                <a:spcPts val="1123"/>
              </a:spcBef>
              <a:defRPr/>
            </a:pPr>
            <a:r>
              <a:rPr lang="ru-RU" sz="1600" b="1" strike="noStrike" spc="-1">
                <a:solidFill>
                  <a:srgbClr val="000000"/>
                </a:solidFill>
                <a:latin typeface="Arial"/>
              </a:rPr>
              <a:t>Работу выполнил ученик</a:t>
            </a:r>
            <a:endParaRPr lang="en-US" sz="16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spcBef>
                <a:spcPts val="1123"/>
              </a:spcBef>
              <a:defRPr/>
            </a:pPr>
            <a:r>
              <a:rPr lang="ru-RU" sz="1600" b="1" strike="noStrike" spc="-1">
                <a:solidFill>
                  <a:srgbClr val="000000"/>
                </a:solidFill>
                <a:latin typeface="Arial"/>
              </a:rPr>
              <a:t> 3 класса И МАОУ СШ № 145 г. Красноярска</a:t>
            </a:r>
            <a:endParaRPr lang="en-US" sz="16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spcBef>
                <a:spcPts val="1123"/>
              </a:spcBef>
              <a:defRPr/>
            </a:pPr>
            <a:r>
              <a:rPr lang="ru-RU" sz="1600" b="1" strike="noStrike" spc="-1">
                <a:solidFill>
                  <a:srgbClr val="000000"/>
                </a:solidFill>
                <a:latin typeface="Arial"/>
              </a:rPr>
              <a:t>Кривогузов Михаил</a:t>
            </a:r>
            <a:endParaRPr lang="en-US" sz="16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spcBef>
                <a:spcPts val="1123"/>
              </a:spcBef>
              <a:defRPr/>
            </a:pPr>
            <a:r>
              <a:rPr lang="ru-RU" sz="1600" b="1" strike="noStrike" spc="-1">
                <a:solidFill>
                  <a:srgbClr val="000000"/>
                </a:solidFill>
                <a:latin typeface="Arial"/>
              </a:rPr>
              <a:t>Учитель: Супрунюк Елена Николаевна</a:t>
            </a:r>
            <a:endParaRPr lang="en-US" sz="16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42804" y="-24499"/>
            <a:ext cx="10163160" cy="7615440"/>
          </a:xfrm>
          <a:prstGeom prst="rect">
            <a:avLst/>
          </a:prstGeom>
          <a:ln>
            <a:noFill/>
          </a:ln>
        </p:spPr>
      </p:pic>
      <p:sp>
        <p:nvSpPr>
          <p:cNvPr id="5" name="CustomShape 1"/>
          <p:cNvSpPr/>
          <p:nvPr/>
        </p:nvSpPr>
        <p:spPr bwMode="auto">
          <a:xfrm>
            <a:off x="216000" y="395280"/>
            <a:ext cx="9433113" cy="3679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6" name="CustomShape 2"/>
          <p:cNvSpPr/>
          <p:nvPr/>
        </p:nvSpPr>
        <p:spPr bwMode="auto">
          <a:xfrm>
            <a:off x="378111" y="317499"/>
            <a:ext cx="9270999" cy="677862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7" name=" 6"/>
          <p:cNvSpPr/>
          <p:nvPr/>
        </p:nvSpPr>
        <p:spPr bwMode="auto">
          <a:xfrm>
            <a:off x="5052579" y="3861774"/>
            <a:ext cx="115209" cy="146699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693647" y="1894599"/>
            <a:ext cx="2673851" cy="4249024"/>
          </a:xfrm>
          <a:prstGeom prst="rect">
            <a:avLst/>
          </a:prstGeom>
        </p:spPr>
      </p:pic>
      <p:sp>
        <p:nvSpPr>
          <p:cNvPr id="9" name=" 8"/>
          <p:cNvSpPr/>
          <p:nvPr/>
        </p:nvSpPr>
        <p:spPr bwMode="auto">
          <a:xfrm>
            <a:off x="6218381" y="4004778"/>
            <a:ext cx="413191" cy="77428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graphicFrame>
        <p:nvGraphicFramePr>
          <p:cNvPr id="10" name="Таблица 9"/>
          <p:cNvGraphicFramePr>
            <a:graphicFrameLocks/>
          </p:cNvGraphicFramePr>
          <p:nvPr/>
        </p:nvGraphicFramePr>
        <p:xfrm>
          <a:off x="429649" y="396874"/>
          <a:ext cx="9128120" cy="5883274"/>
        </p:xfrm>
        <a:graphic>
          <a:graphicData uri="http://schemas.openxmlformats.org/drawingml/2006/table">
            <a:tbl>
              <a:tblPr firstRow="1" firstCol="1" bandRow="1"/>
              <a:tblGrid>
                <a:gridCol w="3109533"/>
                <a:gridCol w="3370465"/>
                <a:gridCol w="2648122"/>
              </a:tblGrid>
              <a:tr h="315181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2000">
                          <a:latin typeface="DejaVu Sans"/>
                          <a:ea typeface="DejaVu Sans"/>
                          <a:cs typeface="DejaVu Sans"/>
                        </a:rPr>
                        <a:t> </a:t>
                      </a:r>
                      <a:r>
                        <a:rPr sz="2000" b="0" i="0" u="none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3.   Медицинский университет (ул. Партизана Железняка Советский район). Деревья   произрастают рядом с самыми оживленными и загрязненными автомагистралями   города.</a:t>
                      </a:r>
                    </a:p>
                  </a:txBody>
                  <a:tcPr marL="0" marR="0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2000" b="0" i="0" u="none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4. Парк им. 400-летия города   Красноярска. Деревья произрастают рядом с автодорогой.</a:t>
                      </a:r>
                    </a:p>
                  </a:txBody>
                  <a:tcPr marL="0" marR="0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2000" b="0" i="0" u="none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5. Поселок Большая Мурта.   Таежная зона. </a:t>
                      </a:r>
                    </a:p>
                  </a:txBody>
                  <a:tcPr marL="0" marR="0" marT="0" marB="0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  <a:tr h="2731462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0" marR="0" marT="0" marB="0" anchor="b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0" marR="0" marT="0" marB="0" anchor="b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0" marR="0" marT="0" marB="0" anchor="b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 10"/>
          <p:cNvSpPr/>
          <p:nvPr/>
        </p:nvSpPr>
        <p:spPr bwMode="auto">
          <a:xfrm>
            <a:off x="5118238" y="3852248"/>
            <a:ext cx="49549" cy="15622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79736" y="3417774"/>
            <a:ext cx="2337537" cy="3648700"/>
          </a:xfrm>
          <a:prstGeom prst="rect">
            <a:avLst/>
          </a:prstGeom>
        </p:spPr>
      </p:pic>
      <p:sp>
        <p:nvSpPr>
          <p:cNvPr id="13" name=" 12"/>
          <p:cNvSpPr/>
          <p:nvPr/>
        </p:nvSpPr>
        <p:spPr bwMode="auto">
          <a:xfrm>
            <a:off x="2971554" y="-5852180"/>
            <a:ext cx="45720" cy="4572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898200" y="1491629"/>
            <a:ext cx="2564924" cy="36677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39600" y="-5412"/>
            <a:ext cx="10156680" cy="7615080"/>
          </a:xfrm>
          <a:prstGeom prst="rect">
            <a:avLst/>
          </a:prstGeom>
          <a:ln>
            <a:noFill/>
          </a:ln>
        </p:spPr>
      </p:pic>
      <p:sp>
        <p:nvSpPr>
          <p:cNvPr id="5" name=" 4"/>
          <p:cNvSpPr/>
          <p:nvPr/>
        </p:nvSpPr>
        <p:spPr bwMode="auto">
          <a:xfrm>
            <a:off x="4912872" y="3796392"/>
            <a:ext cx="123163" cy="21208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 t="12730"/>
          <a:stretch/>
        </p:blipFill>
        <p:spPr bwMode="auto">
          <a:xfrm rot="5399976">
            <a:off x="6070209" y="5257928"/>
            <a:ext cx="1524153" cy="2165986"/>
          </a:xfrm>
          <a:prstGeom prst="rect">
            <a:avLst/>
          </a:prstGeom>
        </p:spPr>
      </p:pic>
      <p:sp>
        <p:nvSpPr>
          <p:cNvPr id="7" name=" 6"/>
          <p:cNvSpPr/>
          <p:nvPr/>
        </p:nvSpPr>
        <p:spPr bwMode="auto">
          <a:xfrm>
            <a:off x="13240443" y="-5657496"/>
            <a:ext cx="45720" cy="4572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 b="5721"/>
          <a:stretch/>
        </p:blipFill>
        <p:spPr bwMode="auto">
          <a:xfrm rot="16199969">
            <a:off x="4970484" y="1957321"/>
            <a:ext cx="2041071" cy="3848519"/>
          </a:xfrm>
          <a:prstGeom prst="rect">
            <a:avLst/>
          </a:prstGeom>
        </p:spPr>
      </p:pic>
      <p:sp>
        <p:nvSpPr>
          <p:cNvPr id="9" name=" 8"/>
          <p:cNvSpPr/>
          <p:nvPr/>
        </p:nvSpPr>
        <p:spPr bwMode="auto">
          <a:xfrm>
            <a:off x="4912872" y="3642677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rcRect t="10241" b="29884"/>
          <a:stretch/>
        </p:blipFill>
        <p:spPr bwMode="auto">
          <a:xfrm rot="5399976">
            <a:off x="529856" y="4849214"/>
            <a:ext cx="2134411" cy="2555874"/>
          </a:xfrm>
          <a:prstGeom prst="rect">
            <a:avLst/>
          </a:prstGeom>
        </p:spPr>
      </p:pic>
      <p:sp>
        <p:nvSpPr>
          <p:cNvPr id="11" name=" 10"/>
          <p:cNvSpPr/>
          <p:nvPr/>
        </p:nvSpPr>
        <p:spPr bwMode="auto">
          <a:xfrm>
            <a:off x="4912872" y="3642677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rcRect l="8704" t="9744" b="28577"/>
          <a:stretch/>
        </p:blipFill>
        <p:spPr bwMode="auto">
          <a:xfrm rot="5399976" flipV="1">
            <a:off x="7508720" y="3385603"/>
            <a:ext cx="1865682" cy="2520798"/>
          </a:xfrm>
          <a:prstGeom prst="rect">
            <a:avLst/>
          </a:prstGeom>
        </p:spPr>
      </p:pic>
      <p:sp>
        <p:nvSpPr>
          <p:cNvPr id="13" name=" 12"/>
          <p:cNvSpPr/>
          <p:nvPr/>
        </p:nvSpPr>
        <p:spPr bwMode="auto">
          <a:xfrm flipV="1">
            <a:off x="4912872" y="4008473"/>
            <a:ext cx="171658" cy="4572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4" name=" 13"/>
          <p:cNvSpPr/>
          <p:nvPr/>
        </p:nvSpPr>
        <p:spPr bwMode="auto">
          <a:xfrm>
            <a:off x="4912872" y="3724214"/>
            <a:ext cx="182584" cy="284259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5" name=" 14"/>
          <p:cNvSpPr/>
          <p:nvPr/>
        </p:nvSpPr>
        <p:spPr bwMode="auto">
          <a:xfrm>
            <a:off x="4912872" y="3713162"/>
            <a:ext cx="199211" cy="29531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/>
          <a:srcRect t="12939"/>
          <a:stretch/>
        </p:blipFill>
        <p:spPr bwMode="auto">
          <a:xfrm rot="16199969">
            <a:off x="3750550" y="4277049"/>
            <a:ext cx="1969459" cy="3429246"/>
          </a:xfrm>
          <a:prstGeom prst="rect">
            <a:avLst/>
          </a:prstGeom>
        </p:spPr>
      </p:pic>
      <p:sp>
        <p:nvSpPr>
          <p:cNvPr id="17" name=" 16"/>
          <p:cNvSpPr/>
          <p:nvPr/>
        </p:nvSpPr>
        <p:spPr bwMode="auto">
          <a:xfrm>
            <a:off x="4912872" y="3754690"/>
            <a:ext cx="167915" cy="253783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8" name="TextBox 17"/>
          <p:cNvSpPr txBox="1"/>
          <p:nvPr/>
        </p:nvSpPr>
        <p:spPr bwMode="auto">
          <a:xfrm>
            <a:off x="382624" y="333374"/>
            <a:ext cx="9302749" cy="423862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just">
              <a:defRPr/>
            </a:pPr>
            <a:r>
              <a:rPr sz="2000">
                <a:latin typeface="DejaVu Sans"/>
                <a:ea typeface="DejaVu Sans"/>
                <a:cs typeface="DejaVu Sans"/>
              </a:rPr>
              <a:t>   При подготовке образцов к анализу, хвою отделяли от охвоенных побегов и разделяли по годам. У 10 хвоинок 1, 2 и 3 года измеряли длину при помощи лупы и линейки. Из 10 полученных величин находили среднее арифметическое значение. Результаты вычислений приведены в таблице № 1.</a:t>
            </a:r>
          </a:p>
          <a:p>
            <a:pPr algn="just">
              <a:defRPr/>
            </a:pPr>
            <a:r>
              <a:rPr sz="2000" b="0" i="0" u="sng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Среднее арифметическое десяти чисел вычисляется по формуле:</a:t>
            </a:r>
            <a:endParaRPr sz="2000" b="0" i="0" u="none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>
              <a:defRPr/>
            </a:pPr>
            <a:r>
              <a:rPr sz="20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/>
            </a:r>
            <a:br>
              <a:rPr sz="20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</a:br>
            <a:r>
              <a:rPr sz="2000" b="1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X</a:t>
            </a:r>
            <a:r>
              <a:rPr sz="2000" b="1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ср</a:t>
            </a:r>
            <a:r>
              <a:rPr sz="2000" b="1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= (X</a:t>
            </a:r>
            <a:r>
              <a:rPr sz="2000" b="1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1</a:t>
            </a:r>
            <a:r>
              <a:rPr sz="2000" b="1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+ X</a:t>
            </a:r>
            <a:r>
              <a:rPr sz="2000" b="1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2</a:t>
            </a:r>
            <a:r>
              <a:rPr sz="2000" b="1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+ X</a:t>
            </a:r>
            <a:r>
              <a:rPr sz="2000" b="1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3</a:t>
            </a:r>
            <a:r>
              <a:rPr sz="2000" b="1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+ X</a:t>
            </a:r>
            <a:r>
              <a:rPr sz="2000" b="1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4</a:t>
            </a:r>
            <a:r>
              <a:rPr sz="2000" b="1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+ X</a:t>
            </a:r>
            <a:r>
              <a:rPr sz="2000" b="1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5</a:t>
            </a:r>
            <a:r>
              <a:rPr sz="2000" b="1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+ X</a:t>
            </a:r>
            <a:r>
              <a:rPr sz="2000" b="1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6</a:t>
            </a:r>
            <a:r>
              <a:rPr sz="2000" b="1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+ X</a:t>
            </a:r>
            <a:r>
              <a:rPr sz="2000" b="1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7</a:t>
            </a:r>
            <a:r>
              <a:rPr sz="2000" b="1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+ X</a:t>
            </a:r>
            <a:r>
              <a:rPr sz="2000" b="1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8</a:t>
            </a:r>
            <a:r>
              <a:rPr sz="2000" b="1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+ X</a:t>
            </a:r>
            <a:r>
              <a:rPr sz="2000" b="1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9</a:t>
            </a:r>
            <a:r>
              <a:rPr sz="2000" b="1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+ X</a:t>
            </a:r>
            <a:r>
              <a:rPr sz="2000" b="1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10</a:t>
            </a:r>
            <a:r>
              <a:rPr sz="2000" b="1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) / 10</a:t>
            </a:r>
            <a:r>
              <a:rPr sz="20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, где</a:t>
            </a:r>
            <a:br>
              <a:rPr sz="20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</a:b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X</a:t>
            </a:r>
            <a:r>
              <a:rPr sz="1200" b="0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ср</a:t>
            </a: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- среднее арифметическое 10-ти чисел;</a:t>
            </a:r>
            <a:b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</a:b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X</a:t>
            </a:r>
            <a:r>
              <a:rPr sz="1200" b="0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1</a:t>
            </a: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- первое число;</a:t>
            </a:r>
            <a:b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</a:b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X</a:t>
            </a:r>
            <a:r>
              <a:rPr sz="1200" b="0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2</a:t>
            </a: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- второе число;</a:t>
            </a:r>
            <a:b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</a:b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X</a:t>
            </a:r>
            <a:r>
              <a:rPr sz="1200" b="0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3</a:t>
            </a: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- третье число;</a:t>
            </a:r>
            <a:b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</a:b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X</a:t>
            </a:r>
            <a:r>
              <a:rPr sz="1200" b="0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4</a:t>
            </a: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- четвертое число;</a:t>
            </a:r>
            <a:b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</a:b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X</a:t>
            </a:r>
            <a:r>
              <a:rPr sz="1200" b="0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5</a:t>
            </a: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- пятое число;</a:t>
            </a:r>
            <a:b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</a:b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X</a:t>
            </a:r>
            <a:r>
              <a:rPr sz="1200" b="0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6</a:t>
            </a: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- шестое число;</a:t>
            </a:r>
            <a:b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</a:b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X</a:t>
            </a:r>
            <a:r>
              <a:rPr sz="1200" b="0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7</a:t>
            </a: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- седьмое число;</a:t>
            </a:r>
            <a:b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</a:b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X</a:t>
            </a:r>
            <a:r>
              <a:rPr sz="1200" b="0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8</a:t>
            </a: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- восьмое число;</a:t>
            </a:r>
            <a:b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</a:b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X</a:t>
            </a:r>
            <a:r>
              <a:rPr sz="1200" b="0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9</a:t>
            </a: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- девятое число;</a:t>
            </a:r>
            <a:b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</a:b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X</a:t>
            </a:r>
            <a:r>
              <a:rPr sz="1200" b="0" i="0" u="none" baseline="-2500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10</a:t>
            </a:r>
            <a:r>
              <a:rPr sz="1200" b="0" i="0" u="none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- десятое число.</a:t>
            </a:r>
            <a:endParaRPr sz="2000">
              <a:latin typeface="DejaVu Sans"/>
              <a:ea typeface="DejaVu Sans"/>
              <a:cs typeface="DejaVu Sans"/>
            </a:endParaRPr>
          </a:p>
          <a:p>
            <a:pPr algn="ctr">
              <a:defRPr/>
            </a:pPr>
            <a:r>
              <a:rPr sz="2000">
                <a:latin typeface="DejaVu Sans"/>
                <a:ea typeface="DejaVu Sans"/>
                <a:cs typeface="DejaVu Sans"/>
              </a:rPr>
              <a:t>                          </a:t>
            </a:r>
          </a:p>
          <a:p>
            <a:pPr>
              <a:defRPr/>
            </a:pPr>
            <a:endParaRPr sz="2000">
              <a:latin typeface="DejaVu Sans"/>
              <a:ea typeface="DejaVu Sans"/>
              <a:cs typeface="DejaVu Sans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2251956" y="3754689"/>
            <a:ext cx="2026344" cy="23730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39600" y="-50769"/>
            <a:ext cx="10156680" cy="7615080"/>
          </a:xfrm>
          <a:prstGeom prst="rect">
            <a:avLst/>
          </a:prstGeom>
          <a:ln>
            <a:noFill/>
          </a:ln>
        </p:spPr>
      </p:pic>
      <p:sp>
        <p:nvSpPr>
          <p:cNvPr id="5" name="CustomShape 1"/>
          <p:cNvSpPr/>
          <p:nvPr/>
        </p:nvSpPr>
        <p:spPr bwMode="auto">
          <a:xfrm>
            <a:off x="885857" y="465240"/>
            <a:ext cx="8762116" cy="7412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 anchor="ctr">
            <a:noAutofit/>
          </a:bodyPr>
          <a:lstStyle/>
          <a:p>
            <a:pPr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Таблица 1. Длина хвои ели, произрастающей в разных районах </a:t>
            </a:r>
            <a:endParaRPr sz="2000" b="0" strike="noStrike" spc="-1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Советского района и лесного массива д. Большая Мурта.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6" name="Table 2"/>
          <p:cNvGraphicFramePr>
            <a:graphicFrameLocks/>
          </p:cNvGraphicFramePr>
          <p:nvPr/>
        </p:nvGraphicFramePr>
        <p:xfrm>
          <a:off x="885857" y="1057264"/>
          <a:ext cx="8475581" cy="5952606"/>
        </p:xfrm>
        <a:graphic>
          <a:graphicData uri="http://schemas.openxmlformats.org/drawingml/2006/table">
            <a:tbl>
              <a:tblPr/>
              <a:tblGrid>
                <a:gridCol w="3203163"/>
                <a:gridCol w="1895112"/>
                <a:gridCol w="3377306"/>
              </a:tblGrid>
              <a:tr h="7902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Места отбора проб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Возраст хвои, год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endParaRPr sz="2000" b="0" strike="noStrike" spc="0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Длина хвои, мм</a:t>
                      </a:r>
                      <a:endParaRPr lang="ru-RU" sz="2000" b="0" strike="noStrike" spc="0">
                        <a:solidFill>
                          <a:srgbClr val="000000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9635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РУСАЛ Красноярск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2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3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10,4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15,2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16,9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9635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Гвардейский парк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2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3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14,1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15,4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15,9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9635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i="0" u="none" strike="noStrike" cap="none" spc="0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Медицинский Университет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2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3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14,0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14,8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15,5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9635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i="0" u="none" strike="noStrike" cap="none" spc="0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Парк им. 400-летия города Красноярска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2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3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14,5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17,2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18,4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1390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endParaRPr sz="2000" b="0" strike="noStrike" spc="0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Большая Мурта</a:t>
                      </a:r>
                      <a:endParaRPr lang="ru-RU" sz="2000" b="0" strike="noStrike" spc="0">
                        <a:solidFill>
                          <a:srgbClr val="000000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2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3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19,9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21,3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defRPr/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22,1 </a:t>
                      </a:r>
                      <a:endParaRPr sz="2000" b="0" strike="noStrike" spc="-1">
                        <a:solidFill>
                          <a:srgbClr val="FFFFFF"/>
                        </a:solidFill>
                        <a:latin typeface="DejaVu Sans"/>
                        <a:ea typeface="DejaVu Sans"/>
                        <a:cs typeface="DejaVu Sans"/>
                      </a:endParaRPr>
                    </a:p>
                  </a:txBody>
                  <a:tcPr marL="68760" marR="68760" anchor="ctr">
                    <a:lnL w="5760" algn="ctr">
                      <a:solidFill>
                        <a:srgbClr val="000000"/>
                      </a:solidFill>
                    </a:lnL>
                    <a:lnR w="5760" algn="ctr">
                      <a:solidFill>
                        <a:srgbClr val="000000"/>
                      </a:solidFill>
                    </a:lnR>
                    <a:lnT w="5760" algn="ctr">
                      <a:solidFill>
                        <a:srgbClr val="000000"/>
                      </a:solidFill>
                    </a:lnT>
                    <a:lnB w="5760" algn="ctr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39599" y="-19018"/>
            <a:ext cx="10156680" cy="7734268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 l="2663" t="2919" r="3349" b="3644"/>
          <a:stretch/>
        </p:blipFill>
        <p:spPr bwMode="auto">
          <a:xfrm>
            <a:off x="747749" y="396872"/>
            <a:ext cx="8381999" cy="44608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350874" y="4857750"/>
            <a:ext cx="8032749" cy="241299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just">
              <a:defRPr/>
            </a:pPr>
            <a:r>
              <a:rPr lang="en-US" sz="2000" b="1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Результаты исследования  показателей хвои ели, произрастающей в Советском районе                                                                                        г. Красноярска, позволяют отнести участки, где расположены гвардейский парк и парк им. 400-летия г. Красноярска  к группе территорий с умеренно загрязненной атмосферой и наиболее благоприятных для прогулок и отдыха горожан.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39600" y="-19018"/>
            <a:ext cx="10156680" cy="7615080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 bwMode="auto">
          <a:xfrm>
            <a:off x="395301" y="396873"/>
            <a:ext cx="9286875" cy="668337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9" indent="-283879">
              <a:buAutoNum type="arabicPeriod"/>
              <a:defRPr/>
            </a:pPr>
            <a:endParaRPr/>
          </a:p>
        </p:txBody>
      </p:sp>
      <p:sp>
        <p:nvSpPr>
          <p:cNvPr id="6" name=" 5"/>
          <p:cNvSpPr/>
          <p:nvPr/>
        </p:nvSpPr>
        <p:spPr bwMode="auto">
          <a:xfrm>
            <a:off x="461999" y="396874"/>
            <a:ext cx="9207499" cy="6674838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05908" indent="-305908" algn="just">
              <a:buAutoNum type="arabicPeriod"/>
              <a:defRPr/>
            </a:pPr>
            <a:r>
              <a:rPr sz="2000" b="0" i="0" u="none">
                <a:solidFill>
                  <a:schemeClr val="tx1"/>
                </a:solidFill>
                <a:latin typeface="DejaVu Sans"/>
                <a:ea typeface="DejaVu Sans"/>
                <a:cs typeface="DejaVu Sans"/>
              </a:rPr>
              <a:t> Для всех размеров хвои городских и лесных насаждений - </a:t>
            </a:r>
          </a:p>
          <a:p>
            <a:pPr algn="just">
              <a:defRPr/>
            </a:pPr>
            <a:r>
              <a:rPr sz="2000" b="0" i="0" u="none">
                <a:solidFill>
                  <a:schemeClr val="tx1"/>
                </a:solidFill>
                <a:latin typeface="DejaVu Sans"/>
                <a:ea typeface="DejaVu Sans"/>
                <a:cs typeface="DejaVu Sans"/>
              </a:rPr>
              <a:t>их длина возрастает в процессе индивидуального роста. </a:t>
            </a:r>
          </a:p>
          <a:p>
            <a:pPr algn="just">
              <a:defRPr/>
            </a:pPr>
            <a:r>
              <a:rPr sz="2000" b="0" i="0" u="none">
                <a:solidFill>
                  <a:schemeClr val="tx1"/>
                </a:solidFill>
                <a:latin typeface="DejaVu Sans"/>
                <a:ea typeface="DejaVu Sans"/>
                <a:cs typeface="DejaVu Sans"/>
              </a:rPr>
              <a:t>2.  Наращивания биомассы хвои в городских условиях выше, чем в лесу. </a:t>
            </a:r>
          </a:p>
          <a:p>
            <a:pPr algn="just">
              <a:defRPr/>
            </a:pPr>
            <a:r>
              <a:rPr sz="2000" b="0" i="0" u="none">
                <a:solidFill>
                  <a:schemeClr val="tx1"/>
                </a:solidFill>
                <a:latin typeface="DejaVu Sans"/>
                <a:ea typeface="DejaVu Sans"/>
                <a:cs typeface="DejaVu Sans"/>
              </a:rPr>
              <a:t>3. Спецификой городских посадок является, снижение всех параметров хвои по сравнению с участком Большая Мурта.  </a:t>
            </a:r>
          </a:p>
          <a:p>
            <a:pPr algn="just">
              <a:defRPr/>
            </a:pPr>
            <a:r>
              <a:rPr sz="2000" b="0" i="0" u="none">
                <a:solidFill>
                  <a:schemeClr val="tx1"/>
                </a:solidFill>
                <a:latin typeface="DejaVu Sans"/>
                <a:ea typeface="DejaVu Sans"/>
                <a:cs typeface="DejaVu Sans"/>
              </a:rPr>
              <a:t>4. Длина хвои первого года увеличивается от участка с максимальной техногенной нагрузкой (участок Русал Красноярск) до участка с минимальной техногенной нагрузкой (участка Большая Мурта).</a:t>
            </a:r>
          </a:p>
          <a:p>
            <a:pPr algn="just">
              <a:defRPr/>
            </a:pPr>
            <a:r>
              <a:rPr sz="2000" b="0" i="0" u="none">
                <a:solidFill>
                  <a:schemeClr val="tx1"/>
                </a:solidFill>
                <a:latin typeface="DejaVu Sans"/>
                <a:ea typeface="DejaVu Sans"/>
                <a:cs typeface="DejaVu Sans"/>
              </a:rPr>
              <a:t>5.  Выделяется участок Медицинский университет, где длина хвои 2, 3 годов имеет минимальную длину.</a:t>
            </a:r>
          </a:p>
          <a:p>
            <a:pPr algn="just">
              <a:defRPr/>
            </a:pPr>
            <a:r>
              <a:rPr sz="2000" b="0" i="0" u="none">
                <a:solidFill>
                  <a:schemeClr val="tx1"/>
                </a:solidFill>
                <a:latin typeface="DejaVu Sans"/>
                <a:ea typeface="DejaVu Sans"/>
                <a:cs typeface="DejaVu Sans"/>
              </a:rPr>
              <a:t>       Полученные данные могут служить основанием для ориентировочного представления, что длина хвои может рассматриваться в качестве показателя, характеризующего степень негативного воздействия окружающей среды на развитие хвои растений, то есть меру загрязненности зоны. Однако такое представления требует</a:t>
            </a:r>
          </a:p>
          <a:p>
            <a:pPr algn="just">
              <a:defRPr/>
            </a:pPr>
            <a:r>
              <a:rPr sz="2000" b="0" i="0" u="none">
                <a:solidFill>
                  <a:schemeClr val="tx1"/>
                </a:solidFill>
                <a:latin typeface="DejaVu Sans"/>
                <a:ea typeface="DejaVu Sans"/>
                <a:cs typeface="DejaVu Sans"/>
              </a:rPr>
              <a:t>дополнительных исследований (измерение влажности</a:t>
            </a:r>
          </a:p>
          <a:p>
            <a:pPr algn="just">
              <a:defRPr/>
            </a:pPr>
            <a:r>
              <a:rPr sz="2000" b="0" i="0" u="none">
                <a:solidFill>
                  <a:schemeClr val="tx1"/>
                </a:solidFill>
                <a:latin typeface="DejaVu Sans"/>
                <a:ea typeface="DejaVu Sans"/>
                <a:cs typeface="DejaVu Sans"/>
              </a:rPr>
              <a:t>хвои, содержание хлорофилла и др.)</a:t>
            </a:r>
            <a:endParaRPr sz="1400" b="0" i="0" u="none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55911" y="-14484"/>
            <a:ext cx="10156680" cy="761508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69549" y="1365247"/>
            <a:ext cx="3416497" cy="27023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244269" y="2293937"/>
            <a:ext cx="3326232" cy="24923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83103" y="1365247"/>
            <a:ext cx="3113126" cy="2492374"/>
          </a:xfrm>
          <a:prstGeom prst="rect">
            <a:avLst/>
          </a:prstGeom>
        </p:spPr>
      </p:pic>
      <p:sp>
        <p:nvSpPr>
          <p:cNvPr id="8" name=" 7"/>
          <p:cNvSpPr/>
          <p:nvPr/>
        </p:nvSpPr>
        <p:spPr bwMode="auto">
          <a:xfrm>
            <a:off x="11469247" y="4473626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83104" y="4473626"/>
            <a:ext cx="3548747" cy="27533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4351374" y="4594187"/>
            <a:ext cx="3853424" cy="25997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371053" y="365124"/>
            <a:ext cx="9302749" cy="88899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2400" b="1"/>
              <a:t>3. Анкетирование учащихся</a:t>
            </a:r>
          </a:p>
          <a:p>
            <a:pPr algn="just">
              <a:defRPr/>
            </a:pPr>
            <a:r>
              <a:rPr sz="2000"/>
              <a:t>Анкетирование проводилось среди 66 учеников, учащихся в 3 “И”, 3 “Б”, 4 “И” классах.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68153" y="-14445"/>
            <a:ext cx="10156680" cy="7615440"/>
          </a:xfrm>
          <a:prstGeom prst="rect">
            <a:avLst/>
          </a:prstGeom>
          <a:ln>
            <a:noFill/>
          </a:ln>
        </p:spPr>
      </p:pic>
      <p:sp>
        <p:nvSpPr>
          <p:cNvPr id="5" name="CustomShape 1"/>
          <p:cNvSpPr/>
          <p:nvPr/>
        </p:nvSpPr>
        <p:spPr bwMode="auto">
          <a:xfrm>
            <a:off x="382623" y="428624"/>
            <a:ext cx="9255123" cy="8254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>
              <a:defRPr/>
            </a:pPr>
            <a:r>
              <a:rPr lang="en-US" sz="2400" b="1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Повторное анкетирование учащихся</a:t>
            </a:r>
            <a:endParaRPr lang="en-US" sz="2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>
              <a:defRPr/>
            </a:pPr>
            <a:r>
              <a:rPr lang="en-US" sz="20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Повторное</a:t>
            </a:r>
            <a:r>
              <a:rPr lang="en-US" sz="2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анкетирование проводилось среди 71 ученика  3 “И”, 3 “Б”, 4 “И” классов.</a:t>
            </a:r>
            <a:endParaRPr sz="2400" b="1"/>
          </a:p>
        </p:txBody>
      </p:sp>
      <p:sp>
        <p:nvSpPr>
          <p:cNvPr id="6" name=" 5"/>
          <p:cNvSpPr/>
          <p:nvPr/>
        </p:nvSpPr>
        <p:spPr bwMode="auto">
          <a:xfrm>
            <a:off x="5167788" y="5150802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54915" y="1508124"/>
            <a:ext cx="3427552" cy="2317749"/>
          </a:xfrm>
          <a:prstGeom prst="rect">
            <a:avLst/>
          </a:prstGeom>
        </p:spPr>
      </p:pic>
      <p:sp>
        <p:nvSpPr>
          <p:cNvPr id="8" name=" 7"/>
          <p:cNvSpPr/>
          <p:nvPr/>
        </p:nvSpPr>
        <p:spPr bwMode="auto">
          <a:xfrm>
            <a:off x="8036418" y="6325552"/>
            <a:ext cx="165447" cy="299749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9" name=" 8"/>
          <p:cNvSpPr/>
          <p:nvPr/>
        </p:nvSpPr>
        <p:spPr bwMode="auto">
          <a:xfrm>
            <a:off x="10208118" y="4826102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224624" y="1358049"/>
            <a:ext cx="3413122" cy="24360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123546" y="2381249"/>
            <a:ext cx="3243953" cy="2174874"/>
          </a:xfrm>
          <a:prstGeom prst="rect">
            <a:avLst/>
          </a:prstGeom>
        </p:spPr>
      </p:pic>
      <p:sp>
        <p:nvSpPr>
          <p:cNvPr id="12" name=" 11"/>
          <p:cNvSpPr/>
          <p:nvPr/>
        </p:nvSpPr>
        <p:spPr bwMode="auto">
          <a:xfrm>
            <a:off x="5167788" y="7688597"/>
            <a:ext cx="250070" cy="308313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54915" y="4115999"/>
            <a:ext cx="4223458" cy="3091249"/>
          </a:xfrm>
          <a:prstGeom prst="rect">
            <a:avLst/>
          </a:prstGeom>
        </p:spPr>
      </p:pic>
      <p:sp>
        <p:nvSpPr>
          <p:cNvPr id="14" name=" 13"/>
          <p:cNvSpPr/>
          <p:nvPr/>
        </p:nvSpPr>
        <p:spPr bwMode="auto">
          <a:xfrm>
            <a:off x="8812559" y="8165837"/>
            <a:ext cx="218764" cy="267783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4478374" y="4523159"/>
            <a:ext cx="4111624" cy="26402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74483" y="-46194"/>
            <a:ext cx="10156680" cy="7615440"/>
          </a:xfrm>
          <a:prstGeom prst="rect">
            <a:avLst/>
          </a:prstGeom>
          <a:ln>
            <a:noFill/>
          </a:ln>
        </p:spPr>
      </p:pic>
      <p:sp>
        <p:nvSpPr>
          <p:cNvPr id="5" name="CustomShape 1"/>
          <p:cNvSpPr/>
          <p:nvPr/>
        </p:nvSpPr>
        <p:spPr bwMode="auto">
          <a:xfrm>
            <a:off x="503280" y="554148"/>
            <a:ext cx="9001908" cy="5142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defRPr/>
            </a:pPr>
            <a:r>
              <a:rPr lang="ru-RU" sz="2400" b="1" strike="noStrike" spc="-1" dirty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Заключение</a:t>
            </a:r>
            <a:endParaRPr lang="ru-RU" sz="2400" b="1" strike="noStrike" spc="0" dirty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defRPr/>
            </a:pPr>
            <a:endParaRPr sz="2400" b="0" strike="noStrike" spc="0" dirty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0" strike="noStrike" spc="-1" dirty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</a:t>
            </a:r>
            <a:r>
              <a:rPr lang="ru-RU" sz="2000" b="0" strike="noStrike" spc="-1" dirty="0" smtClean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Метод </a:t>
            </a:r>
            <a:r>
              <a:rPr lang="ru-RU" sz="2000" b="0" strike="noStrike" spc="-1" dirty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изучения особенностей роста хвои ели сибирской  помогает оценить воздействие загрязненного воздуха на параметры развития хвои. Результаты исследования подтвердили нашу гипотезу о том, что хвоя ели, произрастающей в зоне промышленных предприятий и оживленных автомагистралей более подвержена воздействию вредных веществ. Однако полученные нами данные насаждений не дают нам четкого представления о состоянии загрязнения и для этого нужно проводить более подробные анализы. </a:t>
            </a:r>
            <a:endParaRPr sz="2000" b="0" strike="noStrike" spc="-1" dirty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0" strike="noStrike" spc="-1" dirty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Проведенное исследование расширило знания ребят о загрязнении воздуха, о влиянии загрязненного воздуха на организм. А так же позволило определить лучшие места для отдыха и прогулок. </a:t>
            </a:r>
            <a:r>
              <a:rPr lang="ru-RU" sz="2000" b="0" strike="noStrike" spc="-1" dirty="0" smtClean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В Советском районе г Красноярска это территории «Гвардейского парка» и «Парка 400-летия Красноярска»</a:t>
            </a:r>
            <a:endParaRPr sz="2000" b="0" strike="noStrike" spc="-1" dirty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0" strike="noStrike" spc="-1" dirty="0">
                <a:solidFill>
                  <a:srgbClr val="000000"/>
                </a:solidFill>
                <a:latin typeface="Arial"/>
              </a:rPr>
              <a:t> </a:t>
            </a:r>
            <a:endParaRPr lang="en-US" sz="2000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37944" y="-30319"/>
            <a:ext cx="10156680" cy="7615440"/>
          </a:xfrm>
          <a:prstGeom prst="rect">
            <a:avLst/>
          </a:prstGeom>
          <a:ln>
            <a:noFill/>
          </a:ln>
        </p:spPr>
      </p:pic>
      <p:sp>
        <p:nvSpPr>
          <p:cNvPr id="5" name="CustomShape 3"/>
          <p:cNvSpPr/>
          <p:nvPr/>
        </p:nvSpPr>
        <p:spPr bwMode="auto">
          <a:xfrm>
            <a:off x="493749" y="492124"/>
            <a:ext cx="9048749" cy="649287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clip" vert="horz" wrap="square" lIns="100800" tIns="50400" rIns="100800" bIns="50400" numCol="1" spcCol="0" rtlCol="0" fromWordArt="0" anchor="ctr" anchorCtr="0" forceAA="0" compatLnSpc="0"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2400" b="1" i="0" u="none" strike="noStrike" cap="none" spc="0">
                <a:solidFill>
                  <a:srgbClr val="000066"/>
                </a:solidFill>
                <a:latin typeface="DejaVu Sans"/>
                <a:ea typeface="DejaVu Sans"/>
                <a:cs typeface="DejaVu Sans"/>
              </a:rPr>
              <a:t>Спасибо за внимание!</a:t>
            </a:r>
            <a:endParaRPr sz="24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endParaRPr sz="2400" b="1" strike="noStrike" spc="0">
              <a:solidFill>
                <a:srgbClr val="000066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endParaRPr sz="2400" b="1" strike="noStrike" spc="0">
              <a:solidFill>
                <a:srgbClr val="000066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endParaRPr sz="2400" b="1" strike="noStrike" spc="0">
              <a:solidFill>
                <a:srgbClr val="000066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i="0" u="none" strike="noStrike" cap="none" spc="0">
                <a:solidFill>
                  <a:srgbClr val="000066"/>
                </a:solidFill>
                <a:latin typeface="DejaVu Sans"/>
                <a:ea typeface="DejaVu Sans"/>
                <a:cs typeface="DejaVu Sans"/>
              </a:rPr>
              <a:t>МАОУ СШ № 145</a:t>
            </a:r>
            <a:endParaRPr sz="2400" b="1" i="0" u="none" strike="noStrike" cap="none" spc="0">
              <a:solidFill>
                <a:srgbClr val="000066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endParaRPr sz="2400" b="1" i="0" u="none" strike="noStrike" cap="none" spc="0">
              <a:solidFill>
                <a:srgbClr val="000066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endParaRPr sz="2400" b="1" i="0" u="none" strike="noStrike" cap="none" spc="0">
              <a:solidFill>
                <a:srgbClr val="000066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endParaRPr sz="2400" b="1" i="0" u="none" strike="noStrike" cap="none" spc="0">
              <a:solidFill>
                <a:srgbClr val="000066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1" strike="noStrike" spc="0">
                <a:solidFill>
                  <a:srgbClr val="000066"/>
                </a:solidFill>
                <a:latin typeface="DejaVu Sans"/>
                <a:ea typeface="DejaVu Sans"/>
                <a:cs typeface="DejaVu Sans"/>
              </a:rPr>
              <a:t>660077 г.Красноярск, ул. 78 Добровольческой бригады, 1а тел. 228-07-71</a:t>
            </a:r>
            <a:endParaRPr sz="2400" b="1" strike="noStrike" spc="0">
              <a:solidFill>
                <a:srgbClr val="000066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r>
              <a:rPr lang="en-US" sz="2400" b="1" u="sng" strike="noStrike" spc="-1">
                <a:solidFill>
                  <a:srgbClr val="CCCCFF"/>
                </a:solidFill>
                <a:latin typeface="DejaVu Sans"/>
                <a:ea typeface="DejaVu Sans"/>
                <a:cs typeface="DejaVu Sans"/>
                <a:hlinkClick r:id="rId3" tooltip="mailto:sch145@mail.ru"/>
              </a:rPr>
              <a:t>https://sch145.edusite.ru/</a:t>
            </a:r>
            <a:endParaRPr sz="2400"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endParaRPr sz="24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endParaRPr sz="24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endParaRPr sz="24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endParaRPr sz="24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spcBef>
                <a:spcPts val="1623"/>
              </a:spcBef>
              <a:defRPr/>
            </a:pPr>
            <a:r>
              <a:rPr lang="ru-RU" sz="2000" b="1" i="0" u="none" strike="noStrike" cap="none" spc="0">
                <a:solidFill>
                  <a:srgbClr val="000066"/>
                </a:solidFill>
                <a:latin typeface="DejaVu Sans"/>
                <a:ea typeface="DejaVu Sans"/>
                <a:cs typeface="DejaVu Sans"/>
              </a:rPr>
              <a:t>    г. Красноярск </a:t>
            </a:r>
            <a:endParaRPr sz="20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000" b="1" i="0" u="none" strike="noStrike" cap="none" spc="0">
                <a:solidFill>
                  <a:srgbClr val="000066"/>
                </a:solidFill>
                <a:latin typeface="DejaVu Sans"/>
                <a:ea typeface="DejaVu Sans"/>
                <a:cs typeface="DejaVu Sans"/>
              </a:rPr>
              <a:t>       2021-2022 гг.</a:t>
            </a:r>
            <a:endParaRPr sz="20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0" descr="https://ds04.infourok.ru/uploads/ex/0641/0003ea58-ecc3f0ae/5/img3.jpg"/>
          <p:cNvPicPr/>
          <p:nvPr/>
        </p:nvPicPr>
        <p:blipFill>
          <a:blip r:embed="rId2"/>
          <a:stretch/>
        </p:blipFill>
        <p:spPr bwMode="auto">
          <a:xfrm>
            <a:off x="2295" y="-15873"/>
            <a:ext cx="10079280" cy="7740720"/>
          </a:xfrm>
          <a:prstGeom prst="rect">
            <a:avLst/>
          </a:prstGeom>
          <a:ln>
            <a:noFill/>
          </a:ln>
        </p:spPr>
      </p:pic>
      <p:sp>
        <p:nvSpPr>
          <p:cNvPr id="5" name=" 4"/>
          <p:cNvSpPr/>
          <p:nvPr/>
        </p:nvSpPr>
        <p:spPr bwMode="auto">
          <a:xfrm>
            <a:off x="890624" y="3437237"/>
            <a:ext cx="95047" cy="10288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911555" y="4444998"/>
            <a:ext cx="3694063" cy="2794000"/>
          </a:xfrm>
          <a:prstGeom prst="rect">
            <a:avLst/>
          </a:prstGeom>
        </p:spPr>
      </p:pic>
      <p:sp>
        <p:nvSpPr>
          <p:cNvPr id="7" name="CustomShape 1"/>
          <p:cNvSpPr/>
          <p:nvPr/>
        </p:nvSpPr>
        <p:spPr bwMode="auto">
          <a:xfrm>
            <a:off x="477873" y="444498"/>
            <a:ext cx="9128124" cy="40005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  </a:t>
            </a:r>
            <a:r>
              <a:rPr lang="ru-RU" sz="3200" b="1" strike="noStrike" spc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2000" b="1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Цель исследования:</a:t>
            </a:r>
            <a:endParaRPr sz="2000" b="1" strike="noStrike" spc="-1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marL="305908" indent="-305908" algn="just">
              <a:lnSpc>
                <a:spcPct val="100000"/>
              </a:lnSpc>
              <a:buFont typeface="Arial"/>
              <a:buChar char="•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изучение влияния загрязнения воздуха на размер хвои ели сибирской;</a:t>
            </a:r>
            <a:endParaRPr sz="2000" b="0" strike="noStrike" spc="-1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marL="305908" indent="-305908" algn="just">
              <a:buFont typeface="Arial"/>
              <a:buChar char="•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определение территорий Советского района Красноярска, экологически благоприятных для жизни и отдыха людей.</a:t>
            </a:r>
            <a:r>
              <a:rPr lang="ru-RU" sz="2000" b="0" i="0" u="none" strike="noStrike" cap="none" spc="0">
                <a:solidFill>
                  <a:srgbClr val="FFFFFF"/>
                </a:solidFill>
                <a:latin typeface="DejaVu Sans"/>
                <a:ea typeface="DejaVu Sans"/>
                <a:cs typeface="DejaVu Sans"/>
              </a:rPr>
              <a:t> </a:t>
            </a:r>
            <a:endParaRPr sz="2000" b="0" i="0" u="none" strike="noStrike" cap="non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1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Объект   исследования:  </a:t>
            </a:r>
            <a:r>
              <a:rPr lang="ru-RU" sz="2000" b="0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хвоя ели сибирской городских и таежных насаждений, так как хвойные древесные растения наиболее сильно страдают от загрязнения окружающей среды. Это делает их удобными объектами для оценки состояния городских зон. </a:t>
            </a:r>
            <a:endParaRPr sz="20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1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Предмет исследования: </a:t>
            </a:r>
            <a:r>
              <a:rPr lang="ru-RU" sz="2000" b="0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уровень загрязнения воздуха территорий Советского района г. Красноярска.    </a:t>
            </a:r>
            <a:endParaRPr sz="2000" b="0" i="0" u="none" strike="noStrike" cap="non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1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Методы исследования:</a:t>
            </a:r>
            <a:r>
              <a:rPr lang="ru-RU" sz="2000" b="0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наблюдение, анкетирование.</a:t>
            </a:r>
            <a:endParaRPr sz="2000" b="0" i="0" u="none" strike="noStrike" cap="non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lnSpc>
                <a:spcPct val="100000"/>
              </a:lnSpc>
              <a:defRPr/>
            </a:pPr>
            <a:endParaRPr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lnSpc>
                <a:spcPct val="100000"/>
              </a:lnSpc>
              <a:defRPr/>
            </a:pPr>
            <a:endParaRPr lang="en-US" sz="2400" b="0" strike="noStrike" spc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641/0003ea58-ecc3f0ae/5/img3.jpg"/>
          <p:cNvPicPr/>
          <p:nvPr/>
        </p:nvPicPr>
        <p:blipFill>
          <a:blip r:embed="rId2"/>
          <a:stretch/>
        </p:blipFill>
        <p:spPr bwMode="auto">
          <a:xfrm>
            <a:off x="-45362" y="-1544"/>
            <a:ext cx="10153800" cy="7615080"/>
          </a:xfrm>
          <a:prstGeom prst="rect">
            <a:avLst/>
          </a:prstGeom>
          <a:ln>
            <a:noFill/>
          </a:ln>
        </p:spPr>
      </p:pic>
      <p:sp>
        <p:nvSpPr>
          <p:cNvPr id="5" name="CustomShape 1"/>
          <p:cNvSpPr/>
          <p:nvPr/>
        </p:nvSpPr>
        <p:spPr bwMode="auto">
          <a:xfrm>
            <a:off x="2374200" y="542925"/>
            <a:ext cx="4929924" cy="520699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>
            <a:noAutofit/>
          </a:bodyPr>
          <a:lstStyle/>
          <a:p>
            <a:pPr>
              <a:defRPr/>
            </a:pPr>
            <a:r>
              <a:rPr lang="ru-RU" sz="2400" b="1" strike="noStrike" spc="-1">
                <a:solidFill>
                  <a:srgbClr val="000000"/>
                </a:solidFill>
                <a:latin typeface="Arial"/>
              </a:rPr>
              <a:t>Актуальность проблемы:</a:t>
            </a: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CustomShape 2"/>
          <p:cNvSpPr/>
          <p:nvPr/>
        </p:nvSpPr>
        <p:spPr bwMode="auto">
          <a:xfrm>
            <a:off x="334999" y="935989"/>
            <a:ext cx="9350374" cy="54133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just"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Я выбрал  тему исследования:  «Влияние загрязнения воздуха Советского района г. Красноярска на показатели развития хвои ели сибирской» не случайно. Воздух играет важную роль в жизни не только человека, но так же растений и животных. Загрязнение воздуха является наиболее актуальной проблемой во всем мире. Ведь  будущее человечества зависит от чистого воздуха, воды, лесных массивов. Выхлопы автомобильного транспорта, а также выбросы предприятий, насыщают воздух крошечными частицами загрязнений, способных вызывать заболевания всех систем организма. Только правильное отношение к природе позволит будущим поколениям быть здоровыми и счастливыми. </a:t>
            </a: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1" u="sng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Воздух это смесь</a:t>
            </a:r>
            <a:endParaRPr sz="2000" b="1" u="sng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1" u="sng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разных газов</a:t>
            </a:r>
            <a:r>
              <a:rPr lang="ru-RU" sz="2000" b="1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:</a:t>
            </a:r>
            <a:endParaRPr sz="2000" b="1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 6"/>
          <p:cNvSpPr/>
          <p:nvPr/>
        </p:nvSpPr>
        <p:spPr bwMode="auto">
          <a:xfrm>
            <a:off x="5570228" y="5239973"/>
            <a:ext cx="73810" cy="77613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8" name=" 7"/>
          <p:cNvSpPr/>
          <p:nvPr/>
        </p:nvSpPr>
        <p:spPr bwMode="auto">
          <a:xfrm>
            <a:off x="4912872" y="3642677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rcRect t="14050"/>
          <a:stretch/>
        </p:blipFill>
        <p:spPr bwMode="auto">
          <a:xfrm>
            <a:off x="3548949" y="4349749"/>
            <a:ext cx="4898174" cy="2841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52278" y="-3145"/>
            <a:ext cx="10156680" cy="7615080"/>
          </a:xfrm>
          <a:prstGeom prst="rect">
            <a:avLst/>
          </a:prstGeom>
          <a:ln>
            <a:noFill/>
          </a:ln>
        </p:spPr>
      </p:pic>
      <p:sp>
        <p:nvSpPr>
          <p:cNvPr id="5" name="CustomShape 2"/>
          <p:cNvSpPr/>
          <p:nvPr/>
        </p:nvSpPr>
        <p:spPr bwMode="auto">
          <a:xfrm>
            <a:off x="366749" y="492124"/>
            <a:ext cx="9318624" cy="604837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marL="342720" indent="-342720">
              <a:buClr>
                <a:srgbClr val="000000"/>
              </a:buClr>
              <a:buFont typeface="Arial"/>
              <a:buChar char="•"/>
              <a:defRPr/>
            </a:pPr>
            <a:endParaRPr sz="20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defRPr/>
            </a:pPr>
            <a:r>
              <a:rPr lang="ru-RU" sz="2400" b="1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Задачи:</a:t>
            </a:r>
            <a:endParaRPr sz="2400" b="1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marL="342720" indent="-342720">
              <a:buClr>
                <a:srgbClr val="000000"/>
              </a:buClr>
              <a:buFont typeface="Arial"/>
              <a:buChar char="•"/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marL="342720" indent="-342720" algn="just">
              <a:buClr>
                <a:srgbClr val="000000"/>
              </a:buClr>
              <a:buFont typeface="Arial"/>
              <a:buChar char="•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изучить информацию об уровне загрязнения воздуха в</a:t>
            </a:r>
            <a:r>
              <a:rPr lang="ru-RU" sz="2000" b="0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                                           г. Красноярске и Советском районе;</a:t>
            </a:r>
          </a:p>
          <a:p>
            <a:pPr marL="342720" indent="-342720" algn="just">
              <a:buClr>
                <a:srgbClr val="000000"/>
              </a:buClr>
              <a:buFont typeface="Arial"/>
              <a:buChar char="•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установить основные источники загрязнения воздуха на изучаемых территориях района;</a:t>
            </a:r>
            <a:endParaRPr sz="2000" b="0" strike="noStrike" spc="-1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marL="342720" indent="-342720" algn="just">
              <a:buClr>
                <a:srgbClr val="000000"/>
              </a:buClr>
              <a:buFont typeface="Arial"/>
              <a:buChar char="•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понять, что такое «показатели» развития ели;</a:t>
            </a:r>
            <a:endParaRPr sz="2000" b="0" strike="noStrike" spc="-1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marL="342720" indent="-342720" algn="just">
              <a:buClr>
                <a:srgbClr val="000000"/>
              </a:buClr>
              <a:buFont typeface="Arial"/>
              <a:buChar char="•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соотнести уровень загрязнения воздуха и показатели развития ели сибирской;</a:t>
            </a:r>
            <a:endParaRPr sz="2000" b="0" strike="noStrike" spc="-1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marL="342720" indent="-342720" algn="just">
              <a:buClr>
                <a:srgbClr val="000000"/>
              </a:buClr>
              <a:buFont typeface="Arial"/>
              <a:buChar char="•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выбрать наиболее благоприятные территории Советского</a:t>
            </a:r>
            <a:r>
              <a:rPr lang="ru-RU" sz="2000" b="0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                              района г. Красноярска для жизни и отдыха людей;</a:t>
            </a:r>
          </a:p>
          <a:p>
            <a:pPr marL="342720" indent="-342720" algn="just">
              <a:buClr>
                <a:srgbClr val="000000"/>
              </a:buClr>
              <a:buFont typeface="Arial"/>
              <a:buChar char="•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провести анкетирование учеников разных классов на предмет знания данной проблематики до классного часа по этой теме;</a:t>
            </a:r>
            <a:endParaRPr sz="2000" b="0" strike="noStrike" spc="-1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marL="342720" indent="-342720" algn="just">
              <a:buClr>
                <a:srgbClr val="000000"/>
              </a:buClr>
              <a:buFont typeface="Arial"/>
              <a:buChar char="•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провести классный час по теме: «Экология Красноярска».</a:t>
            </a: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marL="342720" indent="-342720" algn="just">
              <a:buClr>
                <a:srgbClr val="000000"/>
              </a:buClr>
              <a:buFont typeface="Arial"/>
              <a:buChar char="•"/>
              <a:defRPr/>
            </a:pPr>
            <a:r>
              <a:rPr lang="en-US" sz="2000" b="0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провести повторное анкетирование после </a:t>
            </a:r>
          </a:p>
          <a:p>
            <a:pPr algn="just">
              <a:defRPr/>
            </a:pPr>
            <a:r>
              <a:rPr lang="en-US" sz="2000" b="0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 проведённого классного часа, с целью проверки </a:t>
            </a:r>
          </a:p>
          <a:p>
            <a:pPr algn="just">
              <a:defRPr/>
            </a:pPr>
            <a:r>
              <a:rPr lang="en-US" sz="2000" b="0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 понимания данного материала.</a:t>
            </a:r>
            <a:endParaRPr lang="en-US" sz="20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115778" y="0"/>
            <a:ext cx="10156680" cy="7615080"/>
          </a:xfrm>
          <a:prstGeom prst="rect">
            <a:avLst/>
          </a:prstGeom>
          <a:ln>
            <a:noFill/>
          </a:ln>
        </p:spPr>
      </p:pic>
      <p:sp>
        <p:nvSpPr>
          <p:cNvPr id="5" name="CustomShape 1"/>
          <p:cNvSpPr/>
          <p:nvPr/>
        </p:nvSpPr>
        <p:spPr bwMode="auto">
          <a:xfrm>
            <a:off x="350874" y="462658"/>
            <a:ext cx="9350374" cy="201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>
              <a:defRPr/>
            </a:pPr>
            <a:r>
              <a:rPr lang="ru-RU" sz="2400" b="1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Гипотеза:</a:t>
            </a:r>
            <a:endParaRPr sz="2400" b="1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>
              <a:defRPr/>
            </a:pPr>
            <a:endParaRPr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Я начал свое исследование с </a:t>
            </a:r>
            <a:r>
              <a:rPr lang="ru-RU" sz="2000" b="1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предположения</a:t>
            </a: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о том, что показатели роста хвои ели сибирской зависят от уровня загрязнения воздуха.  То есть, чем выше уровень загрязнения воздуха, тем ниже показатели роста хвои ели сибирской.</a:t>
            </a:r>
            <a:endParaRPr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96874" y="2543378"/>
            <a:ext cx="4683251" cy="3362120"/>
          </a:xfrm>
          <a:prstGeom prst="rect">
            <a:avLst/>
          </a:prstGeom>
        </p:spPr>
      </p:pic>
      <p:sp>
        <p:nvSpPr>
          <p:cNvPr id="7" name=" 6"/>
          <p:cNvSpPr/>
          <p:nvPr/>
        </p:nvSpPr>
        <p:spPr bwMode="auto">
          <a:xfrm>
            <a:off x="4912872" y="3642677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8" name=" 7"/>
          <p:cNvSpPr/>
          <p:nvPr/>
        </p:nvSpPr>
        <p:spPr bwMode="auto">
          <a:xfrm>
            <a:off x="9993000" y="6698650"/>
            <a:ext cx="382366" cy="48010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080127" y="2543378"/>
            <a:ext cx="4557621" cy="33621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39600" y="-34893"/>
            <a:ext cx="10156680" cy="7615080"/>
          </a:xfrm>
          <a:prstGeom prst="rect">
            <a:avLst/>
          </a:prstGeom>
          <a:ln>
            <a:noFill/>
          </a:ln>
        </p:spPr>
      </p:pic>
      <p:sp>
        <p:nvSpPr>
          <p:cNvPr id="5" name="CustomShape 1"/>
          <p:cNvSpPr/>
          <p:nvPr/>
        </p:nvSpPr>
        <p:spPr bwMode="auto">
          <a:xfrm>
            <a:off x="398497" y="481053"/>
            <a:ext cx="9239248" cy="5281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>
              <a:defRPr/>
            </a:pPr>
            <a:r>
              <a:rPr sz="2400" b="1">
                <a:latin typeface="DejaVu Sans"/>
                <a:ea typeface="DejaVu Sans"/>
                <a:cs typeface="DejaVu Sans"/>
              </a:rPr>
              <a:t>Пути проникновения загрязняющих частиц воздуха в организм человека.</a:t>
            </a:r>
          </a:p>
        </p:txBody>
      </p:sp>
      <p:sp>
        <p:nvSpPr>
          <p:cNvPr id="6" name=" 5"/>
          <p:cNvSpPr/>
          <p:nvPr/>
        </p:nvSpPr>
        <p:spPr bwMode="auto">
          <a:xfrm>
            <a:off x="4995774" y="3785006"/>
            <a:ext cx="172013" cy="20931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61455" y="1703370"/>
            <a:ext cx="7668636" cy="4581902"/>
          </a:xfrm>
          <a:prstGeom prst="rect">
            <a:avLst/>
          </a:prstGeom>
        </p:spPr>
      </p:pic>
      <p:sp>
        <p:nvSpPr>
          <p:cNvPr id="8" name=" 7"/>
          <p:cNvSpPr/>
          <p:nvPr/>
        </p:nvSpPr>
        <p:spPr bwMode="auto">
          <a:xfrm>
            <a:off x="5827506" y="4880282"/>
            <a:ext cx="263713" cy="39036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39600" y="-19018"/>
            <a:ext cx="10156680" cy="7615080"/>
          </a:xfrm>
          <a:prstGeom prst="rect">
            <a:avLst/>
          </a:prstGeom>
          <a:ln>
            <a:noFill/>
          </a:ln>
        </p:spPr>
      </p:pic>
      <p:sp>
        <p:nvSpPr>
          <p:cNvPr id="5" name="CustomShape 1"/>
          <p:cNvSpPr/>
          <p:nvPr/>
        </p:nvSpPr>
        <p:spPr bwMode="auto">
          <a:xfrm>
            <a:off x="350873" y="396873"/>
            <a:ext cx="9255125" cy="579437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marL="349965" indent="-349965" algn="ctr">
              <a:buAutoNum type="arabicPeriod"/>
              <a:defRPr/>
            </a:pPr>
            <a:r>
              <a:rPr lang="ru-RU" sz="2400" b="1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Источники загрязнения воздуха на разных территориях </a:t>
            </a:r>
            <a:endParaRPr sz="2400" b="1" strike="noStrike" spc="-1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marL="342720" indent="-342720" algn="ctr">
              <a:defRPr/>
            </a:pPr>
            <a:r>
              <a:rPr lang="ru-RU" sz="2400" b="1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Советского района г. Красноярска. </a:t>
            </a: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marL="342720" indent="-342720" algn="ctr">
              <a:defRPr/>
            </a:pPr>
            <a:endParaRPr lang="en-US" sz="20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marL="342720" indent="-342720" algn="just"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     В Государственном докладе о состоянии и охране окружающей среды в Красноярском крае в 2020 г., уровень загрязнения г. Красноярска характеризуется как «высокий». Основными загрязнителями городской атмосферы являются тепловые станции, промышленные предприятия и автотранспорт. г. Красноярск относятся к числу городов края с наибольшими объемами валовых выбросов от стационарных источников (109,7 тыс. т) и от передвижных источников (автотранспорт) (78,3 тыс. т).</a:t>
            </a:r>
            <a:endParaRPr sz="2000" b="0" strike="noStrike" spc="-1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marL="342720" indent="-342720" algn="just"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     К основным предприятиям в Советском районе                                                      г. Красноярска относятся </a:t>
            </a:r>
            <a:r>
              <a:rPr lang="ru-RU" sz="2000" b="1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металлургия</a:t>
            </a:r>
            <a:r>
              <a:rPr lang="ru-RU" sz="2000" b="0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(РУСАЛ Красноярск) и </a:t>
            </a:r>
            <a:r>
              <a:rPr lang="ru-RU" sz="2000" b="1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энергетика</a:t>
            </a:r>
            <a:r>
              <a:rPr lang="ru-RU" sz="2000" b="0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(Красноярская ТЭЦ-3). Эти предприятия входят в перечень ведущих предприятий, основных химических загрязнителей.</a:t>
            </a:r>
            <a:r>
              <a:rPr lang="ru-RU" sz="2400" b="0" strike="noStrike" spc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Times New Roman"/>
                <a:ea typeface="Times New Roman"/>
              </a:rPr>
              <a:t>воздуха населенных пунктов Красноярского края. По данным с 2016-2020 гг. объемы выбросов в воздух от этих предприятий сократились.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39600" y="-34894"/>
            <a:ext cx="10156680" cy="7615080"/>
          </a:xfrm>
          <a:prstGeom prst="rect">
            <a:avLst/>
          </a:prstGeom>
          <a:ln>
            <a:noFill/>
          </a:ln>
        </p:spPr>
      </p:pic>
      <p:sp>
        <p:nvSpPr>
          <p:cNvPr id="5" name="CustomShape 1"/>
          <p:cNvSpPr/>
          <p:nvPr/>
        </p:nvSpPr>
        <p:spPr bwMode="auto">
          <a:xfrm>
            <a:off x="457200" y="179280"/>
            <a:ext cx="9217402" cy="3679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6" name="CustomShape 2"/>
          <p:cNvSpPr/>
          <p:nvPr/>
        </p:nvSpPr>
        <p:spPr bwMode="auto">
          <a:xfrm>
            <a:off x="360359" y="418746"/>
            <a:ext cx="9325014" cy="62487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defRPr/>
            </a:pPr>
            <a:endParaRPr sz="2400" b="1" i="0" u="none" strike="noStrike" cap="non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defRPr/>
            </a:pPr>
            <a:r>
              <a:rPr lang="en-US" sz="2400" b="1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2. </a:t>
            </a:r>
            <a:r>
              <a:rPr lang="ru-RU" sz="2400" b="1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Ель сибирская.  </a:t>
            </a:r>
          </a:p>
          <a:p>
            <a:pPr algn="ctr">
              <a:defRPr/>
            </a:pPr>
            <a:r>
              <a:rPr lang="ru-RU" sz="2400" b="1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Особенности  роста хвои ели сибирской. </a:t>
            </a:r>
            <a:endParaRPr sz="24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Ель сибирская (</a:t>
            </a:r>
            <a:r>
              <a:rPr lang="en-US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Picea Obovata Ledeb</a:t>
            </a: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.) – одна из главных лесообразующих пород на территории нашей страны. Это - вечнозеленое, однодомное, прямоствольное дерево</a:t>
            </a:r>
            <a:r>
              <a:rPr lang="en-US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.</a:t>
            </a: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Ель требовательна к плодородию почвы и влаге, чувствительна к засухе. </a:t>
            </a: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Ель сибирская выбрана для исследования не случайно. Известно, что </a:t>
            </a:r>
            <a:r>
              <a:rPr lang="ru-RU" sz="2000" b="1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хвойные древесные растения наиболее сильно страдают от загрязнения воздуха</a:t>
            </a:r>
            <a:r>
              <a:rPr lang="ru-RU" sz="2000" b="0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. Это делает их удобными объектами для оценки состояния городских зон, потому что можно вести наблюдение за особенностями их роста круглогодично как  на огромных территориях, так и на малых площадях. </a:t>
            </a:r>
            <a:endParaRPr sz="2000" b="0" strike="noStrike" spc="-1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Так, например, при изменении газового состава воздуха наблюдается уменьшение размеров длины хвои.  Поэтому</a:t>
            </a: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2000" b="0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для моего исследования ель сибирская стала идеальным </a:t>
            </a:r>
          </a:p>
          <a:p>
            <a:pPr algn="just">
              <a:defRPr/>
            </a:pPr>
            <a:r>
              <a:rPr lang="ru-RU" sz="2000" b="0" strike="noStrik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объектом для изучения уровня загрязнения воздуха.</a:t>
            </a: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 </a:t>
            </a:r>
            <a:endParaRPr sz="2000" b="0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 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  <a:p>
            <a:pPr algn="just">
              <a:defRPr/>
            </a:pP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 bwMode="auto">
          <a:xfrm>
            <a:off x="-42805" y="-72126"/>
            <a:ext cx="10163160" cy="7615440"/>
          </a:xfrm>
          <a:prstGeom prst="rect">
            <a:avLst/>
          </a:prstGeom>
          <a:ln>
            <a:noFill/>
          </a:ln>
        </p:spPr>
      </p:pic>
      <p:sp>
        <p:nvSpPr>
          <p:cNvPr id="5" name="CustomShape 2"/>
          <p:cNvSpPr/>
          <p:nvPr/>
        </p:nvSpPr>
        <p:spPr bwMode="auto">
          <a:xfrm>
            <a:off x="378113" y="395280"/>
            <a:ext cx="9270999" cy="57959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defRPr/>
            </a:pPr>
            <a:r>
              <a:rPr lang="en-US" sz="2400" b="1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3. </a:t>
            </a:r>
            <a:r>
              <a:rPr lang="ru-RU" sz="2400" b="1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Программа исследования</a:t>
            </a:r>
            <a:endParaRPr sz="2400" b="1" strike="noStrike" spc="0">
              <a:solidFill>
                <a:srgbClr val="FFFFFF"/>
              </a:solidFill>
              <a:latin typeface="DejaVu Sans"/>
              <a:ea typeface="DejaVu Sans"/>
              <a:cs typeface="DejaVu Sans"/>
            </a:endParaRPr>
          </a:p>
          <a:p>
            <a:pPr algn="ctr">
              <a:defRPr/>
            </a:pPr>
            <a:r>
              <a:rPr lang="ru-RU" sz="2400" b="1" i="0" u="none" strike="noStrike" cap="none" spc="0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Изучение и анализ особенностей роста хвои ели сибирской. </a:t>
            </a:r>
          </a:p>
          <a:p>
            <a:pPr algn="just"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DejaVu Sans"/>
                <a:ea typeface="DejaVu Sans"/>
                <a:cs typeface="DejaVu Sans"/>
              </a:rPr>
              <a:t>     Отбор проб проводился в ноябре-декабре 2021 года в ряде городских и лесных территорий.</a:t>
            </a: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  <a:p>
            <a:pPr algn="just">
              <a:defRPr/>
            </a:pPr>
            <a:endParaRPr lang="ru-RU" sz="2000" b="0" strike="noStrike" spc="0">
              <a:solidFill>
                <a:srgbClr val="000000"/>
              </a:solidFill>
              <a:latin typeface="DejaVu Sans"/>
              <a:ea typeface="DejaVu Sans"/>
              <a:cs typeface="DejaVu Sans"/>
            </a:endParaRPr>
          </a:p>
        </p:txBody>
      </p:sp>
      <p:graphicFrame>
        <p:nvGraphicFramePr>
          <p:cNvPr id="6" name="Таблица 5"/>
          <p:cNvGraphicFramePr>
            <a:graphicFrameLocks/>
          </p:cNvGraphicFramePr>
          <p:nvPr/>
        </p:nvGraphicFramePr>
        <p:xfrm>
          <a:off x="378112" y="2035063"/>
          <a:ext cx="9270998" cy="5115034"/>
        </p:xfrm>
        <a:graphic>
          <a:graphicData uri="http://schemas.openxmlformats.org/drawingml/2006/table">
            <a:tbl>
              <a:tblPr firstRow="1" firstCol="1" bandRow="1"/>
              <a:tblGrid>
                <a:gridCol w="4860000"/>
                <a:gridCol w="4410998"/>
              </a:tblGrid>
              <a:tr h="4632981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  <a:p>
                      <a:pPr marL="217793" indent="-217793">
                        <a:buAutoNum type="arabicPeriod"/>
                        <a:defRPr/>
                      </a:pPr>
                      <a:endParaRPr/>
                    </a:p>
                    <a:p>
                      <a:pPr marL="217793" indent="-217793">
                        <a:buAutoNum type="arabicPeriod"/>
                        <a:defRPr/>
                      </a:pPr>
                      <a:r>
                        <a:rPr sz="2000">
                          <a:latin typeface="DejaVu Sans"/>
                          <a:ea typeface="DejaVu Sans"/>
                          <a:cs typeface="DejaVu Sans"/>
                        </a:rPr>
                        <a:t> Зона РУСАЛ Красноярск Произрастающие здесь   деревья находятся под влиянием загрязнения завода.</a:t>
                      </a:r>
                    </a:p>
                    <a:p>
                      <a:pPr>
                        <a:defRPr/>
                      </a:pPr>
                      <a:endParaRPr sz="1400" b="0" i="0" u="none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699" algn="ctr"/>
                    <a:lnR w="12699" algn="ctr"/>
                    <a:lnT w="12699" algn="ctr"/>
                    <a:lnB w="12699" algn="ctr"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  <a:p>
                      <a:pPr>
                        <a:defRPr/>
                      </a:pPr>
                      <a:endParaRPr/>
                    </a:p>
                    <a:p>
                      <a:pPr>
                        <a:defRPr/>
                      </a:pPr>
                      <a:r>
                        <a:rPr sz="2000" b="0" i="0" u="none">
                          <a:solidFill>
                            <a:srgbClr val="000000"/>
                          </a:solidFill>
                          <a:latin typeface="DejaVu Sans"/>
                          <a:ea typeface="DejaVu Sans"/>
                          <a:cs typeface="DejaVu Sans"/>
                        </a:rPr>
                        <a:t>2.  Гвардейский парк (ул. Тельмана Советский   район) – зона отдыха горожан. Произрастающие в парке деревья испытывают   влияние выбросов РУСАЛ Красноярск и Красноярской ТЭЦ-3.</a:t>
                      </a:r>
                    </a:p>
                    <a:p>
                      <a:pPr>
                        <a:defRPr/>
                      </a:pPr>
                      <a:r>
                        <a:rPr sz="1400" b="0" i="0" u="non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algn="ctr">
                      <a:noFill/>
                    </a:lnL>
                    <a:lnR w="12699" algn="ctr"/>
                    <a:lnT w="12699" algn="ctr"/>
                    <a:lnB w="12699" algn="ctr"/>
                  </a:tcPr>
                </a:tc>
              </a:tr>
              <a:tr h="482053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68580" marR="68580" marT="0" marB="0">
                    <a:lnL w="12699" algn="ctr"/>
                    <a:lnR w="12699" algn="ctr"/>
                    <a:lnT w="12700" algn="ctr">
                      <a:noFill/>
                    </a:lnT>
                    <a:lnB w="12699" algn="ctr"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68580" marR="68580" marT="0" marB="0">
                    <a:lnL w="12700" algn="ctr">
                      <a:noFill/>
                    </a:lnL>
                    <a:lnR w="12699" algn="ctr"/>
                    <a:lnT w="12700" algn="ctr">
                      <a:noFill/>
                    </a:lnT>
                    <a:lnB w="12699" algn="ctr"/>
                  </a:tcPr>
                </a:tc>
              </a:tr>
            </a:tbl>
          </a:graphicData>
        </a:graphic>
      </p:graphicFrame>
      <p:sp>
        <p:nvSpPr>
          <p:cNvPr id="7" name=" 6"/>
          <p:cNvSpPr/>
          <p:nvPr/>
        </p:nvSpPr>
        <p:spPr bwMode="auto">
          <a:xfrm>
            <a:off x="5290985" y="8935362"/>
            <a:ext cx="601135" cy="77223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73362" y="3836257"/>
            <a:ext cx="4290161" cy="3234466"/>
          </a:xfrm>
          <a:prstGeom prst="rect">
            <a:avLst/>
          </a:prstGeom>
        </p:spPr>
      </p:pic>
      <p:sp>
        <p:nvSpPr>
          <p:cNvPr id="9" name=" 8"/>
          <p:cNvSpPr/>
          <p:nvPr/>
        </p:nvSpPr>
        <p:spPr bwMode="auto">
          <a:xfrm>
            <a:off x="9722997" y="9237745"/>
            <a:ext cx="433777" cy="441277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290984" y="4688115"/>
            <a:ext cx="2366399" cy="23826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theme/theme1.xml><?xml version="1.0" encoding="utf-8"?>
<a:theme xmlns:a="http://schemas.openxmlformats.org/drawingml/2006/main" name="Corn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1128</Words>
  <Application>Microsoft Office PowerPoint</Application>
  <DocSecurity>0</DocSecurity>
  <PresentationFormat>Произвольный</PresentationFormat>
  <Paragraphs>159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Corner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Elena</cp:lastModifiedBy>
  <cp:revision>160</cp:revision>
  <dcterms:created xsi:type="dcterms:W3CDTF">2009-04-16T07:32:33Z</dcterms:created>
  <dcterms:modified xsi:type="dcterms:W3CDTF">2022-01-29T15:11:16Z</dcterms:modified>
  <dc:identifier/>
  <dc:language>en-US</dc:language>
  <cp:version/>
</cp:coreProperties>
</file>