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9" r:id="rId4"/>
    <p:sldId id="257" r:id="rId5"/>
    <p:sldId id="264" r:id="rId6"/>
    <p:sldId id="258" r:id="rId7"/>
    <p:sldId id="265" r:id="rId8"/>
    <p:sldId id="260" r:id="rId9"/>
    <p:sldId id="268" r:id="rId10"/>
    <p:sldId id="261" r:id="rId11"/>
    <p:sldId id="262" r:id="rId12"/>
    <p:sldId id="271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1D5450-6864-4509-B134-61FF1409E50C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C50B607-4DE2-459C-B25D-36B31F0767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08518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A – </a:t>
            </a:r>
            <a:r>
              <a:rPr lang="ru-RU" b="1" dirty="0" smtClean="0">
                <a:solidFill>
                  <a:srgbClr val="002060"/>
                </a:solidFill>
              </a:rPr>
              <a:t>                     </a:t>
            </a:r>
            <a:r>
              <a:rPr lang="en-US" b="1" dirty="0" smtClean="0">
                <a:solidFill>
                  <a:srgbClr val="002060"/>
                </a:solidFill>
              </a:rPr>
              <a:t>J –                    S -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B –                      K -                   T -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C –                      L -                   U - umpire</a:t>
            </a:r>
            <a:r>
              <a:rPr lang="ru-RU" b="1" dirty="0" smtClean="0">
                <a:solidFill>
                  <a:srgbClr val="002060"/>
                </a:solidFill>
              </a:rPr>
              <a:t> (судья)</a:t>
            </a:r>
            <a:r>
              <a:rPr lang="pt-BR" b="1" dirty="0" smtClean="0">
                <a:solidFill>
                  <a:srgbClr val="002060"/>
                </a:solidFill>
              </a:rPr>
              <a:t>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D –                     M -                   </a:t>
            </a:r>
            <a:r>
              <a:rPr lang="en-US" b="1" dirty="0" smtClean="0">
                <a:solidFill>
                  <a:srgbClr val="002060"/>
                </a:solidFill>
              </a:rPr>
              <a:t>V -</a:t>
            </a:r>
            <a:r>
              <a:rPr lang="pt-BR" b="1" dirty="0" smtClean="0">
                <a:solidFill>
                  <a:srgbClr val="002060"/>
                </a:solidFill>
              </a:rPr>
              <a:t>   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E –                      N -                   W -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F –                      O -                   X </a:t>
            </a:r>
            <a:r>
              <a:rPr lang="pt-BR" b="1" dirty="0" smtClean="0">
                <a:solidFill>
                  <a:srgbClr val="002060"/>
                </a:solidFill>
              </a:rPr>
              <a:t>-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х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G –                      P -                   Y -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H –</a:t>
            </a:r>
            <a:r>
              <a:rPr lang="ru-RU" b="1" dirty="0" smtClean="0">
                <a:solidFill>
                  <a:srgbClr val="002060"/>
                </a:solidFill>
              </a:rPr>
              <a:t>                      </a:t>
            </a:r>
            <a:r>
              <a:rPr lang="pt-BR" b="1" dirty="0" smtClean="0">
                <a:solidFill>
                  <a:srgbClr val="002060"/>
                </a:solidFill>
              </a:rPr>
              <a:t>Q -                   Z</a:t>
            </a:r>
            <a:r>
              <a:rPr lang="ru-RU" b="1" dirty="0" smtClean="0">
                <a:solidFill>
                  <a:srgbClr val="002060"/>
                </a:solidFill>
              </a:rPr>
              <a:t> -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pt-BR" b="1" dirty="0" smtClean="0">
                <a:solidFill>
                  <a:srgbClr val="002060"/>
                </a:solidFill>
              </a:rPr>
              <a:t>I –                        R –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en-US" sz="36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WARM-UP </a:t>
            </a:r>
            <a:r>
              <a:rPr lang="ru-RU" sz="36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/>
            </a:r>
            <a:br>
              <a:rPr lang="ru-RU" sz="36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sz="36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In pairs, write down words related to sports that start with each letter of the alphabet </a:t>
            </a:r>
            <a:endParaRPr lang="ru-RU" sz="36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481328"/>
            <a:ext cx="8640960" cy="4525963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Is it a good idea that girls compete professionally in boxing?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What can sport teach people?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How can sport help children from poor families?</a:t>
            </a:r>
            <a:endParaRPr lang="ru-RU" sz="3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B0F0"/>
                </a:solidFill>
                <a:latin typeface="Calibri" pitchFamily="34" charset="0"/>
                <a:cs typeface="Calibri" pitchFamily="34" charset="0"/>
              </a:rPr>
              <a:t>Discuss the following questions about the video:</a:t>
            </a:r>
            <a:endParaRPr lang="ru-RU" sz="3600" dirty="0">
              <a:solidFill>
                <a:srgbClr val="00B0F0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 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Physical education at school should be optional.</a:t>
            </a:r>
          </a:p>
          <a:p>
            <a:pPr>
              <a:buNone/>
            </a:pPr>
            <a:endParaRPr lang="en-US" sz="36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Men and women should play together in the same tournaments.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Work in groups and discuss the statements below. Do you agree or disagree with them? Why?</a:t>
            </a:r>
            <a:endParaRPr lang="ru-RU" sz="36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What have you known about women in men’s sports?</a:t>
            </a:r>
            <a:endParaRPr lang="ru-RU" sz="44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5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”</a:t>
            </a:r>
            <a:r>
              <a:rPr lang="ru-RU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– 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make up sentences with all the new words (compete, athletes, promising, coach</a:t>
            </a:r>
            <a:r>
              <a:rPr lang="en-US" sz="320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 ranked </a:t>
            </a: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number one, tournament, champion, stand out)</a:t>
            </a: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“4” – make up sentences with words you have learned better than others</a:t>
            </a:r>
          </a:p>
          <a:p>
            <a:pPr>
              <a:buNone/>
            </a:pPr>
            <a:r>
              <a:rPr lang="en-US" sz="32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“3” – write down the words in your notebooks, learn the words and their translations by heart</a:t>
            </a:r>
            <a:endParaRPr lang="ru-RU" sz="32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Homework:</a:t>
            </a:r>
            <a:endParaRPr lang="ru-RU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pPr algn="ctr"/>
            <a:r>
              <a:rPr lang="en-US" sz="54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The changing face of sport</a:t>
            </a:r>
            <a:endParaRPr lang="ru-RU" sz="54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564904"/>
            <a:ext cx="5879469" cy="37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Express your opinion freely but briefly.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Listen to your classmates attentively.</a:t>
            </a:r>
          </a:p>
          <a:p>
            <a:r>
              <a:rPr lang="en-US" sz="36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Respect other opinion.</a:t>
            </a:r>
            <a:endParaRPr lang="ru-RU" sz="36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B0F0"/>
                </a:solidFill>
              </a:rPr>
              <a:t>The discussion rules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11560" y="1481328"/>
            <a:ext cx="8064896" cy="53766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compete </a:t>
            </a:r>
            <a:r>
              <a:rPr lang="ru-RU" sz="3000" dirty="0" smtClean="0">
                <a:solidFill>
                  <a:srgbClr val="002060"/>
                </a:solidFill>
              </a:rPr>
              <a:t>– </a:t>
            </a:r>
            <a:r>
              <a:rPr lang="en-US" sz="3000" b="1" dirty="0" smtClean="0">
                <a:solidFill>
                  <a:srgbClr val="C00000"/>
                </a:solidFill>
              </a:rPr>
              <a:t>a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athletes – </a:t>
            </a:r>
            <a:r>
              <a:rPr lang="en-US" sz="3000" b="1" dirty="0" smtClean="0">
                <a:solidFill>
                  <a:srgbClr val="C00000"/>
                </a:solidFill>
              </a:rPr>
              <a:t>e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promising - </a:t>
            </a:r>
            <a:r>
              <a:rPr lang="en-US" sz="3000" b="1" dirty="0" err="1" smtClean="0">
                <a:solidFill>
                  <a:srgbClr val="C00000"/>
                </a:solidFill>
              </a:rPr>
              <a:t>i</a:t>
            </a:r>
            <a:endParaRPr lang="en-US" sz="3000" b="1" dirty="0" smtClean="0">
              <a:solidFill>
                <a:srgbClr val="C00000"/>
              </a:solidFill>
            </a:endParaRP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coach – </a:t>
            </a:r>
            <a:r>
              <a:rPr lang="en-US" sz="3000" b="1" dirty="0" smtClean="0">
                <a:solidFill>
                  <a:srgbClr val="C00000"/>
                </a:solidFill>
              </a:rPr>
              <a:t>f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opponent – </a:t>
            </a:r>
            <a:r>
              <a:rPr lang="en-US" sz="3000" b="1" dirty="0" smtClean="0">
                <a:solidFill>
                  <a:srgbClr val="C00000"/>
                </a:solidFill>
              </a:rPr>
              <a:t>h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ranked number one – </a:t>
            </a:r>
            <a:r>
              <a:rPr lang="en-US" sz="3000" b="1" dirty="0" smtClean="0">
                <a:solidFill>
                  <a:srgbClr val="C00000"/>
                </a:solidFill>
              </a:rPr>
              <a:t>g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tournament – </a:t>
            </a:r>
            <a:r>
              <a:rPr lang="en-US" sz="3000" dirty="0" smtClean="0">
                <a:solidFill>
                  <a:srgbClr val="C00000"/>
                </a:solidFill>
              </a:rPr>
              <a:t>b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champion – </a:t>
            </a:r>
            <a:r>
              <a:rPr lang="en-US" sz="3000" b="1" dirty="0" smtClean="0">
                <a:solidFill>
                  <a:srgbClr val="C00000"/>
                </a:solidFill>
              </a:rPr>
              <a:t>c</a:t>
            </a:r>
          </a:p>
          <a:p>
            <a:pPr algn="just">
              <a:buNone/>
            </a:pPr>
            <a:r>
              <a:rPr lang="en-US" sz="3000" dirty="0" smtClean="0">
                <a:solidFill>
                  <a:srgbClr val="002060"/>
                </a:solidFill>
              </a:rPr>
              <a:t>stood out - </a:t>
            </a:r>
            <a:r>
              <a:rPr lang="en-US" sz="3000" b="1" dirty="0" smtClean="0">
                <a:solidFill>
                  <a:srgbClr val="C00000"/>
                </a:solidFill>
              </a:rPr>
              <a:t>d</a:t>
            </a:r>
          </a:p>
          <a:p>
            <a:pPr algn="just">
              <a:buNone/>
            </a:pPr>
            <a:endParaRPr lang="en-US" dirty="0" smtClean="0"/>
          </a:p>
          <a:p>
            <a:pPr algn="just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Check</a:t>
            </a:r>
            <a:endParaRPr lang="ru-RU" sz="40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Look at the pictures from the video by Great Big Story you will watch in a minute. What do you think this video might be about?</a:t>
            </a:r>
            <a:endParaRPr lang="ru-RU" sz="32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6751" t="32248" r="22875" b="10168"/>
          <a:stretch>
            <a:fillRect/>
          </a:stretch>
        </p:blipFill>
        <p:spPr bwMode="auto">
          <a:xfrm>
            <a:off x="358559" y="1700808"/>
            <a:ext cx="8459967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9324528" cy="537667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a) Some of the sport’s most </a:t>
            </a:r>
            <a:r>
              <a:rPr lang="en-US" sz="3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………………</a:t>
            </a: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boxers come from a special place in California.</a:t>
            </a:r>
            <a:endParaRPr lang="ru-RU" sz="30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b) But once the sport was opened up to them, not only did girls start </a:t>
            </a:r>
            <a:r>
              <a:rPr lang="en-US" sz="3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……………….</a:t>
            </a: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 they started winning a lot. 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c) (…) with her father, who remains her </a:t>
            </a:r>
            <a:r>
              <a:rPr lang="en-US" sz="3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……….. </a:t>
            </a: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to this day.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d) For me to make that goal possible, every single </a:t>
            </a:r>
            <a:r>
              <a:rPr lang="en-US" sz="3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…………..</a:t>
            </a: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that is coming up, (…)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e) I've trained a lot of champions and Sandra</a:t>
            </a:r>
            <a:r>
              <a:rPr lang="en-US" sz="30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………….. </a:t>
            </a: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out.</a:t>
            </a:r>
            <a:endParaRPr lang="ru-RU" sz="3000" dirty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1430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Watch the video and fill in the gaps with one word each:</a:t>
            </a:r>
            <a:endParaRPr lang="ru-RU" sz="32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79512" y="1481328"/>
            <a:ext cx="8964488" cy="4525963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a) Some of the sport’s most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PROMISING</a:t>
            </a:r>
            <a:r>
              <a:rPr lang="en-US" sz="28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boxers come from a special place in California.</a:t>
            </a:r>
            <a:endParaRPr lang="ru-RU" sz="2800" dirty="0" smtClean="0">
              <a:solidFill>
                <a:srgbClr val="002060"/>
              </a:solidFill>
              <a:latin typeface="Calibri" pitchFamily="34" charset="0"/>
              <a:cs typeface="Calibri" pitchFamily="34" charset="0"/>
            </a:endParaRPr>
          </a:p>
          <a:p>
            <a:pPr marL="624078" indent="-514350">
              <a:buNone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b) But once the sport was opened up to them, not only did girls start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COMPETING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, they started winning a lot. </a:t>
            </a:r>
          </a:p>
          <a:p>
            <a:pPr marL="624078" indent="-514350">
              <a:buNone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c) (…) with her father, who remains her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COACH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to this day.</a:t>
            </a:r>
          </a:p>
          <a:p>
            <a:pPr marL="624078" indent="-514350">
              <a:buNone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d) For me to make that goal possible, every single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TOURNAMENT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that is coming up, (…)</a:t>
            </a:r>
          </a:p>
          <a:p>
            <a:pPr marL="624078" indent="-514350">
              <a:buNone/>
            </a:pP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e) I've trained a lot of champions and Sandra </a:t>
            </a:r>
            <a:r>
              <a:rPr lang="en-US" sz="2800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STANDS</a:t>
            </a:r>
            <a:r>
              <a:rPr lang="en-US" sz="28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out.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699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С</a:t>
            </a:r>
            <a:r>
              <a:rPr lang="en-US" sz="40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heck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964488" cy="518803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a) Some girls from California won at the Junior Olympics in 2017.   </a:t>
            </a:r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b) Sandra Tovar’s was 17 when she started boxing.  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c) Sandra Tovar only has time to do her homework before boxing training.  </a:t>
            </a:r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d) You don’t need a lot of money to compete professionally. </a:t>
            </a:r>
            <a:endParaRPr lang="en-US" sz="3200" b="1" dirty="0" smtClean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e) The girl-boxers from California are very motivated to win.  </a:t>
            </a:r>
            <a:endParaRPr lang="ru-RU" sz="32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108012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Watch the video again and decide if the sentences below are True or False. </a:t>
            </a:r>
            <a:br>
              <a:rPr lang="en-US" sz="32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</a:br>
            <a:r>
              <a:rPr lang="en-US" sz="32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Correct False sentences</a:t>
            </a:r>
            <a:endParaRPr lang="ru-RU" sz="32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481328"/>
            <a:ext cx="8964488" cy="5188032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a) Some girls from California won at the Junior Olympics in 2017.  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 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b) Sandra Tovar’s was 17 when she started boxing. 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F</a:t>
            </a: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c) Sandra Tovar only has time to do her homework before boxing training. 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F 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d) You don’t need a lot of money to compete professionally.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F </a:t>
            </a:r>
          </a:p>
          <a:p>
            <a:pPr marL="624078" indent="-514350">
              <a:buNone/>
            </a:pPr>
            <a:r>
              <a:rPr lang="en-US" sz="3000" dirty="0" smtClean="0">
                <a:solidFill>
                  <a:srgbClr val="002060"/>
                </a:solidFill>
                <a:latin typeface="Calibri" pitchFamily="34" charset="0"/>
                <a:cs typeface="Calibri" pitchFamily="34" charset="0"/>
              </a:rPr>
              <a:t>e) The girl-boxers from California are very motivated to win.  </a:t>
            </a:r>
            <a:r>
              <a:rPr lang="en-US" sz="32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</a:t>
            </a:r>
            <a:endParaRPr lang="ru-RU" sz="32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07288" cy="108012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solidFill>
                  <a:srgbClr val="00B0F0"/>
                </a:solidFill>
                <a:effectLst/>
                <a:latin typeface="Calibri" pitchFamily="34" charset="0"/>
                <a:cs typeface="Calibri" pitchFamily="34" charset="0"/>
              </a:rPr>
              <a:t>Check and correct False sentences</a:t>
            </a:r>
            <a:endParaRPr lang="ru-RU" sz="3600" dirty="0">
              <a:solidFill>
                <a:srgbClr val="00B0F0"/>
              </a:solidFill>
              <a:effectLst/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667</TotalTime>
  <Words>651</Words>
  <Application>Microsoft Office PowerPoint</Application>
  <PresentationFormat>Экран (4:3)</PresentationFormat>
  <Paragraphs>65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 WARM-UP  In pairs, write down words related to sports that start with each letter of the alphabet </vt:lpstr>
      <vt:lpstr>The changing face of sport</vt:lpstr>
      <vt:lpstr>The discussion rules</vt:lpstr>
      <vt:lpstr>Check</vt:lpstr>
      <vt:lpstr>Look at the pictures from the video by Great Big Story you will watch in a minute. What do you think this video might be about?</vt:lpstr>
      <vt:lpstr>Watch the video and fill in the gaps with one word each:</vt:lpstr>
      <vt:lpstr>Сheck</vt:lpstr>
      <vt:lpstr>Watch the video again and decide if the sentences below are True or False.  Correct False sentences</vt:lpstr>
      <vt:lpstr>Check and correct False sentences</vt:lpstr>
      <vt:lpstr>Discuss the following questions about the video:</vt:lpstr>
      <vt:lpstr>Work in groups and discuss the statements below. Do you agree or disagree with them? Why?</vt:lpstr>
      <vt:lpstr>Feedback</vt:lpstr>
      <vt:lpstr>Homework: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WARM-UP  1. In pairs, write down words related to sports that start with each letter of the alphabet.</dc:title>
  <dc:creator>Учитель</dc:creator>
  <cp:lastModifiedBy>Учитель</cp:lastModifiedBy>
  <cp:revision>64</cp:revision>
  <dcterms:created xsi:type="dcterms:W3CDTF">2020-11-12T13:37:21Z</dcterms:created>
  <dcterms:modified xsi:type="dcterms:W3CDTF">2020-11-17T10:28:35Z</dcterms:modified>
</cp:coreProperties>
</file>