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28"/>
  </p:notesMasterIdLst>
  <p:sldIdLst>
    <p:sldId id="323" r:id="rId2"/>
    <p:sldId id="272" r:id="rId3"/>
    <p:sldId id="273" r:id="rId4"/>
    <p:sldId id="274" r:id="rId5"/>
    <p:sldId id="275" r:id="rId6"/>
    <p:sldId id="276" r:id="rId7"/>
    <p:sldId id="277" r:id="rId8"/>
    <p:sldId id="282" r:id="rId9"/>
    <p:sldId id="283" r:id="rId10"/>
    <p:sldId id="284" r:id="rId11"/>
    <p:sldId id="285" r:id="rId12"/>
    <p:sldId id="286" r:id="rId13"/>
    <p:sldId id="288" r:id="rId14"/>
    <p:sldId id="289" r:id="rId15"/>
    <p:sldId id="291" r:id="rId16"/>
    <p:sldId id="293" r:id="rId17"/>
    <p:sldId id="294" r:id="rId18"/>
    <p:sldId id="292" r:id="rId19"/>
    <p:sldId id="296" r:id="rId20"/>
    <p:sldId id="295" r:id="rId21"/>
    <p:sldId id="300" r:id="rId22"/>
    <p:sldId id="301" r:id="rId23"/>
    <p:sldId id="303" r:id="rId24"/>
    <p:sldId id="304" r:id="rId25"/>
    <p:sldId id="306" r:id="rId26"/>
    <p:sldId id="307" r:id="rId27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F8F3F"/>
    <a:srgbClr val="000099"/>
    <a:srgbClr val="00FFFF"/>
    <a:srgbClr val="FF0066"/>
    <a:srgbClr val="FF9999"/>
    <a:srgbClr val="FF66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50" autoAdjust="0"/>
  </p:normalViewPr>
  <p:slideViewPr>
    <p:cSldViewPr>
      <p:cViewPr>
        <p:scale>
          <a:sx n="73" d="100"/>
          <a:sy n="73" d="100"/>
        </p:scale>
        <p:origin x="-1092" y="-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E2593AD-104D-4A2D-9499-F025482CB16D}" type="datetimeFigureOut">
              <a:rPr lang="ru-RU"/>
              <a:pPr>
                <a:defRPr/>
              </a:pPr>
              <a:t>17.12.2015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BCAA5C4-0F38-49A6-9A7A-E0A87FF56D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9F63D9-B875-4D97-9805-CBF59E19E5B0}" type="slidenum">
              <a:rPr lang="ru-RU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C3CFA-37C9-45D8-881B-18516C2A68B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6D0B6-09F8-46B4-A77E-51184C348EC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CF3DE6-F456-43FB-B6A8-45439C735D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ED839-92D5-4558-ABB5-357FEC9DD0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>
    <p:cover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EAF3D4-7A7B-4C40-943F-1F1C219C058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EA5830-CF49-4C08-A22D-2D621092065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849849-8A3C-4B36-AC1C-A47B4C88622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9D5EC9-25AD-40AD-97FE-CDBE1B0805E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5CFA3-DF9B-487A-88F2-2EF40D37988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4AD4F9-6B78-4E98-9159-1E1D3C1366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FE373-F504-4E2F-BAA9-256E5ED7E39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783015-55BB-450D-ACF6-007C7F0316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C6BF70-22E5-4450-A8D6-44285056A0D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</p:sldLayoutIdLst>
  <p:transition spd="med">
    <p:cover/>
    <p:sndAc>
      <p:stSnd>
        <p:snd r:embed="rId14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101;&#1090;&#1086;&#1090;%20&#1091;&#1088;&#1086;&#1082;\Peredacha-quotSvoya-Igraquot-Zastavka(mp3-blog.info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14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audio" Target="../media/audio14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audio" Target="../media/audio14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18" Type="http://schemas.openxmlformats.org/officeDocument/2006/relationships/slide" Target="slide16.xml"/><Relationship Id="rId26" Type="http://schemas.openxmlformats.org/officeDocument/2006/relationships/slide" Target="slide24.xml"/><Relationship Id="rId3" Type="http://schemas.openxmlformats.org/officeDocument/2006/relationships/image" Target="../media/image1.jpeg"/><Relationship Id="rId21" Type="http://schemas.openxmlformats.org/officeDocument/2006/relationships/slide" Target="slide18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17" Type="http://schemas.openxmlformats.org/officeDocument/2006/relationships/slide" Target="slide15.xml"/><Relationship Id="rId25" Type="http://schemas.openxmlformats.org/officeDocument/2006/relationships/slide" Target="slide23.xml"/><Relationship Id="rId2" Type="http://schemas.openxmlformats.org/officeDocument/2006/relationships/audio" Target="../media/audio13.wav"/><Relationship Id="rId16" Type="http://schemas.openxmlformats.org/officeDocument/2006/relationships/slide" Target="slide14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24" Type="http://schemas.openxmlformats.org/officeDocument/2006/relationships/slide" Target="slide22.xml"/><Relationship Id="rId5" Type="http://schemas.openxmlformats.org/officeDocument/2006/relationships/slide" Target="slide3.xml"/><Relationship Id="rId15" Type="http://schemas.openxmlformats.org/officeDocument/2006/relationships/slide" Target="slide13.xml"/><Relationship Id="rId23" Type="http://schemas.openxmlformats.org/officeDocument/2006/relationships/slide" Target="slide21.xml"/><Relationship Id="rId28" Type="http://schemas.openxmlformats.org/officeDocument/2006/relationships/slide" Target="slide26.xml"/><Relationship Id="rId10" Type="http://schemas.openxmlformats.org/officeDocument/2006/relationships/slide" Target="slide8.xml"/><Relationship Id="rId19" Type="http://schemas.openxmlformats.org/officeDocument/2006/relationships/slide" Target="slide17.xml"/><Relationship Id="rId4" Type="http://schemas.openxmlformats.org/officeDocument/2006/relationships/image" Target="../media/image4.jpeg"/><Relationship Id="rId9" Type="http://schemas.openxmlformats.org/officeDocument/2006/relationships/slide" Target="slide7.xml"/><Relationship Id="rId14" Type="http://schemas.openxmlformats.org/officeDocument/2006/relationships/slide" Target="slide12.xml"/><Relationship Id="rId22" Type="http://schemas.openxmlformats.org/officeDocument/2006/relationships/slide" Target="slide19.xml"/><Relationship Id="rId27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4.wav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audio" Target="../media/audio1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audio" Target="../media/audio1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audio" Target="../media/audio1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audio" Target="../media/audio14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audio" Target="../media/audio14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audio" Target="../media/audio14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58061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29255" y="3789040"/>
            <a:ext cx="7141700" cy="2585323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imHei" pitchFamily="49" charset="-122"/>
                <a:ea typeface="SimHei" pitchFamily="49" charset="-122"/>
              </a:rPr>
              <a:t>МАТЕМАТИКА</a:t>
            </a:r>
          </a:p>
          <a:p>
            <a:pPr algn="ctr"/>
            <a:r>
              <a:rPr lang="ru-RU" sz="5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imHei" pitchFamily="49" charset="-122"/>
                <a:ea typeface="SimHei" pitchFamily="49" charset="-122"/>
              </a:rPr>
              <a:t>И</a:t>
            </a:r>
          </a:p>
          <a:p>
            <a:pPr algn="ctr"/>
            <a:r>
              <a:rPr lang="ru-RU" sz="54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imHei" pitchFamily="49" charset="-122"/>
                <a:ea typeface="SimHei" pitchFamily="49" charset="-122"/>
              </a:rPr>
              <a:t>ГЕОГРАФИЯ</a:t>
            </a:r>
            <a:endParaRPr lang="ru-RU" sz="54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SimHei" pitchFamily="49" charset="-122"/>
              <a:ea typeface="SimHei" pitchFamily="49" charset="-122"/>
            </a:endParaRPr>
          </a:p>
        </p:txBody>
      </p:sp>
      <p:pic>
        <p:nvPicPr>
          <p:cNvPr id="5" name="Peredacha-quotSvoya-Igraquot-Zastavka(mp3-blog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9552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16113"/>
            <a:ext cx="8569325" cy="44656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          Каким образом с помощью муравейника можно определить направление на юг?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   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     </a:t>
            </a:r>
          </a:p>
        </p:txBody>
      </p:sp>
      <p:sp>
        <p:nvSpPr>
          <p:cNvPr id="16388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7812360" y="404664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10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4653136"/>
            <a:ext cx="4020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 Более пологая  и длинная сторона </a:t>
            </a:r>
          </a:p>
          <a:p>
            <a:r>
              <a:rPr lang="ru-RU" sz="2000" dirty="0" smtClean="0"/>
              <a:t>муравейника указывает на юг</a:t>
            </a:r>
            <a:endParaRPr lang="ru-RU" sz="2000" dirty="0"/>
          </a:p>
        </p:txBody>
      </p:sp>
      <p:sp>
        <p:nvSpPr>
          <p:cNvPr id="110598" name="AutoShape 6"/>
          <p:cNvSpPr>
            <a:spLocks noChangeArrowheads="1"/>
          </p:cNvSpPr>
          <p:nvPr/>
        </p:nvSpPr>
        <p:spPr bwMode="auto">
          <a:xfrm>
            <a:off x="467544" y="4365104"/>
            <a:ext cx="6696744" cy="1224136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05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598"/>
                  </p:tgtEl>
                </p:cond>
              </p:nextCondLst>
            </p:seq>
          </p:childTnLst>
        </p:cTn>
      </p:par>
    </p:tnLst>
    <p:bldLst>
      <p:bldP spid="11059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844675"/>
            <a:ext cx="8569325" cy="44656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Как определить направление сторон горизонта по наручным часам?</a:t>
            </a: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  </a:t>
            </a:r>
          </a:p>
          <a:p>
            <a:pPr eaLnBrk="1" hangingPunct="1">
              <a:buFontTx/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400" dirty="0" smtClean="0"/>
              <a:t>         Необходимо расположить часы так, чтобы часовая стрелка указывала на Солнце. Угол между часовой стрелкой и 12 часами разделить пополам,  линия разделяющая этот угол и будет указывать на Юг</a:t>
            </a:r>
            <a:endParaRPr lang="ru-RU" sz="2400" dirty="0" smtClean="0">
              <a:solidFill>
                <a:srgbClr val="FFFF00"/>
              </a:solidFill>
            </a:endParaRPr>
          </a:p>
        </p:txBody>
      </p:sp>
      <p:sp>
        <p:nvSpPr>
          <p:cNvPr id="17412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7812360" y="332656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20</a:t>
            </a:r>
          </a:p>
        </p:txBody>
      </p:sp>
      <p:sp>
        <p:nvSpPr>
          <p:cNvPr id="111622" name="AutoShape 6"/>
          <p:cNvSpPr>
            <a:spLocks noChangeArrowheads="1"/>
          </p:cNvSpPr>
          <p:nvPr/>
        </p:nvSpPr>
        <p:spPr bwMode="auto">
          <a:xfrm>
            <a:off x="-252536" y="3501008"/>
            <a:ext cx="10153128" cy="2160240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16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622"/>
                  </p:tgtEl>
                </p:cond>
              </p:nextCondLst>
            </p:seq>
          </p:childTnLst>
        </p:cTn>
      </p:par>
    </p:tnLst>
    <p:bldLst>
      <p:bldP spid="1116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340768"/>
            <a:ext cx="8569325" cy="44656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Какой прибор позволяет точно определить стороны горизонта? Где и когда его изобрели?</a:t>
            </a:r>
          </a:p>
          <a:p>
            <a:pPr eaLnBrk="1" hangingPunct="1">
              <a:buFontTx/>
              <a:buNone/>
            </a:pPr>
            <a:endParaRPr lang="ru-RU" sz="3600" dirty="0" smtClean="0"/>
          </a:p>
          <a:p>
            <a:pPr eaLnBrk="1" hangingPunct="1">
              <a:buFontTx/>
              <a:buNone/>
            </a:pPr>
            <a:endParaRPr lang="ru-RU" sz="3600" dirty="0" smtClean="0"/>
          </a:p>
          <a:p>
            <a:pPr eaLnBrk="1" hangingPunct="1">
              <a:buFontTx/>
              <a:buNone/>
            </a:pPr>
            <a:endParaRPr lang="ru-RU" sz="3600" dirty="0" smtClean="0"/>
          </a:p>
          <a:p>
            <a:pPr eaLnBrk="1" hangingPunct="1">
              <a:buFontTx/>
              <a:buNone/>
            </a:pPr>
            <a:r>
              <a:rPr lang="ru-RU" sz="3600" dirty="0" smtClean="0"/>
              <a:t>   </a:t>
            </a:r>
            <a:r>
              <a:rPr lang="ru-RU" sz="2000" dirty="0" smtClean="0"/>
              <a:t>Компас изобрели в Китае в </a:t>
            </a:r>
            <a:r>
              <a:rPr lang="en-US" sz="2000" dirty="0" smtClean="0"/>
              <a:t>XIII</a:t>
            </a:r>
            <a:r>
              <a:rPr lang="ru-RU" sz="2000" dirty="0" smtClean="0"/>
              <a:t> веке</a:t>
            </a:r>
          </a:p>
        </p:txBody>
      </p:sp>
      <p:sp>
        <p:nvSpPr>
          <p:cNvPr id="18436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7812360" y="404664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112646" name="AutoShape 6"/>
          <p:cNvSpPr>
            <a:spLocks noChangeArrowheads="1"/>
          </p:cNvSpPr>
          <p:nvPr/>
        </p:nvSpPr>
        <p:spPr bwMode="auto">
          <a:xfrm>
            <a:off x="0" y="3933056"/>
            <a:ext cx="6841753" cy="1656184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46"/>
                  </p:tgtEl>
                </p:cond>
              </p:nextCondLst>
            </p:seq>
          </p:childTnLst>
        </p:cTn>
      </p:par>
    </p:tnLst>
    <p:bldLst>
      <p:bldP spid="1126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844824"/>
            <a:ext cx="8569325" cy="44656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  </a:t>
            </a:r>
          </a:p>
          <a:p>
            <a:pPr eaLnBrk="1" hangingPunct="1">
              <a:buFontTx/>
              <a:buNone/>
            </a:pPr>
            <a:endParaRPr lang="ru-RU" sz="20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	</a:t>
            </a:r>
            <a:r>
              <a:rPr lang="ru-RU" sz="3600" b="1" dirty="0" smtClean="0">
                <a:solidFill>
                  <a:srgbClr val="FFFF00"/>
                </a:solidFill>
              </a:rPr>
              <a:t>	</a:t>
            </a:r>
          </a:p>
          <a:p>
            <a:pPr>
              <a:buNone/>
            </a:pPr>
            <a:endParaRPr lang="ru-RU" sz="36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     </a:t>
            </a:r>
          </a:p>
          <a:p>
            <a:pPr>
              <a:buNone/>
            </a:pPr>
            <a:endParaRPr lang="ru-RU" sz="36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             </a:t>
            </a:r>
            <a:r>
              <a:rPr lang="ru-RU" sz="3600" dirty="0" smtClean="0"/>
              <a:t>268⁰-269⁰ -270⁰ -271⁰ -272⁰</a:t>
            </a:r>
          </a:p>
          <a:p>
            <a:pPr eaLnBrk="1" hangingPunct="1">
              <a:buFontTx/>
              <a:buNone/>
            </a:pPr>
            <a:endParaRPr lang="ru-RU" sz="2000" dirty="0" smtClean="0">
              <a:solidFill>
                <a:schemeClr val="bg2"/>
              </a:solidFill>
            </a:endParaRPr>
          </a:p>
        </p:txBody>
      </p:sp>
      <p:sp>
        <p:nvSpPr>
          <p:cNvPr id="20484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7956376" y="332656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04664"/>
            <a:ext cx="54057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Определите по карте азимут от родника</a:t>
            </a:r>
          </a:p>
          <a:p>
            <a:r>
              <a:rPr lang="ru-RU" sz="2400" dirty="0" smtClean="0"/>
              <a:t> на дом лесника.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537321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/>
          </a:p>
        </p:txBody>
      </p:sp>
      <p:pic>
        <p:nvPicPr>
          <p:cNvPr id="2050" name="Picture 2" descr="C:\Users\Екатерина\Desktop\Downloads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9" y="1235412"/>
            <a:ext cx="6624736" cy="4204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4694" name="AutoShape 6"/>
          <p:cNvSpPr>
            <a:spLocks noChangeArrowheads="1"/>
          </p:cNvSpPr>
          <p:nvPr/>
        </p:nvSpPr>
        <p:spPr bwMode="auto">
          <a:xfrm>
            <a:off x="899592" y="5589240"/>
            <a:ext cx="6120680" cy="792088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4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694"/>
                  </p:tgtEl>
                </p:cond>
              </p:nextCondLst>
            </p:seq>
          </p:childTnLst>
        </p:cTn>
      </p:par>
    </p:tnLst>
    <p:bldLst>
      <p:bldP spid="11469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548680"/>
            <a:ext cx="7740352" cy="1224136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400" dirty="0" smtClean="0"/>
              <a:t>     Определите азимут, по которому надо идти</a:t>
            </a:r>
          </a:p>
          <a:p>
            <a:pPr>
              <a:buFontTx/>
              <a:buNone/>
            </a:pPr>
            <a:r>
              <a:rPr lang="ru-RU" sz="2400" dirty="0" smtClean="0"/>
              <a:t> от  точки В до точки С.</a:t>
            </a:r>
          </a:p>
        </p:txBody>
      </p:sp>
      <p:sp>
        <p:nvSpPr>
          <p:cNvPr id="21508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7884368" y="260648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30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11760" y="58052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180 ⁰</a:t>
            </a:r>
            <a:endParaRPr lang="ru-RU" sz="2400" dirty="0"/>
          </a:p>
        </p:txBody>
      </p:sp>
      <p:pic>
        <p:nvPicPr>
          <p:cNvPr id="3074" name="Picture 2" descr="C:\Users\Екатерина\Desktop\Downloads\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1340768"/>
            <a:ext cx="4686820" cy="4316472"/>
          </a:xfrm>
          <a:prstGeom prst="rect">
            <a:avLst/>
          </a:prstGeom>
          <a:noFill/>
        </p:spPr>
      </p:pic>
      <p:sp>
        <p:nvSpPr>
          <p:cNvPr id="115718" name="AutoShape 6"/>
          <p:cNvSpPr>
            <a:spLocks noChangeArrowheads="1"/>
          </p:cNvSpPr>
          <p:nvPr/>
        </p:nvSpPr>
        <p:spPr bwMode="auto">
          <a:xfrm>
            <a:off x="395536" y="5805264"/>
            <a:ext cx="5004048" cy="720080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57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8"/>
                  </p:tgtEl>
                </p:cond>
              </p:nextCondLst>
            </p:seq>
          </p:childTnLst>
        </p:cTn>
      </p:par>
    </p:tnLst>
    <p:bldLst>
      <p:bldP spid="1157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16113"/>
            <a:ext cx="8569325" cy="44656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Какое математическое выражение необходимо составить для решения задачи с масштабом?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     </a:t>
            </a: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                                                </a:t>
            </a:r>
            <a:r>
              <a:rPr lang="ru-RU" sz="2800" dirty="0" smtClean="0"/>
              <a:t>Пропорцию</a:t>
            </a:r>
          </a:p>
        </p:txBody>
      </p:sp>
      <p:sp>
        <p:nvSpPr>
          <p:cNvPr id="23556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7740352" y="332656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10</a:t>
            </a:r>
          </a:p>
        </p:txBody>
      </p:sp>
      <p:sp>
        <p:nvSpPr>
          <p:cNvPr id="117766" name="AutoShape 6"/>
          <p:cNvSpPr>
            <a:spLocks noChangeArrowheads="1"/>
          </p:cNvSpPr>
          <p:nvPr/>
        </p:nvSpPr>
        <p:spPr bwMode="auto">
          <a:xfrm>
            <a:off x="2195736" y="4941168"/>
            <a:ext cx="6048671" cy="1224136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77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766"/>
                  </p:tgtEl>
                </p:cond>
              </p:nextCondLst>
            </p:seq>
          </p:childTnLst>
        </p:cTn>
      </p:par>
    </p:tnLst>
    <p:bldLst>
      <p:bldP spid="11776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16113"/>
            <a:ext cx="8569325" cy="44656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Теплоход вмещает 246 пассажиров. Какую часть всех  пассажиров составит группа </a:t>
            </a:r>
            <a:r>
              <a:rPr lang="ru-RU" dirty="0" smtClean="0"/>
              <a:t>из </a:t>
            </a:r>
            <a:r>
              <a:rPr lang="ru-RU" dirty="0" smtClean="0"/>
              <a:t>25 человек ? </a:t>
            </a:r>
            <a:r>
              <a:rPr lang="ru-RU" dirty="0" smtClean="0">
                <a:solidFill>
                  <a:srgbClr val="FFFF00"/>
                </a:solidFill>
              </a:rPr>
              <a:t>                   </a:t>
            </a:r>
            <a:endParaRPr lang="ru-RU" dirty="0" smtClean="0">
              <a:solidFill>
                <a:srgbClr val="FFFF00"/>
              </a:solidFill>
            </a:endParaRPr>
          </a:p>
          <a:p>
            <a:pPr algn="ctr"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r>
              <a:rPr lang="ru-RU" dirty="0" smtClean="0"/>
              <a:t>25/246</a:t>
            </a:r>
            <a:endParaRPr lang="ru-RU" dirty="0" smtClean="0"/>
          </a:p>
        </p:txBody>
      </p:sp>
      <p:sp>
        <p:nvSpPr>
          <p:cNvPr id="24580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7884368" y="404664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10</a:t>
            </a:r>
          </a:p>
        </p:txBody>
      </p:sp>
      <p:sp>
        <p:nvSpPr>
          <p:cNvPr id="119814" name="AutoShape 6"/>
          <p:cNvSpPr>
            <a:spLocks noChangeArrowheads="1"/>
          </p:cNvSpPr>
          <p:nvPr/>
        </p:nvSpPr>
        <p:spPr bwMode="auto">
          <a:xfrm>
            <a:off x="1979712" y="3933056"/>
            <a:ext cx="5400675" cy="1223963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98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14"/>
                  </p:tgtEl>
                </p:cond>
              </p:nextCondLst>
            </p:seq>
          </p:childTnLst>
        </p:cTn>
      </p:par>
    </p:tnLst>
    <p:bldLst>
      <p:bldP spid="1198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16113"/>
            <a:ext cx="8569325" cy="4465637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dirty="0" smtClean="0"/>
              <a:t>Отношение показывает, …</a:t>
            </a: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 Во сколько раз первое число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 больше второго или какую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часть первое число составляет от второго</a:t>
            </a:r>
          </a:p>
        </p:txBody>
      </p:sp>
      <p:sp>
        <p:nvSpPr>
          <p:cNvPr id="25604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7884368" y="332656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120838" name="AutoShape 6"/>
          <p:cNvSpPr>
            <a:spLocks noChangeArrowheads="1"/>
          </p:cNvSpPr>
          <p:nvPr/>
        </p:nvSpPr>
        <p:spPr bwMode="auto">
          <a:xfrm>
            <a:off x="971600" y="3645024"/>
            <a:ext cx="7704138" cy="1439862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08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38"/>
                  </p:tgtEl>
                </p:cond>
              </p:nextCondLst>
            </p:seq>
          </p:childTnLst>
        </p:cTn>
      </p:par>
    </p:tnLst>
    <p:bldLst>
      <p:bldP spid="1208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404664"/>
            <a:ext cx="8208912" cy="3744416"/>
          </a:xfrm>
        </p:spPr>
        <p:txBody>
          <a:bodyPr>
            <a:normAutofit/>
          </a:bodyPr>
          <a:lstStyle/>
          <a:p>
            <a:pPr eaLnBrk="0" hangingPunct="0"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Вычислите площадь квартиры, если сторона</a:t>
            </a:r>
          </a:p>
          <a:p>
            <a:pPr eaLnBrk="0" hangingPunct="0"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одной  клетки плана равна 1 см.  Ответ дайте в м².</a:t>
            </a:r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  <a:cs typeface="Aharoni" pitchFamily="2" charset="-79"/>
            </a:endParaRPr>
          </a:p>
        </p:txBody>
      </p:sp>
      <p:sp>
        <p:nvSpPr>
          <p:cNvPr id="27652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8208962" y="0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5661248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32</a:t>
            </a:r>
            <a:endParaRPr lang="ru-RU" sz="3200" dirty="0"/>
          </a:p>
        </p:txBody>
      </p:sp>
      <p:sp>
        <p:nvSpPr>
          <p:cNvPr id="118790" name="AutoShape 6"/>
          <p:cNvSpPr>
            <a:spLocks noChangeArrowheads="1"/>
          </p:cNvSpPr>
          <p:nvPr/>
        </p:nvSpPr>
        <p:spPr bwMode="auto">
          <a:xfrm>
            <a:off x="1043608" y="5373216"/>
            <a:ext cx="5904656" cy="10081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1412776"/>
            <a:ext cx="6408712" cy="366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87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790"/>
                  </p:tgtEl>
                </p:cond>
              </p:nextCondLst>
            </p:seq>
          </p:childTnLst>
        </p:cTn>
      </p:par>
    </p:tnLst>
    <p:bldLst>
      <p:bldP spid="11879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7884368" y="260648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275856" y="6093296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пропорция</a:t>
            </a:r>
            <a:endParaRPr lang="ru-RU" sz="2400" dirty="0"/>
          </a:p>
        </p:txBody>
      </p:sp>
      <p:sp>
        <p:nvSpPr>
          <p:cNvPr id="122886" name="AutoShape 6"/>
          <p:cNvSpPr>
            <a:spLocks noChangeArrowheads="1"/>
          </p:cNvSpPr>
          <p:nvPr/>
        </p:nvSpPr>
        <p:spPr bwMode="auto">
          <a:xfrm>
            <a:off x="1979712" y="5661248"/>
            <a:ext cx="3960440" cy="1008063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395536" y="1484784"/>
            <a:ext cx="8229600" cy="3963988"/>
            <a:chOff x="240" y="1152"/>
            <a:chExt cx="5184" cy="2497"/>
          </a:xfrm>
        </p:grpSpPr>
        <p:pic>
          <p:nvPicPr>
            <p:cNvPr id="9" name="Picture 27" descr="j023817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1733274">
              <a:off x="1104" y="2640"/>
              <a:ext cx="1720" cy="1009"/>
            </a:xfrm>
            <a:prstGeom prst="rect">
              <a:avLst/>
            </a:prstGeom>
            <a:noFill/>
          </p:spPr>
        </p:pic>
        <p:pic>
          <p:nvPicPr>
            <p:cNvPr id="10" name="Picture 28" descr="j029097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84" y="2352"/>
              <a:ext cx="1132" cy="1274"/>
            </a:xfrm>
            <a:prstGeom prst="rect">
              <a:avLst/>
            </a:prstGeom>
            <a:noFill/>
          </p:spPr>
        </p:pic>
        <p:sp>
          <p:nvSpPr>
            <p:cNvPr id="11" name="WordArt 29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240" y="2496"/>
              <a:ext cx="768" cy="9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Bookman Old Style"/>
                </a:rPr>
                <a:t>П</a:t>
              </a:r>
            </a:p>
          </p:txBody>
        </p:sp>
        <p:sp>
          <p:nvSpPr>
            <p:cNvPr id="13" name="WordArt 30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3888" y="2208"/>
              <a:ext cx="816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Bookman Old Style"/>
                </a:rPr>
                <a:t>,,,,,</a:t>
              </a:r>
            </a:p>
          </p:txBody>
        </p:sp>
        <p:sp>
          <p:nvSpPr>
            <p:cNvPr id="14" name="WordArt 31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4752" y="2592"/>
              <a:ext cx="672" cy="81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Bookman Old Style"/>
                </a:rPr>
                <a:t>я</a:t>
              </a:r>
            </a:p>
          </p:txBody>
        </p:sp>
        <p:sp>
          <p:nvSpPr>
            <p:cNvPr id="15" name="WordArt 32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1728" y="1920"/>
              <a:ext cx="420" cy="5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Bookman Old Style"/>
                </a:rPr>
                <a:t>т</a:t>
              </a:r>
            </a:p>
          </p:txBody>
        </p:sp>
        <p:sp>
          <p:nvSpPr>
            <p:cNvPr id="16" name="Line 33"/>
            <p:cNvSpPr>
              <a:spLocks noChangeShapeType="1"/>
            </p:cNvSpPr>
            <p:nvPr/>
          </p:nvSpPr>
          <p:spPr bwMode="auto">
            <a:xfrm>
              <a:off x="1536" y="1920"/>
              <a:ext cx="864" cy="528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34"/>
            <p:cNvSpPr>
              <a:spLocks noChangeShapeType="1"/>
            </p:cNvSpPr>
            <p:nvPr/>
          </p:nvSpPr>
          <p:spPr bwMode="auto">
            <a:xfrm flipH="1">
              <a:off x="1488" y="1872"/>
              <a:ext cx="864" cy="528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WordArt 35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1776" y="1152"/>
              <a:ext cx="384" cy="6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Bookman Old Style"/>
                </a:rPr>
                <a:t>р</a:t>
              </a:r>
            </a:p>
          </p:txBody>
        </p:sp>
      </p:grp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28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886"/>
                  </p:tgtEl>
                </p:cond>
              </p:nextCondLst>
            </p:seq>
          </p:childTnLst>
        </p:cTn>
      </p:par>
    </p:tnLst>
    <p:bldLst>
      <p:bldP spid="1228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3" name="Picture 207" descr="C:\Users\Екатерина\Desktop\ВРЕМЕННОЕ\картинки\молодц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772816"/>
            <a:ext cx="6138388" cy="3744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3" name="Управляющая кнопка: настраиваемая 72">
            <a:hlinkClick r:id="rId5" action="ppaction://hlinksldjump" highlightClick="1"/>
          </p:cNvPr>
          <p:cNvSpPr>
            <a:spLocks/>
          </p:cNvSpPr>
          <p:nvPr/>
        </p:nvSpPr>
        <p:spPr>
          <a:xfrm>
            <a:off x="2195736" y="148478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</a:p>
        </p:txBody>
      </p:sp>
      <p:sp>
        <p:nvSpPr>
          <p:cNvPr id="74" name="Управляющая кнопка: настраиваемая 73">
            <a:hlinkClick r:id="rId6" action="ppaction://hlinksldjump" highlightClick="1"/>
          </p:cNvPr>
          <p:cNvSpPr>
            <a:spLocks/>
          </p:cNvSpPr>
          <p:nvPr/>
        </p:nvSpPr>
        <p:spPr>
          <a:xfrm>
            <a:off x="3275856" y="148478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</a:p>
        </p:txBody>
      </p:sp>
      <p:sp>
        <p:nvSpPr>
          <p:cNvPr id="75" name="Управляющая кнопка: настраиваемая 74">
            <a:hlinkClick r:id="rId7" action="ppaction://hlinksldjump" highlightClick="1"/>
          </p:cNvPr>
          <p:cNvSpPr>
            <a:spLocks/>
          </p:cNvSpPr>
          <p:nvPr/>
        </p:nvSpPr>
        <p:spPr>
          <a:xfrm>
            <a:off x="4355976" y="148478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6" name="Управляющая кнопка: настраиваемая 75">
            <a:hlinkClick r:id="rId8" action="ppaction://hlinksldjump" highlightClick="1"/>
          </p:cNvPr>
          <p:cNvSpPr>
            <a:spLocks/>
          </p:cNvSpPr>
          <p:nvPr/>
        </p:nvSpPr>
        <p:spPr>
          <a:xfrm>
            <a:off x="5436096" y="148478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</a:p>
        </p:txBody>
      </p:sp>
      <p:sp>
        <p:nvSpPr>
          <p:cNvPr id="77" name="Управляющая кнопка: настраиваемая 76">
            <a:hlinkClick r:id="rId9" action="ppaction://hlinksldjump" highlightClick="1"/>
          </p:cNvPr>
          <p:cNvSpPr>
            <a:spLocks/>
          </p:cNvSpPr>
          <p:nvPr/>
        </p:nvSpPr>
        <p:spPr>
          <a:xfrm>
            <a:off x="6516216" y="148478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8" name="Управляющая кнопка: настраиваемая 77">
            <a:hlinkClick r:id="rId10" action="ppaction://hlinksldjump" highlightClick="1"/>
          </p:cNvPr>
          <p:cNvSpPr>
            <a:spLocks/>
          </p:cNvSpPr>
          <p:nvPr/>
        </p:nvSpPr>
        <p:spPr>
          <a:xfrm>
            <a:off x="7596336" y="148478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2" name="Управляющая кнопка: настраиваемая 81">
            <a:hlinkClick r:id="rId11" action="ppaction://hlinksldjump" highlightClick="1"/>
          </p:cNvPr>
          <p:cNvSpPr/>
          <p:nvPr/>
        </p:nvSpPr>
        <p:spPr>
          <a:xfrm>
            <a:off x="2195736" y="256490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</a:p>
        </p:txBody>
      </p:sp>
      <p:sp>
        <p:nvSpPr>
          <p:cNvPr id="83" name="Управляющая кнопка: настраиваемая 82">
            <a:hlinkClick r:id="rId12" action="ppaction://hlinksldjump" highlightClick="1"/>
          </p:cNvPr>
          <p:cNvSpPr/>
          <p:nvPr/>
        </p:nvSpPr>
        <p:spPr>
          <a:xfrm>
            <a:off x="3275856" y="256490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</a:p>
        </p:txBody>
      </p:sp>
      <p:sp>
        <p:nvSpPr>
          <p:cNvPr id="84" name="Управляющая кнопка: настраиваемая 83">
            <a:hlinkClick r:id="rId13" action="ppaction://hlinksldjump" highlightClick="1"/>
          </p:cNvPr>
          <p:cNvSpPr/>
          <p:nvPr/>
        </p:nvSpPr>
        <p:spPr>
          <a:xfrm>
            <a:off x="4355976" y="256490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6" name="Управляющая кнопка: настраиваемая 85">
            <a:hlinkClick r:id="rId14" action="ppaction://hlinksldjump" highlightClick="1"/>
          </p:cNvPr>
          <p:cNvSpPr/>
          <p:nvPr/>
        </p:nvSpPr>
        <p:spPr>
          <a:xfrm>
            <a:off x="5436096" y="256490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</a:p>
        </p:txBody>
      </p:sp>
      <p:sp>
        <p:nvSpPr>
          <p:cNvPr id="87" name="Управляющая кнопка: настраиваемая 86">
            <a:hlinkClick r:id="rId15" action="ppaction://hlinksldjump" highlightClick="1"/>
          </p:cNvPr>
          <p:cNvSpPr/>
          <p:nvPr/>
        </p:nvSpPr>
        <p:spPr>
          <a:xfrm>
            <a:off x="6516216" y="256490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8" name="Управляющая кнопка: настраиваемая 87">
            <a:hlinkClick r:id="rId16" action="ppaction://hlinksldjump" highlightClick="1"/>
          </p:cNvPr>
          <p:cNvSpPr/>
          <p:nvPr/>
        </p:nvSpPr>
        <p:spPr>
          <a:xfrm>
            <a:off x="7596336" y="256490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" name="Управляющая кнопка: настраиваемая 21">
            <a:hlinkClick r:id="rId17" action="ppaction://hlinksldjump" highlightClick="1"/>
          </p:cNvPr>
          <p:cNvSpPr/>
          <p:nvPr/>
        </p:nvSpPr>
        <p:spPr>
          <a:xfrm>
            <a:off x="2195736" y="364502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</a:p>
        </p:txBody>
      </p:sp>
      <p:sp>
        <p:nvSpPr>
          <p:cNvPr id="23" name="Управляющая кнопка: настраиваемая 22">
            <a:hlinkClick r:id="rId18" action="ppaction://hlinksldjump" highlightClick="1"/>
          </p:cNvPr>
          <p:cNvSpPr/>
          <p:nvPr/>
        </p:nvSpPr>
        <p:spPr>
          <a:xfrm>
            <a:off x="3275856" y="364502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</a:p>
        </p:txBody>
      </p:sp>
      <p:sp>
        <p:nvSpPr>
          <p:cNvPr id="24" name="Управляющая кнопка: настраиваемая 23">
            <a:hlinkClick r:id="rId19" action="ppaction://hlinksldjump" highlightClick="1"/>
          </p:cNvPr>
          <p:cNvSpPr/>
          <p:nvPr/>
        </p:nvSpPr>
        <p:spPr>
          <a:xfrm>
            <a:off x="4355976" y="364502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Управляющая кнопка: настраиваемая 24">
            <a:hlinkClick r:id="rId20" action="ppaction://hlinksldjump" highlightClick="1"/>
          </p:cNvPr>
          <p:cNvSpPr/>
          <p:nvPr/>
        </p:nvSpPr>
        <p:spPr>
          <a:xfrm>
            <a:off x="5436096" y="364502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Управляющая кнопка: настраиваемая 25">
            <a:hlinkClick r:id="rId21" action="ppaction://hlinksldjump" highlightClick="1"/>
          </p:cNvPr>
          <p:cNvSpPr/>
          <p:nvPr/>
        </p:nvSpPr>
        <p:spPr>
          <a:xfrm>
            <a:off x="6516216" y="364502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Управляющая кнопка: настраиваемая 26">
            <a:hlinkClick r:id="rId22" action="ppaction://hlinksldjump" highlightClick="1"/>
          </p:cNvPr>
          <p:cNvSpPr/>
          <p:nvPr/>
        </p:nvSpPr>
        <p:spPr>
          <a:xfrm>
            <a:off x="7596336" y="364502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ru-RU" sz="30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1" name="Управляющая кнопка: настраиваемая 30">
            <a:hlinkClick r:id="rId23" action="ppaction://hlinksldjump" highlightClick="1"/>
          </p:cNvPr>
          <p:cNvSpPr/>
          <p:nvPr/>
        </p:nvSpPr>
        <p:spPr>
          <a:xfrm>
            <a:off x="2195736" y="472514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Управляющая кнопка: настраиваемая 31">
            <a:hlinkClick r:id="rId24" action="ppaction://hlinksldjump" highlightClick="1"/>
          </p:cNvPr>
          <p:cNvSpPr/>
          <p:nvPr/>
        </p:nvSpPr>
        <p:spPr>
          <a:xfrm>
            <a:off x="3275856" y="472514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3" name="Управляющая кнопка: настраиваемая 32">
            <a:hlinkClick r:id="rId25" action="ppaction://hlinksldjump" highlightClick="1"/>
          </p:cNvPr>
          <p:cNvSpPr/>
          <p:nvPr/>
        </p:nvSpPr>
        <p:spPr>
          <a:xfrm>
            <a:off x="4355976" y="472514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" name="Управляющая кнопка: настраиваемая 33">
            <a:hlinkClick r:id="rId26" action="ppaction://hlinksldjump" highlightClick="1"/>
          </p:cNvPr>
          <p:cNvSpPr/>
          <p:nvPr/>
        </p:nvSpPr>
        <p:spPr>
          <a:xfrm>
            <a:off x="5436096" y="472514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5" name="Управляющая кнопка: настраиваемая 34">
            <a:hlinkClick r:id="rId27" action="ppaction://hlinksldjump" highlightClick="1"/>
          </p:cNvPr>
          <p:cNvSpPr/>
          <p:nvPr/>
        </p:nvSpPr>
        <p:spPr>
          <a:xfrm>
            <a:off x="6516216" y="472514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6" name="Управляющая кнопка: настраиваемая 35">
            <a:hlinkClick r:id="rId28" action="ppaction://hlinksldjump" highlightClick="1"/>
          </p:cNvPr>
          <p:cNvSpPr/>
          <p:nvPr/>
        </p:nvSpPr>
        <p:spPr>
          <a:xfrm>
            <a:off x="7596336" y="4725144"/>
            <a:ext cx="1080000" cy="1080000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3" name="Прямоугольник с двумя скругленными противолежащими углами 62"/>
          <p:cNvSpPr/>
          <p:nvPr/>
        </p:nvSpPr>
        <p:spPr>
          <a:xfrm>
            <a:off x="179512" y="1484784"/>
            <a:ext cx="1980488" cy="10800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План местности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64" name="Прямоугольник с двумя скругленными противолежащими углами 63"/>
          <p:cNvSpPr/>
          <p:nvPr/>
        </p:nvSpPr>
        <p:spPr>
          <a:xfrm>
            <a:off x="179512" y="2564904"/>
            <a:ext cx="1980488" cy="10800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ГЕОГРАФИЯ</a:t>
            </a:r>
            <a:r>
              <a:rPr lang="ru-RU" sz="1600" b="1" dirty="0" smtClean="0">
                <a:solidFill>
                  <a:srgbClr val="7030A0"/>
                </a:solidFill>
              </a:rPr>
              <a:t> 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65" name="Прямоугольник с двумя скругленными противолежащими углами 64"/>
          <p:cNvSpPr/>
          <p:nvPr/>
        </p:nvSpPr>
        <p:spPr>
          <a:xfrm>
            <a:off x="179512" y="3645024"/>
            <a:ext cx="1980488" cy="10800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МАТЕМАТИКА </a:t>
            </a:r>
            <a:endParaRPr lang="ru-RU" sz="1800" b="1" dirty="0">
              <a:solidFill>
                <a:srgbClr val="7030A0"/>
              </a:solidFill>
            </a:endParaRPr>
          </a:p>
        </p:txBody>
      </p:sp>
      <p:sp>
        <p:nvSpPr>
          <p:cNvPr id="66" name="Прямоугольник с двумя скругленными противолежащими углами 65"/>
          <p:cNvSpPr/>
          <p:nvPr/>
        </p:nvSpPr>
        <p:spPr>
          <a:xfrm>
            <a:off x="179512" y="4725144"/>
            <a:ext cx="1980488" cy="10800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УЧЁНЫЕ</a:t>
            </a:r>
          </a:p>
        </p:txBody>
      </p:sp>
    </p:spTree>
  </p:cSld>
  <p:clrMapOvr>
    <a:masterClrMapping/>
  </p:clrMapOvr>
  <p:transition spd="med" advClick="0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 nodeType="clickPar">
                      <p:stCondLst>
                        <p:cond delay="0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 nodeType="clickPar">
                      <p:stCondLst>
                        <p:cond delay="0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412875"/>
            <a:ext cx="8569325" cy="44656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Кто сказал:“Математика </a:t>
            </a:r>
            <a:r>
              <a:rPr lang="ru-RU" dirty="0" smtClean="0"/>
              <a:t>– царица всех наук”? </a:t>
            </a:r>
            <a:endParaRPr lang="ru-RU" i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buFontTx/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b="1" dirty="0" smtClean="0"/>
              <a:t>                       КАРЛ  </a:t>
            </a:r>
            <a:r>
              <a:rPr lang="ru-RU" sz="2800" b="1" dirty="0" smtClean="0"/>
              <a:t>ФРИДРИХ ГАУСС</a:t>
            </a:r>
            <a:endParaRPr lang="ru-RU" sz="2800" dirty="0" smtClean="0">
              <a:solidFill>
                <a:srgbClr val="FFFF00"/>
              </a:solidFill>
            </a:endParaRPr>
          </a:p>
        </p:txBody>
      </p:sp>
      <p:sp>
        <p:nvSpPr>
          <p:cNvPr id="26629" name="AutoShape 4">
            <a:hlinkClick r:id="rId4" action="ppaction://hlinksldjump" highlightClick="1">
              <a:snd r:embed="rId5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7740352" y="260648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5</a:t>
            </a:r>
            <a:r>
              <a:rPr lang="ru-RU" sz="4000" dirty="0" smtClean="0"/>
              <a:t>0</a:t>
            </a:r>
            <a:endParaRPr lang="ru-RU" sz="4000" dirty="0"/>
          </a:p>
        </p:txBody>
      </p:sp>
      <p:sp>
        <p:nvSpPr>
          <p:cNvPr id="121862" name="AutoShape 6"/>
          <p:cNvSpPr>
            <a:spLocks noChangeArrowheads="1"/>
          </p:cNvSpPr>
          <p:nvPr/>
        </p:nvSpPr>
        <p:spPr bwMode="auto">
          <a:xfrm>
            <a:off x="179387" y="3933056"/>
            <a:ext cx="8964613" cy="15573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18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862"/>
                  </p:tgtEl>
                </p:cond>
              </p:nextCondLst>
            </p:seq>
          </p:childTnLst>
        </p:cTn>
      </p:par>
    </p:tnLst>
    <p:bldLst>
      <p:bldP spid="12186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00213"/>
            <a:ext cx="8569325" cy="4681537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dirty="0" smtClean="0"/>
              <a:t>Греческий математик, астроном, географ, филолог и поэт.  «Решето ….»</a:t>
            </a: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                                             ЭРАТОСФЕН</a:t>
            </a:r>
          </a:p>
        </p:txBody>
      </p:sp>
      <p:sp>
        <p:nvSpPr>
          <p:cNvPr id="32772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7956376" y="260648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5</a:t>
            </a:r>
            <a:r>
              <a:rPr lang="ru-RU" sz="4000" dirty="0" smtClean="0"/>
              <a:t>0</a:t>
            </a:r>
            <a:endParaRPr lang="ru-RU" sz="4000" dirty="0"/>
          </a:p>
        </p:txBody>
      </p:sp>
      <p:sp>
        <p:nvSpPr>
          <p:cNvPr id="126982" name="AutoShape 6"/>
          <p:cNvSpPr>
            <a:spLocks noChangeArrowheads="1"/>
          </p:cNvSpPr>
          <p:nvPr/>
        </p:nvSpPr>
        <p:spPr bwMode="auto">
          <a:xfrm>
            <a:off x="2771800" y="3645024"/>
            <a:ext cx="3095625" cy="1152525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9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982"/>
                  </p:tgtEl>
                </p:cond>
              </p:nextCondLst>
            </p:seq>
          </p:childTnLst>
        </p:cTn>
      </p:par>
    </p:tnLst>
    <p:bldLst>
      <p:bldP spid="12698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00213"/>
            <a:ext cx="8569325" cy="46815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dirty="0" smtClean="0"/>
              <a:t>Назовите самый большой остров мира</a:t>
            </a:r>
          </a:p>
          <a:p>
            <a:pPr eaLnBrk="1" hangingPunct="1">
              <a:buFontTx/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2800" dirty="0" smtClean="0"/>
              <a:t> Гренландия</a:t>
            </a:r>
          </a:p>
        </p:txBody>
      </p:sp>
      <p:sp>
        <p:nvSpPr>
          <p:cNvPr id="33796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7884368" y="332656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10</a:t>
            </a:r>
          </a:p>
        </p:txBody>
      </p:sp>
      <p:sp>
        <p:nvSpPr>
          <p:cNvPr id="128006" name="AutoShape 6"/>
          <p:cNvSpPr>
            <a:spLocks noChangeArrowheads="1"/>
          </p:cNvSpPr>
          <p:nvPr/>
        </p:nvSpPr>
        <p:spPr bwMode="auto">
          <a:xfrm>
            <a:off x="3059832" y="3861048"/>
            <a:ext cx="3529012" cy="1152525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80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006"/>
                  </p:tgtEl>
                </p:cond>
              </p:nextCondLst>
            </p:seq>
          </p:childTnLst>
        </p:cTn>
      </p:par>
    </p:tnLst>
    <p:bldLst>
      <p:bldP spid="12800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569325" cy="5040312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ru-RU" dirty="0" smtClean="0"/>
              <a:t>Используя атлас   перечислите    цветные реки</a:t>
            </a:r>
          </a:p>
        </p:txBody>
      </p:sp>
      <p:sp>
        <p:nvSpPr>
          <p:cNvPr id="35845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AutoShape 5"/>
          <p:cNvSpPr>
            <a:spLocks noChangeArrowheads="1"/>
          </p:cNvSpPr>
          <p:nvPr/>
        </p:nvSpPr>
        <p:spPr bwMode="auto">
          <a:xfrm>
            <a:off x="7884368" y="188640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11760" y="4725144"/>
            <a:ext cx="50915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Оранжевая, Голубой </a:t>
            </a:r>
            <a:r>
              <a:rPr lang="ru-RU" sz="2400" dirty="0" err="1" smtClean="0"/>
              <a:t>Нил,Белый</a:t>
            </a:r>
            <a:r>
              <a:rPr lang="ru-RU" sz="2400" dirty="0" smtClean="0"/>
              <a:t> Нил,</a:t>
            </a:r>
          </a:p>
          <a:p>
            <a:r>
              <a:rPr lang="ru-RU" sz="2400" dirty="0" smtClean="0"/>
              <a:t> Хуанхэ(Желтая река), </a:t>
            </a:r>
          </a:p>
          <a:p>
            <a:r>
              <a:rPr lang="ru-RU" sz="2400" dirty="0" err="1" smtClean="0"/>
              <a:t>Рио-Негру</a:t>
            </a:r>
            <a:r>
              <a:rPr lang="ru-RU" sz="2400" dirty="0" smtClean="0"/>
              <a:t> (Черная река).</a:t>
            </a:r>
            <a:endParaRPr lang="ru-RU" sz="2400" dirty="0"/>
          </a:p>
        </p:txBody>
      </p:sp>
      <p:sp>
        <p:nvSpPr>
          <p:cNvPr id="130054" name="AutoShape 6"/>
          <p:cNvSpPr>
            <a:spLocks noChangeArrowheads="1"/>
          </p:cNvSpPr>
          <p:nvPr/>
        </p:nvSpPr>
        <p:spPr bwMode="auto">
          <a:xfrm>
            <a:off x="432048" y="4653136"/>
            <a:ext cx="8711952" cy="1296144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054"/>
                  </p:tgtEl>
                </p:cond>
              </p:nextCondLst>
            </p:seq>
          </p:childTnLst>
        </p:cTn>
      </p:par>
    </p:tnLst>
    <p:bldLst>
      <p:bldP spid="13005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569325" cy="5040312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Кто  из  математиков  Российской  академии  наук  принимал  непосредственное  участие  в  создании  карты  России? </a:t>
            </a: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36869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0" name="AutoShape 5"/>
          <p:cNvSpPr>
            <a:spLocks noChangeArrowheads="1"/>
          </p:cNvSpPr>
          <p:nvPr/>
        </p:nvSpPr>
        <p:spPr bwMode="auto">
          <a:xfrm>
            <a:off x="7884368" y="620688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8</a:t>
            </a:r>
            <a:r>
              <a:rPr lang="ru-RU" sz="4000" dirty="0" smtClean="0"/>
              <a:t>0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522920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Леонард Эйлер</a:t>
            </a:r>
            <a:endParaRPr lang="ru-RU" sz="2400" dirty="0"/>
          </a:p>
        </p:txBody>
      </p:sp>
      <p:sp>
        <p:nvSpPr>
          <p:cNvPr id="131078" name="AutoShape 6"/>
          <p:cNvSpPr>
            <a:spLocks noChangeArrowheads="1"/>
          </p:cNvSpPr>
          <p:nvPr/>
        </p:nvSpPr>
        <p:spPr bwMode="auto">
          <a:xfrm>
            <a:off x="755576" y="4509120"/>
            <a:ext cx="7344816" cy="1512168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1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078"/>
                  </p:tgtEl>
                </p:cond>
              </p:nextCondLst>
            </p:seq>
          </p:childTnLst>
        </p:cTn>
      </p:par>
    </p:tnLst>
    <p:bldLst>
      <p:bldP spid="13107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557338"/>
            <a:ext cx="8064500" cy="49672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dirty="0" smtClean="0"/>
              <a:t>Назовите географические объекты, названные в честь путешественников в Северном полушарии</a:t>
            </a:r>
            <a:endParaRPr lang="ru-RU" dirty="0" smtClean="0"/>
          </a:p>
        </p:txBody>
      </p:sp>
      <p:sp>
        <p:nvSpPr>
          <p:cNvPr id="38916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7956376" y="332656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30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19672" y="4869160"/>
            <a:ext cx="6385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Берингово </a:t>
            </a:r>
            <a:r>
              <a:rPr lang="ru-RU" sz="2400" dirty="0" err="1" smtClean="0"/>
              <a:t>море,море</a:t>
            </a:r>
            <a:r>
              <a:rPr lang="ru-RU" sz="2400" dirty="0" smtClean="0"/>
              <a:t> Лаптевых, Хабаровск,</a:t>
            </a:r>
          </a:p>
          <a:p>
            <a:r>
              <a:rPr lang="ru-RU" sz="2400" dirty="0" smtClean="0"/>
              <a:t>мыс Дежнева, море Бофорта, </a:t>
            </a:r>
            <a:r>
              <a:rPr lang="ru-RU" sz="2400" dirty="0" err="1" smtClean="0"/>
              <a:t>Гудзонов</a:t>
            </a:r>
            <a:r>
              <a:rPr lang="ru-RU" sz="2400" dirty="0" smtClean="0"/>
              <a:t> залив…</a:t>
            </a:r>
            <a:endParaRPr lang="ru-RU" sz="2400" dirty="0"/>
          </a:p>
        </p:txBody>
      </p:sp>
      <p:sp>
        <p:nvSpPr>
          <p:cNvPr id="133126" name="AutoShape 6"/>
          <p:cNvSpPr>
            <a:spLocks noChangeArrowheads="1"/>
          </p:cNvSpPr>
          <p:nvPr/>
        </p:nvSpPr>
        <p:spPr bwMode="auto">
          <a:xfrm>
            <a:off x="611560" y="4509120"/>
            <a:ext cx="7812088" cy="1511300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26"/>
                  </p:tgtEl>
                </p:cond>
              </p:nextCondLst>
            </p:seq>
          </p:childTnLst>
        </p:cTn>
      </p:par>
    </p:tnLst>
    <p:bldLst>
      <p:bldP spid="1331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569325" cy="49672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Назовите географические объекты, названные в честь путешественников в Южном полушарии</a:t>
            </a:r>
            <a:endParaRPr lang="ru-RU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  </a:t>
            </a:r>
            <a:r>
              <a:rPr lang="ru-RU" sz="2400" dirty="0" smtClean="0"/>
              <a:t>Остров Тасмания, </a:t>
            </a:r>
            <a:r>
              <a:rPr lang="ru-RU" sz="2400" dirty="0" err="1" smtClean="0"/>
              <a:t>Торресов</a:t>
            </a:r>
            <a:r>
              <a:rPr lang="ru-RU" sz="2400" dirty="0" smtClean="0"/>
              <a:t> пролив, Магелланов пролив,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             пролив Дрейка, море </a:t>
            </a:r>
            <a:r>
              <a:rPr lang="ru-RU" sz="2400" dirty="0" err="1" smtClean="0"/>
              <a:t>Уэделла</a:t>
            </a:r>
            <a:r>
              <a:rPr lang="ru-RU" sz="2400" dirty="0" smtClean="0"/>
              <a:t>,  </a:t>
            </a:r>
            <a:r>
              <a:rPr lang="ru-RU" sz="2400" dirty="0" err="1" smtClean="0"/>
              <a:t>море</a:t>
            </a:r>
            <a:r>
              <a:rPr lang="ru-RU" sz="2400" dirty="0" smtClean="0"/>
              <a:t> Росса</a:t>
            </a:r>
          </a:p>
        </p:txBody>
      </p:sp>
      <p:sp>
        <p:nvSpPr>
          <p:cNvPr id="39940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7956376" y="260648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30</a:t>
            </a:r>
          </a:p>
        </p:txBody>
      </p:sp>
      <p:sp>
        <p:nvSpPr>
          <p:cNvPr id="134150" name="AutoShape 6"/>
          <p:cNvSpPr>
            <a:spLocks noChangeArrowheads="1"/>
          </p:cNvSpPr>
          <p:nvPr/>
        </p:nvSpPr>
        <p:spPr bwMode="auto">
          <a:xfrm>
            <a:off x="-323528" y="3861048"/>
            <a:ext cx="9792072" cy="1152128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4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150"/>
                  </p:tgtEl>
                </p:cond>
              </p:nextCondLst>
            </p:seq>
          </p:childTnLst>
        </p:cTn>
      </p:par>
    </p:tnLst>
    <p:bldLst>
      <p:bldP spid="1341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7702550" cy="187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Что обозначает данный знак на плане местности?</a:t>
            </a:r>
          </a:p>
        </p:txBody>
      </p:sp>
      <p:sp>
        <p:nvSpPr>
          <p:cNvPr id="5124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7812360" y="188640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10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1691680" y="5445224"/>
            <a:ext cx="3889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Фруктовый сад</a:t>
            </a:r>
            <a:endParaRPr lang="ru-RU" sz="2400" b="1" dirty="0"/>
          </a:p>
        </p:txBody>
      </p:sp>
      <p:pic>
        <p:nvPicPr>
          <p:cNvPr id="5129" name="Picture 9" descr="C:\Users\Екатерина\Desktop\Downloads\17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1988840"/>
            <a:ext cx="2522249" cy="24551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611560" y="4841875"/>
            <a:ext cx="5113338" cy="2016125"/>
          </a:xfrm>
          <a:prstGeom prst="ribbon">
            <a:avLst>
              <a:gd name="adj1" fmla="val 15431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  <p:bldLst>
      <p:bldP spid="348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ru-RU" sz="3600" dirty="0" smtClean="0"/>
              <a:t>Что обозначает данный знак на плане местности?</a:t>
            </a:r>
          </a:p>
          <a:p>
            <a:pPr eaLnBrk="1" hangingPunct="1">
              <a:buFontTx/>
              <a:buNone/>
            </a:pPr>
            <a:endParaRPr lang="ru-RU" sz="6000" dirty="0" smtClean="0"/>
          </a:p>
          <a:p>
            <a:pPr eaLnBrk="1" hangingPunct="1">
              <a:buFontTx/>
              <a:buNone/>
            </a:pPr>
            <a:endParaRPr lang="ru-RU" sz="40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4000" dirty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endParaRPr lang="ru-RU" sz="40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      </a:t>
            </a:r>
          </a:p>
          <a:p>
            <a:pPr eaLnBrk="1" hangingPunct="1">
              <a:buFontTx/>
              <a:buNone/>
            </a:pPr>
            <a:r>
              <a:rPr lang="ru-RU" sz="4000" b="1" dirty="0" smtClean="0"/>
              <a:t>        Вырубленный лес</a:t>
            </a:r>
          </a:p>
        </p:txBody>
      </p:sp>
      <p:sp>
        <p:nvSpPr>
          <p:cNvPr id="6147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148" name="AutoShape 5"/>
          <p:cNvSpPr>
            <a:spLocks noChangeArrowheads="1"/>
          </p:cNvSpPr>
          <p:nvPr/>
        </p:nvSpPr>
        <p:spPr bwMode="auto">
          <a:xfrm>
            <a:off x="7740650" y="765175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10</a:t>
            </a:r>
          </a:p>
        </p:txBody>
      </p:sp>
      <p:pic>
        <p:nvPicPr>
          <p:cNvPr id="6153" name="Picture 9" descr="C:\Users\Екатерина\Desktop\Downloads\болотоа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758054" y="2492896"/>
            <a:ext cx="4126314" cy="23042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0358" name="AutoShape 6"/>
          <p:cNvSpPr>
            <a:spLocks noChangeArrowheads="1"/>
          </p:cNvSpPr>
          <p:nvPr/>
        </p:nvSpPr>
        <p:spPr bwMode="auto">
          <a:xfrm>
            <a:off x="0" y="4941168"/>
            <a:ext cx="5834063" cy="1079500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0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358"/>
                  </p:tgtEl>
                </p:cond>
              </p:nextCondLst>
            </p:seq>
          </p:childTnLst>
        </p:cTn>
      </p:par>
    </p:tnLst>
    <p:bldLst>
      <p:bldP spid="1003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268760"/>
            <a:ext cx="7345363" cy="367302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/>
              <a:t>Назовите форму рельефа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7172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7740650" y="765175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20</a:t>
            </a:r>
            <a:endParaRPr lang="ru-RU" sz="4000" dirty="0"/>
          </a:p>
        </p:txBody>
      </p:sp>
      <p:pic>
        <p:nvPicPr>
          <p:cNvPr id="7176" name="Picture 8" descr="C:\Users\Екатерина\Desktop\Downloads\холм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594228" y="1844824"/>
            <a:ext cx="4043420" cy="3168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403648" y="5661248"/>
            <a:ext cx="930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Холм</a:t>
            </a:r>
            <a:endParaRPr lang="ru-RU" sz="2400" b="1" dirty="0"/>
          </a:p>
        </p:txBody>
      </p:sp>
      <p:sp>
        <p:nvSpPr>
          <p:cNvPr id="101382" name="AutoShape 6"/>
          <p:cNvSpPr>
            <a:spLocks noChangeArrowheads="1"/>
          </p:cNvSpPr>
          <p:nvPr/>
        </p:nvSpPr>
        <p:spPr bwMode="auto">
          <a:xfrm>
            <a:off x="395536" y="5373216"/>
            <a:ext cx="4861892" cy="1152128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13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382"/>
                  </p:tgtEl>
                </p:cond>
              </p:nextCondLst>
            </p:seq>
          </p:childTnLst>
        </p:cTn>
      </p:par>
    </p:tnLst>
    <p:bldLst>
      <p:bldP spid="10138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84784"/>
            <a:ext cx="7772400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/>
              <a:t>Назовите форму рельефа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6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rgbClr val="FFFF00"/>
              </a:solidFill>
            </a:endParaRPr>
          </a:p>
        </p:txBody>
      </p:sp>
      <p:sp>
        <p:nvSpPr>
          <p:cNvPr id="8196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7956376" y="260648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20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79712" y="5301208"/>
            <a:ext cx="769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Яма</a:t>
            </a:r>
            <a:endParaRPr lang="ru-RU" sz="2400" b="1" dirty="0"/>
          </a:p>
        </p:txBody>
      </p:sp>
      <p:pic>
        <p:nvPicPr>
          <p:cNvPr id="8201" name="Picture 9" descr="C:\Users\Екатерина\Desktop\Downloads\яма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959914" y="2028656"/>
            <a:ext cx="3103966" cy="2520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2406" name="AutoShape 6"/>
          <p:cNvSpPr>
            <a:spLocks noChangeArrowheads="1"/>
          </p:cNvSpPr>
          <p:nvPr/>
        </p:nvSpPr>
        <p:spPr bwMode="auto">
          <a:xfrm>
            <a:off x="539552" y="4725144"/>
            <a:ext cx="4859338" cy="1584325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06"/>
                  </p:tgtEl>
                </p:cond>
              </p:nextCondLst>
            </p:seq>
          </p:childTnLst>
        </p:cTn>
      </p:par>
    </p:tnLst>
    <p:bldLst>
      <p:bldP spid="10240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764704"/>
            <a:ext cx="7772400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  </a:t>
            </a:r>
            <a:r>
              <a:rPr lang="ru-RU" sz="2400" dirty="0" smtClean="0"/>
              <a:t>Какой </a:t>
            </a:r>
            <a:r>
              <a:rPr lang="ru-RU" sz="2400" dirty="0"/>
              <a:t>из участков, обозначенных </a:t>
            </a:r>
            <a:r>
              <a:rPr lang="ru-RU" sz="2400" dirty="0" smtClean="0"/>
              <a:t>цифрами </a:t>
            </a:r>
            <a:r>
              <a:rPr lang="ru-RU" sz="2400" dirty="0"/>
              <a:t>1, 2 и 3, наиболее подходит для устройства тренировочного футбольного поля школьной </a:t>
            </a:r>
            <a:r>
              <a:rPr lang="ru-RU" sz="2400" dirty="0" smtClean="0"/>
              <a:t>команды и почему?</a:t>
            </a:r>
          </a:p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  </a:t>
            </a:r>
          </a:p>
        </p:txBody>
      </p:sp>
      <p:sp>
        <p:nvSpPr>
          <p:cNvPr id="9220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7812360" y="188640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30</a:t>
            </a:r>
            <a:endParaRPr lang="ru-RU" sz="4000" dirty="0"/>
          </a:p>
        </p:txBody>
      </p:sp>
      <p:pic>
        <p:nvPicPr>
          <p:cNvPr id="9224" name="Picture 8" descr="C:\Users\Екатерина\Desktop\Downloads\image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90028" y="1988840"/>
            <a:ext cx="5150736" cy="4680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39552" y="3933056"/>
            <a:ext cx="1944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Участок </a:t>
            </a:r>
            <a:r>
              <a:rPr lang="ru-RU" sz="2400" b="1" dirty="0" smtClean="0"/>
              <a:t>2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он пологий</a:t>
            </a:r>
          </a:p>
          <a:p>
            <a:r>
              <a:rPr lang="ru-RU" sz="2400" dirty="0" smtClean="0"/>
              <a:t>и не заболочен</a:t>
            </a:r>
          </a:p>
          <a:p>
            <a:r>
              <a:rPr lang="ru-RU" sz="2400" dirty="0" smtClean="0"/>
              <a:t> ( в отличии от участка 2)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0" y="3356992"/>
            <a:ext cx="2915816" cy="3501008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620688"/>
            <a:ext cx="8641333" cy="51134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Какой участок подходит для тренировок </a:t>
            </a:r>
          </a:p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школьной горнолыжной секции и почему?</a:t>
            </a: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4400" dirty="0" smtClean="0">
              <a:solidFill>
                <a:srgbClr val="FFFF00"/>
              </a:solidFill>
            </a:endParaRPr>
          </a:p>
        </p:txBody>
      </p:sp>
      <p:sp>
        <p:nvSpPr>
          <p:cNvPr id="14340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7956376" y="188640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/>
              <a:t>30</a:t>
            </a:r>
            <a:endParaRPr lang="ru-RU" sz="4000" dirty="0"/>
          </a:p>
        </p:txBody>
      </p:sp>
      <p:pic>
        <p:nvPicPr>
          <p:cNvPr id="1026" name="Picture 2" descr="C:\Users\Екатерина\Desktop\Downloads\Topkar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78164" y="1628800"/>
            <a:ext cx="5129713" cy="4896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55576" y="3861048"/>
            <a:ext cx="28776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Участок </a:t>
            </a:r>
            <a:r>
              <a:rPr lang="ru-RU" sz="2400" b="1" dirty="0" smtClean="0"/>
              <a:t>1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так как участок 2</a:t>
            </a:r>
          </a:p>
          <a:p>
            <a:r>
              <a:rPr lang="ru-RU" sz="2400" dirty="0" smtClean="0"/>
              <a:t>пологий, а участок 3</a:t>
            </a:r>
          </a:p>
          <a:p>
            <a:r>
              <a:rPr lang="ru-RU" sz="2400" dirty="0" smtClean="0"/>
              <a:t>в лесу</a:t>
            </a:r>
            <a:endParaRPr lang="ru-RU" sz="2400" dirty="0"/>
          </a:p>
        </p:txBody>
      </p:sp>
      <p:sp>
        <p:nvSpPr>
          <p:cNvPr id="108550" name="AutoShape 6"/>
          <p:cNvSpPr>
            <a:spLocks noChangeArrowheads="1"/>
          </p:cNvSpPr>
          <p:nvPr/>
        </p:nvSpPr>
        <p:spPr bwMode="auto">
          <a:xfrm>
            <a:off x="0" y="3717032"/>
            <a:ext cx="3851920" cy="1872208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8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550"/>
                  </p:tgtEl>
                </p:cond>
              </p:nextCondLst>
            </p:seq>
          </p:childTnLst>
        </p:cTn>
      </p:par>
    </p:tnLst>
    <p:bldLst>
      <p:bldP spid="1085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412875"/>
            <a:ext cx="8569325" cy="48974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Каким образом с помощью пня можно определить направление на север?</a:t>
            </a: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r>
              <a:rPr lang="ru-RU" sz="4400" dirty="0" smtClean="0">
                <a:solidFill>
                  <a:srgbClr val="FFFF00"/>
                </a:solidFill>
              </a:rPr>
              <a:t>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Годовые кольца на пнях деревьев </a:t>
            </a:r>
          </a:p>
          <a:p>
            <a:pPr algn="ctr">
              <a:buNone/>
            </a:pPr>
            <a:r>
              <a:rPr lang="ru-RU" sz="2400" dirty="0" smtClean="0"/>
              <a:t>теснее расположены со стороны севера. </a:t>
            </a:r>
            <a:endParaRPr lang="ru-RU" sz="2400" dirty="0" smtClean="0">
              <a:solidFill>
                <a:srgbClr val="FFFF00"/>
              </a:solidFill>
            </a:endParaRPr>
          </a:p>
        </p:txBody>
      </p:sp>
      <p:sp>
        <p:nvSpPr>
          <p:cNvPr id="15364" name="AutoShape 4">
            <a:hlinkClick r:id="rId3" action="ppaction://hlinksldjump" highlightClick="1">
              <a:snd r:embed="rId4" name="cashreg.wav"/>
            </a:hlinkClick>
          </p:cNvPr>
          <p:cNvSpPr>
            <a:spLocks noChangeArrowheads="1"/>
          </p:cNvSpPr>
          <p:nvPr/>
        </p:nvSpPr>
        <p:spPr bwMode="auto">
          <a:xfrm>
            <a:off x="8567737" y="6353175"/>
            <a:ext cx="576263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740352" y="476672"/>
            <a:ext cx="935038" cy="792163"/>
          </a:xfrm>
          <a:prstGeom prst="star8">
            <a:avLst>
              <a:gd name="adj" fmla="val 3825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10</a:t>
            </a:r>
          </a:p>
        </p:txBody>
      </p:sp>
      <p:sp>
        <p:nvSpPr>
          <p:cNvPr id="109574" name="AutoShape 6"/>
          <p:cNvSpPr>
            <a:spLocks noChangeArrowheads="1"/>
          </p:cNvSpPr>
          <p:nvPr/>
        </p:nvSpPr>
        <p:spPr bwMode="auto">
          <a:xfrm>
            <a:off x="395536" y="4149080"/>
            <a:ext cx="8424936" cy="1512168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cov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95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574"/>
                  </p:tgtEl>
                </p:cond>
              </p:nextCondLst>
            </p:seq>
          </p:childTnLst>
        </p:cTn>
      </p:par>
    </p:tnLst>
    <p:bldLst>
      <p:bldP spid="10957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1908</TotalTime>
  <Words>496</Words>
  <Application>Microsoft Office PowerPoint</Application>
  <PresentationFormat>Экран (4:3)</PresentationFormat>
  <Paragraphs>180</Paragraphs>
  <Slides>26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School19</dc:creator>
  <cp:lastModifiedBy>Admin</cp:lastModifiedBy>
  <cp:revision>86</cp:revision>
  <dcterms:created xsi:type="dcterms:W3CDTF">2008-10-28T05:29:43Z</dcterms:created>
  <dcterms:modified xsi:type="dcterms:W3CDTF">2015-12-17T03:48:37Z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TC010690071049</vt:lpwstr>
  </property>
</Properties>
</file>