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notesMasterIdLst>
    <p:notesMasterId r:id="rId10"/>
  </p:notesMasterIdLst>
  <p:sldIdLst>
    <p:sldId id="256" r:id="rId2"/>
    <p:sldId id="269" r:id="rId3"/>
    <p:sldId id="274" r:id="rId4"/>
    <p:sldId id="270" r:id="rId5"/>
    <p:sldId id="258" r:id="rId6"/>
    <p:sldId id="272" r:id="rId7"/>
    <p:sldId id="275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>
      <p:cViewPr varScale="1">
        <p:scale>
          <a:sx n="108" d="100"/>
          <a:sy n="108" d="100"/>
        </p:scale>
        <p:origin x="13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8977F-749C-45FA-BD29-D87C6DD2AF0C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CD630-10AC-415E-8F15-1EF646CAC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468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8CD630-10AC-415E-8F15-1EF646CAC09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32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642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686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1029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7916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87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9776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326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2758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090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2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327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630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88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8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97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425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25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486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04.06.2021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15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700808"/>
            <a:ext cx="6552728" cy="1584176"/>
          </a:xfrm>
        </p:spPr>
        <p:txBody>
          <a:bodyPr/>
          <a:lstStyle/>
          <a:p>
            <a:r>
              <a:rPr lang="ru-RU" sz="3200" b="1" dirty="0">
                <a:solidFill>
                  <a:srgbClr val="FF0000"/>
                </a:solidFill>
              </a:rPr>
              <a:t>Чарльз Дарвин и теория эволюции. Урок чтения.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1" y="3718447"/>
            <a:ext cx="2304257" cy="158417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Rainbow English</a:t>
            </a:r>
          </a:p>
          <a:p>
            <a:r>
              <a:rPr lang="en-US" b="1" dirty="0">
                <a:solidFill>
                  <a:srgbClr val="C00000"/>
                </a:solidFill>
              </a:rPr>
              <a:t>the 7</a:t>
            </a:r>
            <a:r>
              <a:rPr lang="en-US" b="1" baseline="30000" dirty="0">
                <a:solidFill>
                  <a:srgbClr val="C00000"/>
                </a:solidFill>
              </a:rPr>
              <a:t>th</a:t>
            </a:r>
            <a:r>
              <a:rPr lang="en-US" b="1" dirty="0">
                <a:solidFill>
                  <a:srgbClr val="C00000"/>
                </a:solidFill>
              </a:rPr>
              <a:t> form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38099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75F1BB-8D0F-46C2-9FAC-36F8E0CB6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3" y="-315416"/>
            <a:ext cx="8400231" cy="1800200"/>
          </a:xfrm>
        </p:spPr>
        <p:txBody>
          <a:bodyPr>
            <a:noAutofit/>
          </a:bodyPr>
          <a:lstStyle/>
          <a:p>
            <a:pPr algn="ctr"/>
            <a:br>
              <a:rPr lang="ru-RU" sz="1600" dirty="0"/>
            </a:br>
            <a:br>
              <a:rPr lang="ru-RU" sz="1600" dirty="0"/>
            </a:br>
            <a:br>
              <a:rPr lang="ru-RU" sz="1600" dirty="0"/>
            </a:br>
            <a:br>
              <a:rPr lang="en-US" sz="1600" dirty="0"/>
            </a:br>
            <a:br>
              <a:rPr lang="en-US" sz="1600" dirty="0"/>
            </a:br>
            <a:r>
              <a:rPr lang="en-US" sz="1600" b="1" dirty="0">
                <a:solidFill>
                  <a:srgbClr val="FF0000"/>
                </a:solidFill>
              </a:rPr>
              <a:t>Remember the third form of the following words</a:t>
            </a:r>
            <a:br>
              <a:rPr lang="ru-RU" sz="1600" dirty="0"/>
            </a:br>
            <a:r>
              <a:rPr lang="en-US" sz="1600" b="1" i="1" dirty="0"/>
              <a:t>1-</a:t>
            </a:r>
            <a:r>
              <a:rPr lang="ru-RU" sz="1600" b="1" i="1" dirty="0"/>
              <a:t> РИСОВАТЬ, 2 –СЛЫШАТЬ, 3-МЕЧТАТЬ, 4- НОСИТЬ, 5 – СКАЗАТЬ, 6 – ВЫИГРЫВАТЬ </a:t>
            </a:r>
            <a:br>
              <a:rPr lang="en-US" sz="1600" b="1" i="1" dirty="0"/>
            </a:br>
            <a:r>
              <a:rPr lang="en-US" sz="1600" b="1" dirty="0">
                <a:solidFill>
                  <a:srgbClr val="FF0000"/>
                </a:solidFill>
              </a:rPr>
              <a:t>and in the selected cells of the crossword puzzle, you will read the name of a famous person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1A811EE-5DAA-4B47-9B31-6A19626184BD}"/>
              </a:ext>
            </a:extLst>
          </p:cNvPr>
          <p:cNvSpPr/>
          <p:nvPr/>
        </p:nvSpPr>
        <p:spPr>
          <a:xfrm>
            <a:off x="4632475" y="1621638"/>
            <a:ext cx="720080" cy="7231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19311EC-0797-4AA6-A4FD-E6E9055E481B}"/>
              </a:ext>
            </a:extLst>
          </p:cNvPr>
          <p:cNvSpPr/>
          <p:nvPr/>
        </p:nvSpPr>
        <p:spPr>
          <a:xfrm>
            <a:off x="5372454" y="1621638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74CF514-9014-4044-AD26-36CD46994525}"/>
              </a:ext>
            </a:extLst>
          </p:cNvPr>
          <p:cNvSpPr/>
          <p:nvPr/>
        </p:nvSpPr>
        <p:spPr>
          <a:xfrm>
            <a:off x="6068045" y="1621638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FFEAA2-A98E-4B1C-8CA0-5FEF4415DB57}"/>
              </a:ext>
            </a:extLst>
          </p:cNvPr>
          <p:cNvSpPr/>
          <p:nvPr/>
        </p:nvSpPr>
        <p:spPr>
          <a:xfrm>
            <a:off x="3133818" y="1633490"/>
            <a:ext cx="755538" cy="71538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B361DD-9A2A-43B7-A5A1-78A0AC5B1C84}"/>
              </a:ext>
            </a:extLst>
          </p:cNvPr>
          <p:cNvSpPr/>
          <p:nvPr/>
        </p:nvSpPr>
        <p:spPr>
          <a:xfrm>
            <a:off x="3900225" y="1628800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265E107-DCCE-44F9-9FEF-756DE80A26ED}"/>
              </a:ext>
            </a:extLst>
          </p:cNvPr>
          <p:cNvSpPr/>
          <p:nvPr/>
        </p:nvSpPr>
        <p:spPr>
          <a:xfrm>
            <a:off x="5368756" y="3071845"/>
            <a:ext cx="713281" cy="7139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9DE9944-C474-48F6-8A8E-82787F986069}"/>
              </a:ext>
            </a:extLst>
          </p:cNvPr>
          <p:cNvSpPr/>
          <p:nvPr/>
        </p:nvSpPr>
        <p:spPr>
          <a:xfrm>
            <a:off x="1763688" y="2348880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B54E24F-EE62-41EF-8A29-46309AD1B764}"/>
              </a:ext>
            </a:extLst>
          </p:cNvPr>
          <p:cNvSpPr/>
          <p:nvPr/>
        </p:nvSpPr>
        <p:spPr>
          <a:xfrm>
            <a:off x="2444835" y="3052908"/>
            <a:ext cx="741941" cy="723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D8F46C5-3398-4669-A859-F7F4F71901DE}"/>
              </a:ext>
            </a:extLst>
          </p:cNvPr>
          <p:cNvSpPr/>
          <p:nvPr/>
        </p:nvSpPr>
        <p:spPr>
          <a:xfrm>
            <a:off x="3176778" y="3072007"/>
            <a:ext cx="72008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275B3E3-F1F1-484B-8E60-5C1C76D69B82}"/>
              </a:ext>
            </a:extLst>
          </p:cNvPr>
          <p:cNvSpPr/>
          <p:nvPr/>
        </p:nvSpPr>
        <p:spPr>
          <a:xfrm>
            <a:off x="3917974" y="3074023"/>
            <a:ext cx="695162" cy="7119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F5393D2-1712-4C41-BF6D-6D20A3EB7D82}"/>
              </a:ext>
            </a:extLst>
          </p:cNvPr>
          <p:cNvSpPr/>
          <p:nvPr/>
        </p:nvSpPr>
        <p:spPr>
          <a:xfrm>
            <a:off x="4632475" y="2341115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09A7CF2-8C76-4661-BFB4-3C19D6839492}"/>
              </a:ext>
            </a:extLst>
          </p:cNvPr>
          <p:cNvSpPr/>
          <p:nvPr/>
        </p:nvSpPr>
        <p:spPr>
          <a:xfrm>
            <a:off x="3892496" y="2345578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C904996-4744-4A04-BBB5-E5A6EF97096D}"/>
              </a:ext>
            </a:extLst>
          </p:cNvPr>
          <p:cNvSpPr/>
          <p:nvPr/>
        </p:nvSpPr>
        <p:spPr>
          <a:xfrm>
            <a:off x="2461071" y="2345833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93B78BF-C558-4A5F-B921-B521879C0F04}"/>
              </a:ext>
            </a:extLst>
          </p:cNvPr>
          <p:cNvSpPr/>
          <p:nvPr/>
        </p:nvSpPr>
        <p:spPr>
          <a:xfrm>
            <a:off x="3167975" y="2345833"/>
            <a:ext cx="72008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ABCF7DE-A16D-4E62-A5CA-83C383D0B512}"/>
              </a:ext>
            </a:extLst>
          </p:cNvPr>
          <p:cNvSpPr/>
          <p:nvPr/>
        </p:nvSpPr>
        <p:spPr>
          <a:xfrm>
            <a:off x="6095941" y="3075054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6512DC6-9D6B-4CC6-81F0-1D21D892729D}"/>
              </a:ext>
            </a:extLst>
          </p:cNvPr>
          <p:cNvSpPr/>
          <p:nvPr/>
        </p:nvSpPr>
        <p:spPr>
          <a:xfrm>
            <a:off x="4634098" y="3065697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9EF789C-FB79-4DF6-901B-5D8AEB9A20D4}"/>
              </a:ext>
            </a:extLst>
          </p:cNvPr>
          <p:cNvSpPr/>
          <p:nvPr/>
        </p:nvSpPr>
        <p:spPr>
          <a:xfrm>
            <a:off x="4655257" y="3826658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</a:t>
            </a: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001684A-221F-4EC3-A050-30A20AB486BC}"/>
              </a:ext>
            </a:extLst>
          </p:cNvPr>
          <p:cNvSpPr/>
          <p:nvPr/>
        </p:nvSpPr>
        <p:spPr>
          <a:xfrm>
            <a:off x="5383533" y="3817019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B874AA6E-D592-44EA-B07D-9DB3EADB0D90}"/>
              </a:ext>
            </a:extLst>
          </p:cNvPr>
          <p:cNvSpPr/>
          <p:nvPr/>
        </p:nvSpPr>
        <p:spPr>
          <a:xfrm>
            <a:off x="3185581" y="3795134"/>
            <a:ext cx="72008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</a:t>
            </a:r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20FC402-636A-48F0-82DF-04686DACA79B}"/>
              </a:ext>
            </a:extLst>
          </p:cNvPr>
          <p:cNvSpPr/>
          <p:nvPr/>
        </p:nvSpPr>
        <p:spPr>
          <a:xfrm>
            <a:off x="3911141" y="3814588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</a:t>
            </a:r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2A238DEB-77B6-4426-B3DF-9996F41533D0}"/>
              </a:ext>
            </a:extLst>
          </p:cNvPr>
          <p:cNvSpPr/>
          <p:nvPr/>
        </p:nvSpPr>
        <p:spPr>
          <a:xfrm>
            <a:off x="3922625" y="4525641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</a:t>
            </a:r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89A52C26-7B07-4A28-86F4-66B1B1FDD3D4}"/>
              </a:ext>
            </a:extLst>
          </p:cNvPr>
          <p:cNvSpPr/>
          <p:nvPr/>
        </p:nvSpPr>
        <p:spPr>
          <a:xfrm>
            <a:off x="1744824" y="4509935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E8D2E935-085B-4552-982D-E145C7F1C4E2}"/>
              </a:ext>
            </a:extLst>
          </p:cNvPr>
          <p:cNvSpPr/>
          <p:nvPr/>
        </p:nvSpPr>
        <p:spPr>
          <a:xfrm>
            <a:off x="2486765" y="4521563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61EE4AA-6B40-47D2-A487-0B8BBD6D61F7}"/>
              </a:ext>
            </a:extLst>
          </p:cNvPr>
          <p:cNvSpPr/>
          <p:nvPr/>
        </p:nvSpPr>
        <p:spPr>
          <a:xfrm>
            <a:off x="3185581" y="4524117"/>
            <a:ext cx="72008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</a:t>
            </a:r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3700974B-5D09-4365-B8EF-6C23642081E9}"/>
              </a:ext>
            </a:extLst>
          </p:cNvPr>
          <p:cNvSpPr/>
          <p:nvPr/>
        </p:nvSpPr>
        <p:spPr>
          <a:xfrm>
            <a:off x="3180484" y="5248275"/>
            <a:ext cx="720080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</a:t>
            </a:r>
            <a:endParaRPr lang="ru-RU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CA5DCA3D-1067-4E68-86F2-38E265925E70}"/>
              </a:ext>
            </a:extLst>
          </p:cNvPr>
          <p:cNvSpPr/>
          <p:nvPr/>
        </p:nvSpPr>
        <p:spPr>
          <a:xfrm>
            <a:off x="1744824" y="5244197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</a:t>
            </a:r>
            <a:endParaRPr lang="ru-RU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EBB00FE-CE87-4B75-8964-A3965AB86B5A}"/>
              </a:ext>
            </a:extLst>
          </p:cNvPr>
          <p:cNvSpPr/>
          <p:nvPr/>
        </p:nvSpPr>
        <p:spPr>
          <a:xfrm>
            <a:off x="2471432" y="5253100"/>
            <a:ext cx="7200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</a:t>
            </a:r>
            <a:endParaRPr lang="ru-RU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DC9A1DC2-743B-4F6F-8FDC-4F3EDB886E9D}"/>
              </a:ext>
            </a:extLst>
          </p:cNvPr>
          <p:cNvSpPr/>
          <p:nvPr/>
        </p:nvSpPr>
        <p:spPr>
          <a:xfrm>
            <a:off x="2424142" y="1637091"/>
            <a:ext cx="720080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CF0E1794-9D00-497B-B085-7E9BF99C96D6}"/>
              </a:ext>
            </a:extLst>
          </p:cNvPr>
          <p:cNvSpPr/>
          <p:nvPr/>
        </p:nvSpPr>
        <p:spPr>
          <a:xfrm>
            <a:off x="995312" y="2346948"/>
            <a:ext cx="741941" cy="723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63D0E000-1C75-4FA3-89E6-71AC3DC5FDF9}"/>
              </a:ext>
            </a:extLst>
          </p:cNvPr>
          <p:cNvSpPr/>
          <p:nvPr/>
        </p:nvSpPr>
        <p:spPr>
          <a:xfrm>
            <a:off x="1729509" y="3062489"/>
            <a:ext cx="741941" cy="723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A9A37C9-ACE1-47AF-BE88-3AC34DC0CAA9}"/>
              </a:ext>
            </a:extLst>
          </p:cNvPr>
          <p:cNvSpPr/>
          <p:nvPr/>
        </p:nvSpPr>
        <p:spPr>
          <a:xfrm>
            <a:off x="2452771" y="3786207"/>
            <a:ext cx="741941" cy="723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4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03C25D1-0552-46FD-9138-6944652F8F60}"/>
              </a:ext>
            </a:extLst>
          </p:cNvPr>
          <p:cNvSpPr/>
          <p:nvPr/>
        </p:nvSpPr>
        <p:spPr>
          <a:xfrm>
            <a:off x="995192" y="4513090"/>
            <a:ext cx="741941" cy="723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5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3B634A65-AD2C-4591-B6D5-620426D3BDD9}"/>
              </a:ext>
            </a:extLst>
          </p:cNvPr>
          <p:cNvSpPr/>
          <p:nvPr/>
        </p:nvSpPr>
        <p:spPr>
          <a:xfrm>
            <a:off x="987568" y="5253100"/>
            <a:ext cx="741941" cy="7239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6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38A2A459-61C4-4960-B0DA-74F8B461B98B}"/>
              </a:ext>
            </a:extLst>
          </p:cNvPr>
          <p:cNvSpPr/>
          <p:nvPr/>
        </p:nvSpPr>
        <p:spPr>
          <a:xfrm>
            <a:off x="3136412" y="1630049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3CABC8C0-07FA-49CE-91B8-761B6F940E79}"/>
              </a:ext>
            </a:extLst>
          </p:cNvPr>
          <p:cNvSpPr/>
          <p:nvPr/>
        </p:nvSpPr>
        <p:spPr>
          <a:xfrm>
            <a:off x="3899427" y="1623513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0FECBBD7-4103-4D87-8AE8-4286AC179590}"/>
              </a:ext>
            </a:extLst>
          </p:cNvPr>
          <p:cNvSpPr/>
          <p:nvPr/>
        </p:nvSpPr>
        <p:spPr>
          <a:xfrm>
            <a:off x="6103613" y="1624377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A8D57C9A-497E-4B2A-A6F9-7B137D464D8A}"/>
              </a:ext>
            </a:extLst>
          </p:cNvPr>
          <p:cNvSpPr/>
          <p:nvPr/>
        </p:nvSpPr>
        <p:spPr>
          <a:xfrm>
            <a:off x="4634446" y="2364235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02BA1A5B-359C-4F93-A5C5-0DE04BFB7943}"/>
              </a:ext>
            </a:extLst>
          </p:cNvPr>
          <p:cNvSpPr/>
          <p:nvPr/>
        </p:nvSpPr>
        <p:spPr>
          <a:xfrm>
            <a:off x="3904587" y="2348320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B3B2361D-7118-4BE3-8DD1-0FCF24B44C0F}"/>
              </a:ext>
            </a:extLst>
          </p:cNvPr>
          <p:cNvSpPr/>
          <p:nvPr/>
        </p:nvSpPr>
        <p:spPr>
          <a:xfrm>
            <a:off x="2420259" y="3078857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17149C11-BF8C-45A4-BCF4-66BE98841ACE}"/>
              </a:ext>
            </a:extLst>
          </p:cNvPr>
          <p:cNvSpPr/>
          <p:nvPr/>
        </p:nvSpPr>
        <p:spPr>
          <a:xfrm>
            <a:off x="5347985" y="1634567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40CC1AF9-CD61-4608-84FC-522A3ECCDF20}"/>
              </a:ext>
            </a:extLst>
          </p:cNvPr>
          <p:cNvSpPr/>
          <p:nvPr/>
        </p:nvSpPr>
        <p:spPr>
          <a:xfrm>
            <a:off x="4644328" y="1632120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641707CF-1E0F-4DBA-B77F-ECD65396E64D}"/>
              </a:ext>
            </a:extLst>
          </p:cNvPr>
          <p:cNvSpPr/>
          <p:nvPr/>
        </p:nvSpPr>
        <p:spPr>
          <a:xfrm>
            <a:off x="3893623" y="3078511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00BBA760-9736-48E2-BE8E-9B5C36B73FB3}"/>
              </a:ext>
            </a:extLst>
          </p:cNvPr>
          <p:cNvSpPr/>
          <p:nvPr/>
        </p:nvSpPr>
        <p:spPr>
          <a:xfrm>
            <a:off x="1680019" y="2330512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43979FE0-F888-4F64-92C6-22DF4E015709}"/>
              </a:ext>
            </a:extLst>
          </p:cNvPr>
          <p:cNvSpPr/>
          <p:nvPr/>
        </p:nvSpPr>
        <p:spPr>
          <a:xfrm>
            <a:off x="2409570" y="2345558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9985C44-111B-4486-8C46-CAF6E5C3F9DE}"/>
              </a:ext>
            </a:extLst>
          </p:cNvPr>
          <p:cNvSpPr/>
          <p:nvPr/>
        </p:nvSpPr>
        <p:spPr>
          <a:xfrm>
            <a:off x="3149704" y="2350586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22DECFAC-F23F-4394-864B-D2662A99AA4B}"/>
              </a:ext>
            </a:extLst>
          </p:cNvPr>
          <p:cNvSpPr/>
          <p:nvPr/>
        </p:nvSpPr>
        <p:spPr>
          <a:xfrm>
            <a:off x="5375793" y="3072449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60B30FB3-6B6D-4B99-84A6-EE4E1957EC9A}"/>
              </a:ext>
            </a:extLst>
          </p:cNvPr>
          <p:cNvSpPr/>
          <p:nvPr/>
        </p:nvSpPr>
        <p:spPr>
          <a:xfrm>
            <a:off x="6131455" y="3083069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B5EADC8B-062B-4CCA-B7C5-0109E5AC080A}"/>
              </a:ext>
            </a:extLst>
          </p:cNvPr>
          <p:cNvSpPr/>
          <p:nvPr/>
        </p:nvSpPr>
        <p:spPr>
          <a:xfrm>
            <a:off x="3175221" y="3081904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8DED60E3-889F-42DC-89F6-432C2A0ED391}"/>
              </a:ext>
            </a:extLst>
          </p:cNvPr>
          <p:cNvSpPr/>
          <p:nvPr/>
        </p:nvSpPr>
        <p:spPr>
          <a:xfrm>
            <a:off x="4644327" y="3087582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F0999F59-3678-4A51-9DC5-D8BA2D66F00D}"/>
              </a:ext>
            </a:extLst>
          </p:cNvPr>
          <p:cNvSpPr/>
          <p:nvPr/>
        </p:nvSpPr>
        <p:spPr>
          <a:xfrm>
            <a:off x="5372602" y="3806711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8B9D5C73-17CC-4ABC-878A-6965D4FF9C9E}"/>
              </a:ext>
            </a:extLst>
          </p:cNvPr>
          <p:cNvSpPr/>
          <p:nvPr/>
        </p:nvSpPr>
        <p:spPr>
          <a:xfrm>
            <a:off x="4625195" y="3804318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1D837D19-E9B7-4A75-94FF-8635870587C0}"/>
              </a:ext>
            </a:extLst>
          </p:cNvPr>
          <p:cNvSpPr/>
          <p:nvPr/>
        </p:nvSpPr>
        <p:spPr>
          <a:xfrm>
            <a:off x="3899140" y="3797911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F5B030D1-DD86-41EC-B75A-74623478EDFC}"/>
              </a:ext>
            </a:extLst>
          </p:cNvPr>
          <p:cNvSpPr/>
          <p:nvPr/>
        </p:nvSpPr>
        <p:spPr>
          <a:xfrm>
            <a:off x="3181568" y="3795110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10F41274-8C6C-4464-81DB-AFBCE27E021A}"/>
              </a:ext>
            </a:extLst>
          </p:cNvPr>
          <p:cNvSpPr/>
          <p:nvPr/>
        </p:nvSpPr>
        <p:spPr>
          <a:xfrm>
            <a:off x="2439482" y="4523554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59B4A34E-0048-4A84-9010-8789D059964E}"/>
              </a:ext>
            </a:extLst>
          </p:cNvPr>
          <p:cNvSpPr/>
          <p:nvPr/>
        </p:nvSpPr>
        <p:spPr>
          <a:xfrm>
            <a:off x="3895478" y="4526836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4CBCA116-BDE0-4C2A-B651-4E8A023FB160}"/>
              </a:ext>
            </a:extLst>
          </p:cNvPr>
          <p:cNvSpPr/>
          <p:nvPr/>
        </p:nvSpPr>
        <p:spPr>
          <a:xfrm>
            <a:off x="3167430" y="4536958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5C7779AB-A97A-458E-AA85-5EDE998717CA}"/>
              </a:ext>
            </a:extLst>
          </p:cNvPr>
          <p:cNvSpPr/>
          <p:nvPr/>
        </p:nvSpPr>
        <p:spPr>
          <a:xfrm>
            <a:off x="1696297" y="4518322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C54EC3BC-C7F4-45E5-8DAB-FB168431F790}"/>
              </a:ext>
            </a:extLst>
          </p:cNvPr>
          <p:cNvSpPr/>
          <p:nvPr/>
        </p:nvSpPr>
        <p:spPr>
          <a:xfrm>
            <a:off x="1704830" y="5238402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id="{19B5C240-B01B-4390-9CA2-DE37A8948473}"/>
              </a:ext>
            </a:extLst>
          </p:cNvPr>
          <p:cNvSpPr/>
          <p:nvPr/>
        </p:nvSpPr>
        <p:spPr>
          <a:xfrm>
            <a:off x="2452771" y="5234544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71D2C7E1-0249-4BF3-AA6A-1B4DDE8B6F68}"/>
              </a:ext>
            </a:extLst>
          </p:cNvPr>
          <p:cNvSpPr/>
          <p:nvPr/>
        </p:nvSpPr>
        <p:spPr>
          <a:xfrm>
            <a:off x="3160083" y="5251168"/>
            <a:ext cx="741941" cy="72394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466B272C-A378-4228-988C-35155C231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5051389"/>
            <a:ext cx="2577392" cy="153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1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8040191" cy="2337148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FF0000"/>
                </a:solidFill>
              </a:rPr>
            </a:br>
            <a:br>
              <a:rPr lang="ru-RU" b="1" dirty="0">
                <a:solidFill>
                  <a:srgbClr val="FF0000"/>
                </a:solidFill>
              </a:rPr>
            </a:br>
            <a:br>
              <a:rPr lang="ru-RU" b="1" dirty="0">
                <a:solidFill>
                  <a:srgbClr val="FF0000"/>
                </a:solidFill>
              </a:rPr>
            </a:br>
            <a:br>
              <a:rPr lang="ru-RU" b="1" dirty="0">
                <a:solidFill>
                  <a:srgbClr val="FF0000"/>
                </a:solidFill>
              </a:rPr>
            </a:br>
            <a:r>
              <a:rPr lang="en-US" sz="3100" b="1" dirty="0">
                <a:solidFill>
                  <a:srgbClr val="FF0000"/>
                </a:solidFill>
              </a:rPr>
              <a:t>LOOK  AT  THE  PICTURES OF FAMOUS PEOPLE AND FIND THE PICTURE  OF  </a:t>
            </a:r>
            <a:br>
              <a:rPr lang="en-US" sz="3100" b="1" dirty="0">
                <a:solidFill>
                  <a:srgbClr val="FF0000"/>
                </a:solidFill>
              </a:rPr>
            </a:br>
            <a:r>
              <a:rPr lang="en-US" sz="3100" b="1" dirty="0">
                <a:solidFill>
                  <a:srgbClr val="FF0000"/>
                </a:solidFill>
              </a:rPr>
              <a:t>Charles Darwin  AMONG THEM.</a:t>
            </a:r>
            <a:br>
              <a:rPr lang="en-US" sz="3100" b="1" dirty="0">
                <a:solidFill>
                  <a:srgbClr val="FF0000"/>
                </a:solidFill>
              </a:rPr>
            </a:br>
            <a:br>
              <a:rPr lang="en-US" dirty="0"/>
            </a:br>
            <a:r>
              <a:rPr lang="en-US" dirty="0"/>
              <a:t>                            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3573016"/>
            <a:ext cx="2147481" cy="280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73016"/>
            <a:ext cx="2147481" cy="280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6D28BA2-541F-40D9-818B-6B7A2CF677F8}"/>
              </a:ext>
            </a:extLst>
          </p:cNvPr>
          <p:cNvSpPr/>
          <p:nvPr/>
        </p:nvSpPr>
        <p:spPr>
          <a:xfrm>
            <a:off x="1654977" y="3188772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0174980-938D-45E3-883A-59A132B96E18}"/>
              </a:ext>
            </a:extLst>
          </p:cNvPr>
          <p:cNvSpPr/>
          <p:nvPr/>
        </p:nvSpPr>
        <p:spPr>
          <a:xfrm>
            <a:off x="4067944" y="3173860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     </a:t>
            </a:r>
            <a:r>
              <a:rPr lang="en-US" dirty="0"/>
              <a:t>2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FA21AAB-3CFE-4B92-9F8D-725299FB8DCF}"/>
              </a:ext>
            </a:extLst>
          </p:cNvPr>
          <p:cNvSpPr/>
          <p:nvPr/>
        </p:nvSpPr>
        <p:spPr>
          <a:xfrm>
            <a:off x="7164288" y="2924944"/>
            <a:ext cx="792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en-US" dirty="0"/>
              <a:t>3</a:t>
            </a:r>
            <a:endParaRPr lang="ru-RU" dirty="0"/>
          </a:p>
        </p:txBody>
      </p:sp>
      <p:pic>
        <p:nvPicPr>
          <p:cNvPr id="1026" name="Picture 2" descr="https://2.bp.blogspot.com/-WH-7KmwE5Ac/W5iv6xJnXRI/AAAAAAAA_04/TfG9MY-2Qr4gVbH2QUvSMOY8KCMgjjjTACLcBGAs/s1600/9-L.N.-TOlstoy.-Portret-I.-N_-Kramskogo.jpg">
            <a:extLst>
              <a:ext uri="{FF2B5EF4-FFF2-40B4-BE49-F238E27FC236}">
                <a16:creationId xmlns:a16="http://schemas.microsoft.com/office/drawing/2014/main" id="{E18DC9BB-7388-4468-B48E-D2EF4AB4D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500" y="3571275"/>
            <a:ext cx="2172916" cy="276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34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D9B41F8-7978-4073-A585-18EEAE8A2727}"/>
              </a:ext>
            </a:extLst>
          </p:cNvPr>
          <p:cNvSpPr/>
          <p:nvPr/>
        </p:nvSpPr>
        <p:spPr>
          <a:xfrm>
            <a:off x="679080" y="1051467"/>
            <a:ext cx="49730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ea typeface="+mj-ea"/>
                <a:cs typeface="Tunga" pitchFamily="2"/>
              </a:rPr>
              <a:t>Charles Darwin </a:t>
            </a:r>
            <a:r>
              <a:rPr lang="en-US" sz="3600" b="1" dirty="0">
                <a:solidFill>
                  <a:srgbClr val="2E2224"/>
                </a:solidFill>
                <a:ea typeface="+mj-ea"/>
                <a:cs typeface="Tunga" pitchFamily="2"/>
              </a:rPr>
              <a:t>is an </a:t>
            </a:r>
            <a:r>
              <a:rPr lang="en-US" sz="3600" b="1" dirty="0">
                <a:solidFill>
                  <a:srgbClr val="2E222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English naturalist, writer and</a:t>
            </a:r>
            <a:r>
              <a:rPr lang="ru-RU" sz="3600" b="1" dirty="0">
                <a:solidFill>
                  <a:srgbClr val="2E222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2E2224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the originator of the theory of evolution by natural selection</a:t>
            </a:r>
            <a:endParaRPr lang="ru-RU" sz="36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BC6A8E-1EE4-4C73-9F86-F5B7D631C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360164"/>
            <a:ext cx="2668784" cy="277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6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188640"/>
            <a:ext cx="5735935" cy="64807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say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4AEA5BD-EA9F-4718-8EE9-BEC376314B2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74320" y="980728"/>
            <a:ext cx="6457920" cy="5255480"/>
          </a:xfrm>
        </p:spPr>
        <p:txBody>
          <a:bodyPr>
            <a:normAutofit fontScale="92500"/>
          </a:bodyPr>
          <a:lstStyle/>
          <a:p>
            <a:pPr marL="0" lvl="0" indent="0" algn="ctr">
              <a:buClr>
                <a:srgbClr val="61625E"/>
              </a:buClr>
              <a:buNone/>
            </a:pPr>
            <a:r>
              <a:rPr lang="en-US" sz="3600" b="1" dirty="0">
                <a:solidFill>
                  <a:srgbClr val="FF0000"/>
                </a:solidFill>
              </a:rPr>
              <a:t>1.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was Charles Darwin born?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1709    1809    1909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2.When did Charles Darwin  travel to Pacific Islands?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</a:t>
            </a:r>
            <a:r>
              <a:rPr lang="en-US" sz="3600" b="1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1831     1841      1851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3. When did Charles Darwin die?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1872   1882   1892</a:t>
            </a:r>
          </a:p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624834"/>
            <a:ext cx="1739950" cy="223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076">
            <a:hlinkClick r:id="" action="ppaction://media"/>
            <a:extLst>
              <a:ext uri="{FF2B5EF4-FFF2-40B4-BE49-F238E27FC236}">
                <a16:creationId xmlns:a16="http://schemas.microsoft.com/office/drawing/2014/main" id="{050F2826-75A9-471F-8316-F6F84EBA2DA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60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6296" y="511935"/>
            <a:ext cx="393576" cy="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108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E3E58-BBE1-49D7-80BC-09502FBAA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</a:rPr>
              <a:t>Read and find out which sentences are </a:t>
            </a:r>
            <a:br>
              <a:rPr lang="en-US" sz="3200" dirty="0">
                <a:solidFill>
                  <a:srgbClr val="48231E"/>
                </a:solidFill>
              </a:rPr>
            </a:br>
            <a:r>
              <a:rPr lang="en-US" sz="3200" b="1" dirty="0">
                <a:solidFill>
                  <a:srgbClr val="00B050"/>
                </a:solidFill>
              </a:rPr>
              <a:t>1-TRUE</a:t>
            </a:r>
            <a:r>
              <a:rPr lang="en-US" sz="3200" dirty="0">
                <a:solidFill>
                  <a:srgbClr val="48231E"/>
                </a:solidFill>
              </a:rPr>
              <a:t>,  </a:t>
            </a:r>
            <a:r>
              <a:rPr lang="en-US" sz="3200" b="1" dirty="0">
                <a:solidFill>
                  <a:srgbClr val="7030A0"/>
                </a:solidFill>
              </a:rPr>
              <a:t>2-FALSE</a:t>
            </a:r>
            <a:r>
              <a:rPr lang="en-US" sz="3200" dirty="0">
                <a:solidFill>
                  <a:srgbClr val="48231E"/>
                </a:solidFill>
              </a:rPr>
              <a:t>,  </a:t>
            </a:r>
            <a:r>
              <a:rPr lang="en-US" sz="3200" b="1" dirty="0">
                <a:solidFill>
                  <a:srgbClr val="00B0F0"/>
                </a:solidFill>
              </a:rPr>
              <a:t>3- NOT STATED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BDCB2F-73E1-49F0-B05D-0B934DC7CC2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5536" y="1295401"/>
            <a:ext cx="8474144" cy="4940807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1. Charles Darwin was born in the eighteenth century.</a:t>
            </a:r>
          </a:p>
          <a:p>
            <a:pPr marL="0" indent="0">
              <a:buNone/>
            </a:pPr>
            <a:r>
              <a:rPr lang="en-US" b="1" dirty="0"/>
              <a:t>2. Charles Darwin grew in England.</a:t>
            </a:r>
          </a:p>
          <a:p>
            <a:pPr marL="0" indent="0">
              <a:buNone/>
            </a:pPr>
            <a:r>
              <a:rPr lang="en-US" b="1" dirty="0"/>
              <a:t>3. Darwin’s mother was a doctor.</a:t>
            </a:r>
          </a:p>
          <a:p>
            <a:pPr marL="0" indent="0">
              <a:buNone/>
            </a:pPr>
            <a:r>
              <a:rPr lang="en-US" b="1" dirty="0"/>
              <a:t>4. Darwin’s relative wrote poems. </a:t>
            </a:r>
          </a:p>
          <a:p>
            <a:pPr marL="0" indent="0">
              <a:buNone/>
            </a:pPr>
            <a:r>
              <a:rPr lang="en-US" b="1" dirty="0"/>
              <a:t>5. Charles Darwin was the worst pupil in his class.</a:t>
            </a:r>
          </a:p>
          <a:p>
            <a:pPr marL="0" indent="0">
              <a:buNone/>
            </a:pPr>
            <a:r>
              <a:rPr lang="en-US" b="1" dirty="0"/>
              <a:t>6. After schooling C. Darwin took an interest in medicine.</a:t>
            </a:r>
          </a:p>
          <a:p>
            <a:pPr marL="0" indent="0">
              <a:buNone/>
            </a:pPr>
            <a:r>
              <a:rPr lang="en-US" b="1" dirty="0"/>
              <a:t>7. C. Darwin made a voyage to the Pacific Islands.</a:t>
            </a:r>
          </a:p>
          <a:p>
            <a:pPr marL="0" indent="0">
              <a:buNone/>
            </a:pPr>
            <a:r>
              <a:rPr lang="en-US" b="1" dirty="0"/>
              <a:t>8. C. Darwin was berried in Westminster Abbey.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2AA9B6-6C79-446D-8701-F4AE8D4E5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4581128"/>
            <a:ext cx="1556792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5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50618A-7F53-4BFC-9E93-4DE389107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</a:rPr>
              <a:t>Answers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BEFE02-0AE1-4260-A8EE-1788C4F1460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0430" y="1306492"/>
            <a:ext cx="8595360" cy="4937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1. FALSE</a:t>
            </a:r>
          </a:p>
          <a:p>
            <a:pPr marL="0" indent="0" algn="ctr"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            2. NOT STATED</a:t>
            </a:r>
          </a:p>
          <a:p>
            <a:pPr marL="0" indent="0" algn="ctr"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 3. FALSE</a:t>
            </a:r>
          </a:p>
          <a:p>
            <a:pPr marL="0" indent="0" algn="ctr"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4. TRUE</a:t>
            </a:r>
          </a:p>
          <a:p>
            <a:pPr marL="0" indent="0" algn="ctr"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                5. NOT STATED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   6. FALSE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7. TRUE</a:t>
            </a:r>
          </a:p>
          <a:p>
            <a:pPr marL="0" lvl="0" indent="0" algn="ctr">
              <a:buClr>
                <a:srgbClr val="61625E"/>
              </a:buClr>
              <a:buNone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               8. NOT STATED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                </a:t>
            </a: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18BBF9-5C89-4ED8-8A70-DE8A7D15A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54" y="2636912"/>
            <a:ext cx="2284551" cy="171293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902DC01-65F7-4186-B324-F7097A9C4CF6}"/>
              </a:ext>
            </a:extLst>
          </p:cNvPr>
          <p:cNvSpPr/>
          <p:nvPr/>
        </p:nvSpPr>
        <p:spPr>
          <a:xfrm>
            <a:off x="3722688" y="6095098"/>
            <a:ext cx="54213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61625E"/>
              </a:buClr>
            </a:pPr>
            <a:endParaRPr lang="ru-RU" b="1" dirty="0">
              <a:solidFill>
                <a:srgbClr val="48231E"/>
              </a:solidFill>
            </a:endParaRPr>
          </a:p>
          <a:p>
            <a:pPr lvl="0" algn="ctr">
              <a:buClr>
                <a:srgbClr val="61625E"/>
              </a:buClr>
            </a:pPr>
            <a:r>
              <a:rPr lang="ru-RU" b="1" dirty="0">
                <a:solidFill>
                  <a:srgbClr val="48231E"/>
                </a:solidFill>
              </a:rPr>
              <a:t>                            </a:t>
            </a:r>
            <a:endParaRPr lang="en-US" dirty="0">
              <a:solidFill>
                <a:srgbClr val="48231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52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5" y="548680"/>
            <a:ext cx="8472239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sz="3100" b="1" dirty="0">
                <a:solidFill>
                  <a:srgbClr val="FF0000"/>
                </a:solidFill>
              </a:rPr>
              <a:t>Read the text (p. 35 ex.2)</a:t>
            </a:r>
            <a:br>
              <a:rPr lang="en-US" sz="3100" b="1" dirty="0">
                <a:solidFill>
                  <a:srgbClr val="FF0000"/>
                </a:solidFill>
              </a:rPr>
            </a:br>
            <a:r>
              <a:rPr lang="en-US" sz="3100" b="1" dirty="0">
                <a:solidFill>
                  <a:srgbClr val="FF0000"/>
                </a:solidFill>
              </a:rPr>
              <a:t>and find the answers to these questions</a:t>
            </a:r>
            <a:endParaRPr lang="ru-RU" sz="31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340768"/>
            <a:ext cx="8330128" cy="4895440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Where was Charles Darwin born? 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Who was </a:t>
            </a:r>
            <a:r>
              <a:rPr lang="en-US" sz="2400" b="1" dirty="0">
                <a:solidFill>
                  <a:srgbClr val="48231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Charles Darwin’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 father? 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Did Charles Darwin like studying?      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Where did </a:t>
            </a:r>
            <a:r>
              <a:rPr lang="en-US" sz="2400" b="1" dirty="0">
                <a:solidFill>
                  <a:srgbClr val="48231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Charles Darwin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study after school?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Was Charles Darwin interested in medicine?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6. What did </a:t>
            </a:r>
            <a:r>
              <a:rPr lang="en-US" sz="2400" b="1" dirty="0">
                <a:solidFill>
                  <a:srgbClr val="48231E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Charles Darwin</a:t>
            </a: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do in 1831?        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7. What was Darwin's theory? 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8. Where is he buried?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4589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764</TotalTime>
  <Words>415</Words>
  <Application>Microsoft Office PowerPoint</Application>
  <PresentationFormat>Экран (4:3)</PresentationFormat>
  <Paragraphs>80</Paragraphs>
  <Slides>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Garamond</vt:lpstr>
      <vt:lpstr>Times New Roman</vt:lpstr>
      <vt:lpstr>Tunga</vt:lpstr>
      <vt:lpstr>Натуральные материалы</vt:lpstr>
      <vt:lpstr>Чарльз Дарвин и теория эволюции. Урок чтения.</vt:lpstr>
      <vt:lpstr>     Remember the third form of the following words 1- РИСОВАТЬ, 2 –СЛЫШАТЬ, 3-МЕЧТАТЬ, 4- НОСИТЬ, 5 – СКАЗАТЬ, 6 – ВЫИГРЫВАТЬ  and in the selected cells of the crossword puzzle, you will read the name of a famous person</vt:lpstr>
      <vt:lpstr>    LOOK  AT  THE  PICTURES OF FAMOUS PEOPLE AND FIND THE PICTURE  OF   Charles Darwin  AMONG THEM.                                </vt:lpstr>
      <vt:lpstr>Презентация PowerPoint</vt:lpstr>
      <vt:lpstr>Listen and say</vt:lpstr>
      <vt:lpstr>Read and find out which sentences are  1-TRUE,  2-FALSE,  3- NOT STATED</vt:lpstr>
      <vt:lpstr>Answers</vt:lpstr>
      <vt:lpstr> Read the text (p. 35 ex.2) and find the answers to these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Учитель</cp:lastModifiedBy>
  <cp:revision>81</cp:revision>
  <dcterms:created xsi:type="dcterms:W3CDTF">2021-02-28T11:36:58Z</dcterms:created>
  <dcterms:modified xsi:type="dcterms:W3CDTF">2021-06-04T07:39:50Z</dcterms:modified>
</cp:coreProperties>
</file>