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m4a" ContentType="audio/mp4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Default Extension="mp4" ContentType="video/mp4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mp3" ContentType="audio/mpe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2" r:id="rId5"/>
    <p:sldId id="261" r:id="rId6"/>
    <p:sldId id="260" r:id="rId7"/>
    <p:sldId id="259" r:id="rId8"/>
    <p:sldId id="263" r:id="rId9"/>
    <p:sldId id="264" r:id="rId10"/>
    <p:sldId id="266" r:id="rId11"/>
    <p:sldId id="265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7" r:id="rId22"/>
    <p:sldId id="279" r:id="rId23"/>
    <p:sldId id="280" r:id="rId24"/>
    <p:sldId id="278" r:id="rId25"/>
    <p:sldId id="276" r:id="rId26"/>
    <p:sldId id="281" r:id="rId27"/>
    <p:sldId id="282" r:id="rId28"/>
    <p:sldId id="283" r:id="rId29"/>
    <p:sldId id="284" r:id="rId30"/>
    <p:sldId id="285" r:id="rId31"/>
    <p:sldId id="286" r:id="rId32"/>
    <p:sldId id="287" r:id="rId3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42" autoAdjust="0"/>
    <p:restoredTop sz="94660"/>
  </p:normalViewPr>
  <p:slideViewPr>
    <p:cSldViewPr snapToGrid="0">
      <p:cViewPr varScale="1">
        <p:scale>
          <a:sx n="80" d="100"/>
          <a:sy n="80" d="100"/>
        </p:scale>
        <p:origin x="-102" y="-5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0693" y="1769540"/>
            <a:ext cx="9440034" cy="1828801"/>
          </a:xfrm>
        </p:spPr>
        <p:txBody>
          <a:bodyPr anchor="b">
            <a:normAutofit/>
          </a:bodyPr>
          <a:lstStyle>
            <a:lvl1pPr algn="ctr"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0693" y="3598339"/>
            <a:ext cx="9440034" cy="1049867"/>
          </a:xfrm>
        </p:spPr>
        <p:txBody>
          <a:bodyPr anchor="t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1D854-5983-4469-9857-9679FFA418C4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2DEC3-725D-4B20-A6A1-B29B489C1C5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401459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Slate-V2-HD-pano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883" y="547807"/>
            <a:ext cx="10141799" cy="381680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565255"/>
            <a:ext cx="10355326" cy="543472"/>
          </a:xfrm>
        </p:spPr>
        <p:txBody>
          <a:bodyPr anchor="b">
            <a:normAutofit/>
          </a:bodyPr>
          <a:lstStyle>
            <a:lvl1pPr algn="ctr">
              <a:defRPr sz="2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69349" y="695009"/>
            <a:ext cx="9845346" cy="3525671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108728"/>
            <a:ext cx="10353762" cy="682472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1D854-5983-4469-9857-9679FFA418C4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2DEC3-725D-4B20-A6A1-B29B489C1C5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932314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8437"/>
            <a:ext cx="10353762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95180"/>
            <a:ext cx="10353763" cy="150182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1D854-5983-4469-9857-9679FFA418C4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2DEC3-725D-4B20-A6A1-B29B489C1C5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032733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32749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304353"/>
            <a:ext cx="10353763" cy="148949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1D854-5983-4469-9857-9679FFA418C4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2DEC3-725D-4B20-A6A1-B29B489C1C5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990600" y="88479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504716" y="292825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19342097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2126942"/>
            <a:ext cx="10353763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84" y="4650556"/>
            <a:ext cx="10352199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1D854-5983-4469-9857-9679FFA418C4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2DEC3-725D-4B20-A6A1-B29B489C1C5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542518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97045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5" y="1885950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5" y="2571750"/>
            <a:ext cx="3300984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6711" y="1885950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435" y="2571750"/>
            <a:ext cx="3300984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66572" y="1885950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66572" y="2571750"/>
            <a:ext cx="3300984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1D854-5983-4469-9857-9679FFA418C4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2DEC3-725D-4B20-A6A1-B29B489C1C5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944574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ate-V2-HD-3col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962" y="1818214"/>
            <a:ext cx="3339972" cy="1847851"/>
          </a:xfrm>
          <a:prstGeom prst="rect">
            <a:avLst/>
          </a:prstGeom>
        </p:spPr>
      </p:pic>
      <p:pic>
        <p:nvPicPr>
          <p:cNvPr id="36" name="Picture 35" descr="Slate-V2-HD-3col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3800" y="1818214"/>
            <a:ext cx="3339972" cy="1847851"/>
          </a:xfrm>
          <a:prstGeom prst="rect">
            <a:avLst/>
          </a:prstGeom>
        </p:spPr>
      </p:pic>
      <p:pic>
        <p:nvPicPr>
          <p:cNvPr id="37" name="Picture 36" descr="Slate-V2-HD-3col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051" y="1818214"/>
            <a:ext cx="3339972" cy="1847851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3" cy="97045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18102" y="1938918"/>
            <a:ext cx="3092368" cy="160295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480368"/>
            <a:ext cx="3300984" cy="1310833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88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45743" y="1939094"/>
            <a:ext cx="3092368" cy="160816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435" y="4480367"/>
            <a:ext cx="3300984" cy="1310833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66697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75698" y="1934432"/>
            <a:ext cx="3092368" cy="160729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66572" y="4480365"/>
            <a:ext cx="3300984" cy="131083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1D854-5983-4469-9857-9679FFA418C4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2DEC3-725D-4B20-A6A1-B29B489C1C5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634840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1D854-5983-4469-9857-9679FFA418C4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2DEC3-725D-4B20-A6A1-B29B489C1C5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007225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83068" y="609599"/>
            <a:ext cx="2284487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3796" y="609599"/>
            <a:ext cx="7916872" cy="5181601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1D854-5983-4469-9857-9679FFA418C4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2DEC3-725D-4B20-A6A1-B29B489C1C5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598826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1D854-5983-4469-9857-9679FFA418C4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2DEC3-725D-4B20-A6A1-B29B489C1C5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150350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1761067"/>
            <a:ext cx="9590550" cy="1828813"/>
          </a:xfrm>
        </p:spPr>
        <p:txBody>
          <a:bodyPr anchor="b"/>
          <a:lstStyle>
            <a:lvl1pPr algn="ctr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3589879"/>
            <a:ext cx="9590550" cy="1507054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1D854-5983-4469-9857-9679FFA418C4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2DEC3-725D-4B20-A6A1-B29B489C1C5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04739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1732449"/>
            <a:ext cx="5060497" cy="4058750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2892" y="1732449"/>
            <a:ext cx="5064665" cy="4058751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1D854-5983-4469-9857-9679FFA418C4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2DEC3-725D-4B20-A6A1-B29B489C1C5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677425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Slate-V2-HD-comp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795" y="1734506"/>
            <a:ext cx="5089072" cy="4148769"/>
          </a:xfrm>
          <a:prstGeom prst="rect">
            <a:avLst/>
          </a:prstGeom>
        </p:spPr>
      </p:pic>
      <p:pic>
        <p:nvPicPr>
          <p:cNvPr id="21" name="Picture 20" descr="Slate-V2-HD-comp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8485" y="1734506"/>
            <a:ext cx="5089072" cy="414876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5872" y="1835254"/>
            <a:ext cx="4876344" cy="544884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5872" y="2380137"/>
            <a:ext cx="4876344" cy="3411063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94967" y="1835254"/>
            <a:ext cx="4895330" cy="544883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94967" y="2380137"/>
            <a:ext cx="4895330" cy="3411063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1D854-5983-4469-9857-9679FFA418C4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2DEC3-725D-4B20-A6A1-B29B489C1C5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497704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1D854-5983-4469-9857-9679FFA418C4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2DEC3-725D-4B20-A6A1-B29B489C1C5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433120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1D854-5983-4469-9857-9679FFA418C4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2DEC3-725D-4B20-A6A1-B29B489C1C5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69379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3706889" cy="182191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5633" y="609600"/>
            <a:ext cx="6411924" cy="518160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2431518"/>
            <a:ext cx="3706889" cy="3359681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1D854-5983-4469-9857-9679FFA418C4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2DEC3-725D-4B20-A6A1-B29B489C1C5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533566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 descr="Slate-V2-HD-vert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3665" y="609600"/>
            <a:ext cx="3584166" cy="520483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923"/>
            <a:ext cx="5934949" cy="1829338"/>
          </a:xfrm>
        </p:spPr>
        <p:txBody>
          <a:bodyPr anchor="b">
            <a:noAutofit/>
          </a:bodyPr>
          <a:lstStyle>
            <a:lvl1pPr algn="ctr">
              <a:defRPr sz="32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42551" y="763702"/>
            <a:ext cx="3275751" cy="4912822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2439261"/>
            <a:ext cx="5934949" cy="337613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1D854-5983-4469-9857-9679FFA418C4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2DEC3-725D-4B20-A6A1-B29B489C1C5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219493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970450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1732449"/>
            <a:ext cx="10353762" cy="4058751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fld id="{F861D854-5983-4469-9857-9679FFA418C4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5" y="5883275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fld id="{0262DEC3-725D-4B20-A6A1-B29B489C1C5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2672218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20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1pPr>
      <a:lvl2pPr marL="72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"/>
        <a:defRPr sz="18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2pPr>
      <a:lvl3pPr marL="1026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6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3pPr>
      <a:lvl4pPr marL="1386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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4pPr>
      <a:lvl5pPr marL="1674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5pPr>
      <a:lvl6pPr marL="20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6pPr>
      <a:lvl7pPr marL="240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7pPr>
      <a:lvl8pPr marL="278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8pPr>
      <a:lvl9pPr marL="310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media" Target="../media/media1.mp4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&#1057;&#1074;&#1086;&#1103;%20&#1080;&#1075;&#1088;&#1072;.pptx" TargetMode="Externa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7.xml"/><Relationship Id="rId1" Type="http://schemas.openxmlformats.org/officeDocument/2006/relationships/video" Target="NULL" TargetMode="External"/><Relationship Id="rId6" Type="http://schemas.openxmlformats.org/officeDocument/2006/relationships/hyperlink" Target="&#1057;&#1074;&#1086;&#1103;%20&#1080;&#1075;&#1088;&#1072;.pptx" TargetMode="External"/><Relationship Id="rId5" Type="http://schemas.openxmlformats.org/officeDocument/2006/relationships/image" Target="../media/image7.png"/><Relationship Id="rId4" Type="http://schemas.microsoft.com/office/2007/relationships/media" Target="../media/media3.mp3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&#1057;&#1074;&#1086;&#1103;%20&#1080;&#1075;&#1088;&#1072;.pptx" TargetMode="Externa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&#1057;&#1074;&#1086;&#1103;%20&#1080;&#1075;&#1088;&#1072;.pptx" TargetMode="Externa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1057;&#1074;&#1086;&#1103;%20&#1080;&#1075;&#1088;&#1072;.pptx" TargetMode="Externa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&#1057;&#1074;&#1086;&#1103;%20&#1080;&#1075;&#1088;&#1072;.pptx" TargetMode="Externa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&#1057;&#1074;&#1086;&#1103;%20&#1080;&#1075;&#1088;&#1072;.pptx" TargetMode="Externa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media" Target="../media/media2.mp3"/><Relationship Id="rId2" Type="http://schemas.openxmlformats.org/officeDocument/2006/relationships/slideLayout" Target="../slideLayouts/slideLayout7.xml"/><Relationship Id="rId1" Type="http://schemas.openxmlformats.org/officeDocument/2006/relationships/video" Target="NULL" TargetMode="External"/><Relationship Id="rId4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&#1057;&#1074;&#1086;&#1103;%20&#1080;&#1075;&#1088;&#1072;.pptx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media" Target="../media/media2.mp3"/><Relationship Id="rId2" Type="http://schemas.openxmlformats.org/officeDocument/2006/relationships/slideLayout" Target="../slideLayouts/slideLayout7.xml"/><Relationship Id="rId1" Type="http://schemas.openxmlformats.org/officeDocument/2006/relationships/video" Target="NULL" TargetMode="External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&#1057;&#1074;&#1086;&#1103;%20&#1080;&#1075;&#1088;&#1072;.pptx" TargetMode="Externa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&#1057;&#1074;&#1086;&#1103;%20&#1080;&#1075;&#1088;&#1072;.pptx" TargetMode="External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7.xml"/><Relationship Id="rId1" Type="http://schemas.openxmlformats.org/officeDocument/2006/relationships/video" Target="NULL" TargetMode="External"/><Relationship Id="rId6" Type="http://schemas.microsoft.com/office/2007/relationships/media" Target="../media/media4.m4a"/><Relationship Id="rId5" Type="http://schemas.openxmlformats.org/officeDocument/2006/relationships/image" Target="../media/image10.png"/><Relationship Id="rId4" Type="http://schemas.openxmlformats.org/officeDocument/2006/relationships/image" Target="../media/image9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&#1057;&#1074;&#1086;&#1103;%20&#1080;&#1075;&#1088;&#1072;.pptx" TargetMode="External"/><Relationship Id="rId7" Type="http://schemas.openxmlformats.org/officeDocument/2006/relationships/image" Target="../media/image12.gif"/><Relationship Id="rId2" Type="http://schemas.openxmlformats.org/officeDocument/2006/relationships/slideLayout" Target="../slideLayouts/slideLayout7.xml"/><Relationship Id="rId1" Type="http://schemas.openxmlformats.org/officeDocument/2006/relationships/video" Target="NULL" TargetMode="External"/><Relationship Id="rId6" Type="http://schemas.openxmlformats.org/officeDocument/2006/relationships/image" Target="../media/image7.png"/><Relationship Id="rId5" Type="http://schemas.microsoft.com/office/2007/relationships/media" Target="../media/media5.m4a"/><Relationship Id="rId4" Type="http://schemas.openxmlformats.org/officeDocument/2006/relationships/image" Target="../media/image1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&#1057;&#1074;&#1086;&#1103;%20&#1080;&#1075;&#1088;&#1072;.pptx" TargetMode="External"/><Relationship Id="rId2" Type="http://schemas.openxmlformats.org/officeDocument/2006/relationships/slideLayout" Target="../slideLayouts/slideLayout7.xml"/><Relationship Id="rId1" Type="http://schemas.openxmlformats.org/officeDocument/2006/relationships/video" Target="NULL" TargetMode="External"/><Relationship Id="rId6" Type="http://schemas.openxmlformats.org/officeDocument/2006/relationships/image" Target="../media/image7.png"/><Relationship Id="rId5" Type="http://schemas.microsoft.com/office/2007/relationships/media" Target="../media/media6.m4a"/><Relationship Id="rId4" Type="http://schemas.openxmlformats.org/officeDocument/2006/relationships/image" Target="../media/image13.gif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&#1057;&#1074;&#1086;&#1103;%20&#1080;&#1075;&#1088;&#1072;.pptx" TargetMode="Externa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5" Type="http://schemas.openxmlformats.org/officeDocument/2006/relationships/hyperlink" Target="&#1057;&#1074;&#1086;&#1103;%20&#1080;&#1075;&#1088;&#1072;.pptx" TargetMode="External"/><Relationship Id="rId4" Type="http://schemas.openxmlformats.org/officeDocument/2006/relationships/image" Target="../media/image16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&#1057;&#1074;&#1086;&#1103;%20&#1080;&#1075;&#1088;&#1072;.pptx" TargetMode="Externa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&#1057;&#1074;&#1086;&#1103;%20&#1080;&#1075;&#1088;&#1072;.pptx" TargetMode="Externa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hyperlink" Target="&#1057;&#1074;&#1086;&#1103;%20&#1080;&#1075;&#1088;&#1072;.pptx" TargetMode="Externa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hyperlink" Target="&#1057;&#1074;&#1086;&#1103;%20&#1080;&#1075;&#1088;&#1072;.pptx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&#1057;&#1074;&#1086;&#1103;%20&#1080;&#1075;&#1088;&#1072;.pptx" TargetMode="Externa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hyperlink" Target="&#1057;&#1074;&#1086;&#1103;%20&#1080;&#1075;&#1088;&#1072;.pptx" TargetMode="Externa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&#1057;&#1074;&#1086;&#1103;%20&#1080;&#1075;&#1088;&#1072;.pptx" TargetMode="External"/><Relationship Id="rId2" Type="http://schemas.openxmlformats.org/officeDocument/2006/relationships/slideLayout" Target="../slideLayouts/slideLayout7.xml"/><Relationship Id="rId1" Type="http://schemas.openxmlformats.org/officeDocument/2006/relationships/video" Target="NULL" TargetMode="External"/><Relationship Id="rId5" Type="http://schemas.openxmlformats.org/officeDocument/2006/relationships/image" Target="../media/image17.png"/><Relationship Id="rId4" Type="http://schemas.microsoft.com/office/2007/relationships/media" Target="../media/media7.mp4"/></Relationships>
</file>

<file path=ppt/slides/_rels/slide32.xml.rels><?xml version="1.0" encoding="UTF-8" standalone="yes"?>
<Relationships xmlns="http://schemas.openxmlformats.org/package/2006/relationships"><Relationship Id="rId3" Type="http://schemas.microsoft.com/office/2007/relationships/media" Target="../media/media1.mp4"/><Relationship Id="rId2" Type="http://schemas.openxmlformats.org/officeDocument/2006/relationships/slideLayout" Target="../slideLayouts/slideLayout7.xml"/><Relationship Id="rId1" Type="http://schemas.openxmlformats.org/officeDocument/2006/relationships/video" Target="NULL" TargetMode="Externa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&#1057;&#1074;&#1086;&#1103;%20&#1080;&#1075;&#1088;&#1072;.pptx" TargetMode="Externa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&#1057;&#1074;&#1086;&#1103;%20&#1080;&#1075;&#1088;&#1072;.pptx" TargetMode="Externa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&#1057;&#1074;&#1086;&#1103;%20&#1080;&#1075;&#1088;&#1072;.pptx" TargetMode="Externa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&#1057;&#1074;&#1086;&#1103;%20&#1080;&#1075;&#1088;&#1072;.pptx" TargetMode="Externa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&#1057;&#1074;&#1086;&#1103;%20&#1080;&#1075;&#1088;&#1072;.pptx" TargetMode="Externa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&#1057;&#1074;&#1086;&#1103;%20&#1080;&#1075;&#1088;&#1072;.pptx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воя Игра. Начальная заставка. (2B Studio)">
            <a:hlinkClick r:id="" action="ppaction://media"/>
            <a:extLst>
              <a:ext uri="{FF2B5EF4-FFF2-40B4-BE49-F238E27FC236}">
                <a16:creationId xmlns="" xmlns:a16="http://schemas.microsoft.com/office/drawing/2014/main" id="{1A70EFDE-CB5F-4F3B-952A-DBB9BFED32DD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331290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18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6AADECA3-0109-48F9-8E3B-793193CB2B40}"/>
              </a:ext>
            </a:extLst>
          </p:cNvPr>
          <p:cNvSpPr txBox="1"/>
          <p:nvPr/>
        </p:nvSpPr>
        <p:spPr>
          <a:xfrm>
            <a:off x="2695575" y="1471910"/>
            <a:ext cx="6800850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rgbClr val="FFFF00"/>
                </a:solidFill>
                <a:latin typeface="Arial Black" pitchFamily="34" charset="0"/>
              </a:rPr>
              <a:t>К чему может привести формальный </a:t>
            </a:r>
          </a:p>
          <a:p>
            <a:pPr algn="ctr"/>
            <a:r>
              <a:rPr lang="ru-RU" sz="2800" dirty="0">
                <a:solidFill>
                  <a:srgbClr val="FFFF00"/>
                </a:solidFill>
                <a:latin typeface="Arial Black" pitchFamily="34" charset="0"/>
              </a:rPr>
              <a:t>подход при организации </a:t>
            </a:r>
          </a:p>
          <a:p>
            <a:pPr algn="ctr"/>
            <a:r>
              <a:rPr lang="ru-RU" sz="2800" dirty="0">
                <a:solidFill>
                  <a:srgbClr val="FFFF00"/>
                </a:solidFill>
                <a:latin typeface="Arial Black" pitchFamily="34" charset="0"/>
              </a:rPr>
              <a:t>РППС в группе?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97A94F5D-F1BB-414F-847E-A8172FE80ADF}"/>
              </a:ext>
            </a:extLst>
          </p:cNvPr>
          <p:cNvSpPr txBox="1"/>
          <p:nvPr/>
        </p:nvSpPr>
        <p:spPr>
          <a:xfrm>
            <a:off x="7968343" y="166593"/>
            <a:ext cx="408078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Блок Организация РППС 2 вопрос</a:t>
            </a:r>
          </a:p>
        </p:txBody>
      </p:sp>
      <p:sp>
        <p:nvSpPr>
          <p:cNvPr id="5" name="Стрелка: влево 4">
            <a:hlinkClick r:id="rId2" action="ppaction://hlinkpres?slideindex=8&amp;slidetitle=Презентация PowerPoint"/>
            <a:extLst>
              <a:ext uri="{FF2B5EF4-FFF2-40B4-BE49-F238E27FC236}">
                <a16:creationId xmlns="" xmlns:a16="http://schemas.microsoft.com/office/drawing/2014/main" id="{96FF040C-450B-4480-BAA7-9015CE76BA0C}"/>
              </a:ext>
            </a:extLst>
          </p:cNvPr>
          <p:cNvSpPr/>
          <p:nvPr/>
        </p:nvSpPr>
        <p:spPr>
          <a:xfrm>
            <a:off x="666750" y="5305425"/>
            <a:ext cx="978408" cy="484632"/>
          </a:xfrm>
          <a:prstGeom prst="leftArrow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31619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7EE8FD84-E88E-4AE0-B7D1-54DE17B3DA4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2745" t="9586" b="27887"/>
          <a:stretch/>
        </p:blipFill>
        <p:spPr>
          <a:xfrm>
            <a:off x="2409825" y="1012272"/>
            <a:ext cx="7686675" cy="4131229"/>
          </a:xfrm>
          <a:prstGeom prst="rect">
            <a:avLst/>
          </a:prstGeom>
        </p:spPr>
      </p:pic>
      <p:pic>
        <p:nvPicPr>
          <p:cNvPr id="4" name="кот в мешке">
            <a:hlinkClick r:id="" action="ppaction://media"/>
            <a:extLst>
              <a:ext uri="{FF2B5EF4-FFF2-40B4-BE49-F238E27FC236}">
                <a16:creationId xmlns="" xmlns:a16="http://schemas.microsoft.com/office/drawing/2014/main" id="{BCB53BA5-C7EC-4903-9FFA-F869455EFF1F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603250" y="450850"/>
            <a:ext cx="487363" cy="487363"/>
          </a:xfrm>
          <a:prstGeom prst="rect">
            <a:avLst/>
          </a:prstGeom>
        </p:spPr>
      </p:pic>
      <p:sp>
        <p:nvSpPr>
          <p:cNvPr id="5" name="Стрелка: вправо 4">
            <a:hlinkClick r:id="rId6" action="ppaction://hlinkpres?slideindex=12&amp;slidetitle=Презентация PowerPoint"/>
            <a:extLst>
              <a:ext uri="{FF2B5EF4-FFF2-40B4-BE49-F238E27FC236}">
                <a16:creationId xmlns="" xmlns:a16="http://schemas.microsoft.com/office/drawing/2014/main" id="{7FF01EFC-5C80-4722-B38A-B128FD539A56}"/>
              </a:ext>
            </a:extLst>
          </p:cNvPr>
          <p:cNvSpPr/>
          <p:nvPr/>
        </p:nvSpPr>
        <p:spPr>
          <a:xfrm>
            <a:off x="7734299" y="5372100"/>
            <a:ext cx="3076575" cy="818007"/>
          </a:xfrm>
          <a:prstGeom prst="rightArrow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FF0000"/>
                </a:solidFill>
                <a:latin typeface="Arial Black" panose="020B0A04020102020204" pitchFamily="34" charset="0"/>
              </a:rPr>
              <a:t>ВОПРОС</a:t>
            </a:r>
          </a:p>
        </p:txBody>
      </p:sp>
    </p:spTree>
    <p:extLst>
      <p:ext uri="{BB962C8B-B14F-4D97-AF65-F5344CB8AC3E}">
        <p14:creationId xmlns="" xmlns:p14="http://schemas.microsoft.com/office/powerpoint/2010/main" val="3178658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671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7C8C5A1A-457B-4A1A-BB8D-0F4FA086E20F}"/>
              </a:ext>
            </a:extLst>
          </p:cNvPr>
          <p:cNvSpPr txBox="1"/>
          <p:nvPr/>
        </p:nvSpPr>
        <p:spPr>
          <a:xfrm>
            <a:off x="1854709" y="653046"/>
            <a:ext cx="8820150" cy="48320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8260" algn="ctr"/>
            <a:r>
              <a:rPr lang="ru-RU" sz="2800" u="sng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 Black" pitchFamily="34" charset="0"/>
              </a:rPr>
              <a:t>Решение педагогической ситуации.</a:t>
            </a:r>
          </a:p>
          <a:p>
            <a:pPr marL="48260" algn="ctr"/>
            <a:endParaRPr lang="ru-RU" sz="2800" b="0" i="0" u="none" strike="noStrike" dirty="0">
              <a:solidFill>
                <a:schemeClr val="accent1">
                  <a:lumMod val="60000"/>
                  <a:lumOff val="40000"/>
                </a:schemeClr>
              </a:solidFill>
              <a:effectLst/>
              <a:latin typeface="Arial Black" panose="020B0A04020102020204" pitchFamily="34" charset="0"/>
            </a:endParaRPr>
          </a:p>
          <a:p>
            <a:pPr marL="48260" algn="ctr"/>
            <a:r>
              <a:rPr lang="ru-RU" sz="2800" b="0" i="0" u="none" strike="noStrike" dirty="0">
                <a:solidFill>
                  <a:srgbClr val="FFFF00"/>
                </a:solidFill>
                <a:effectLst/>
                <a:latin typeface="Arial Black" panose="020B0A04020102020204" pitchFamily="34" charset="0"/>
              </a:rPr>
              <a:t>Известно, что игры дошкольников по содержанию, структуре и организации постепенно изменяются с возрастом.  Однако замечено, что некоторые дети старшего дошкольного возраста продолжают играть, как более младшие в группе.</a:t>
            </a:r>
            <a:endParaRPr lang="ru-RU" sz="2800" b="0" i="0" dirty="0">
              <a:solidFill>
                <a:srgbClr val="FFFF00"/>
              </a:solidFill>
              <a:effectLst/>
              <a:latin typeface="Arial Black" panose="020B0A04020102020204" pitchFamily="34" charset="0"/>
            </a:endParaRPr>
          </a:p>
          <a:p>
            <a:pPr marL="276860" algn="ctr"/>
            <a:r>
              <a:rPr lang="ru-RU" sz="2800" b="0" i="0" u="none" strike="noStrike" dirty="0">
                <a:solidFill>
                  <a:srgbClr val="FFFF00"/>
                </a:solidFill>
                <a:effectLst/>
                <a:latin typeface="Arial Black" panose="020B0A04020102020204" pitchFamily="34" charset="0"/>
              </a:rPr>
              <a:t>Чем можно объяснить такое явление? И как действовать воспитателю?</a:t>
            </a:r>
            <a:endParaRPr lang="ru-RU" sz="2800" b="0" i="0" dirty="0">
              <a:solidFill>
                <a:srgbClr val="FFFF00"/>
              </a:solidFill>
              <a:effectLst/>
              <a:latin typeface="Arial Black" panose="020B0A04020102020204" pitchFamily="34" charset="0"/>
            </a:endParaRPr>
          </a:p>
        </p:txBody>
      </p:sp>
      <p:sp>
        <p:nvSpPr>
          <p:cNvPr id="4" name="Стрелка: влево 3">
            <a:hlinkClick r:id="rId2" action="ppaction://hlinkpres?slideindex=8&amp;slidetitle=Презентация PowerPoint"/>
            <a:extLst>
              <a:ext uri="{FF2B5EF4-FFF2-40B4-BE49-F238E27FC236}">
                <a16:creationId xmlns="" xmlns:a16="http://schemas.microsoft.com/office/drawing/2014/main" id="{18DB03F9-C82F-431A-841B-DC3E80834E97}"/>
              </a:ext>
            </a:extLst>
          </p:cNvPr>
          <p:cNvSpPr/>
          <p:nvPr/>
        </p:nvSpPr>
        <p:spPr>
          <a:xfrm>
            <a:off x="895350" y="5610225"/>
            <a:ext cx="978408" cy="484632"/>
          </a:xfrm>
          <a:prstGeom prst="leftArrow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CD257F25-2064-4CC0-97F1-84ED3043FCD7}"/>
              </a:ext>
            </a:extLst>
          </p:cNvPr>
          <p:cNvSpPr txBox="1"/>
          <p:nvPr/>
        </p:nvSpPr>
        <p:spPr>
          <a:xfrm>
            <a:off x="8110846" y="185643"/>
            <a:ext cx="397637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Блок Организация РППС 3 вопрос</a:t>
            </a:r>
          </a:p>
        </p:txBody>
      </p:sp>
    </p:spTree>
    <p:extLst>
      <p:ext uri="{BB962C8B-B14F-4D97-AF65-F5344CB8AC3E}">
        <p14:creationId xmlns="" xmlns:p14="http://schemas.microsoft.com/office/powerpoint/2010/main" val="3785270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1926868C-D541-428B-A0A1-9DC8EF623CDC}"/>
              </a:ext>
            </a:extLst>
          </p:cNvPr>
          <p:cNvSpPr/>
          <p:nvPr/>
        </p:nvSpPr>
        <p:spPr>
          <a:xfrm>
            <a:off x="1205204" y="639536"/>
            <a:ext cx="10067730" cy="171683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FFFF00"/>
                </a:solidFill>
              </a:rPr>
              <a:t>ФУНКЦИИ РППС</a:t>
            </a:r>
          </a:p>
        </p:txBody>
      </p:sp>
      <p:sp>
        <p:nvSpPr>
          <p:cNvPr id="3" name="Стрелка: влево 2">
            <a:hlinkClick r:id="rId2" action="ppaction://hlinkpres?slideindex=3&amp;slidetitle=Презентация PowerPoint"/>
            <a:extLst>
              <a:ext uri="{FF2B5EF4-FFF2-40B4-BE49-F238E27FC236}">
                <a16:creationId xmlns="" xmlns:a16="http://schemas.microsoft.com/office/drawing/2014/main" id="{4FE550B0-CEB1-4905-A45D-4275B5DF0D21}"/>
              </a:ext>
            </a:extLst>
          </p:cNvPr>
          <p:cNvSpPr/>
          <p:nvPr/>
        </p:nvSpPr>
        <p:spPr>
          <a:xfrm>
            <a:off x="533400" y="5733832"/>
            <a:ext cx="978408" cy="484632"/>
          </a:xfrm>
          <a:prstGeom prst="leftArrow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>
            <a:extLst>
              <a:ext uri="{FF2B5EF4-FFF2-40B4-BE49-F238E27FC236}">
                <a16:creationId xmlns="" xmlns:a16="http://schemas.microsoft.com/office/drawing/2014/main" id="{C777F34D-AE26-4256-A04D-0682E51E0972}"/>
              </a:ext>
            </a:extLst>
          </p:cNvPr>
          <p:cNvSpPr/>
          <p:nvPr/>
        </p:nvSpPr>
        <p:spPr>
          <a:xfrm>
            <a:off x="1205204" y="3283793"/>
            <a:ext cx="2476500" cy="12954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dirty="0">
                <a:solidFill>
                  <a:srgbClr val="FFFF00"/>
                </a:solidFill>
                <a:latin typeface="Arial Black" panose="020B0A04020102020204" pitchFamily="34" charset="0"/>
                <a:hlinkClick r:id="rId2" action="ppaction://hlinkpres?slideindex=14&amp;slidetitle=Презентация PowerPoint"/>
              </a:rPr>
              <a:t>100</a:t>
            </a:r>
            <a:endParaRPr lang="ru-RU" sz="6000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57A39838-041F-4697-8FEE-980436964FBA}"/>
              </a:ext>
            </a:extLst>
          </p:cNvPr>
          <p:cNvSpPr/>
          <p:nvPr/>
        </p:nvSpPr>
        <p:spPr>
          <a:xfrm>
            <a:off x="4998583" y="3281461"/>
            <a:ext cx="2476500" cy="12954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dirty="0">
                <a:solidFill>
                  <a:srgbClr val="FFFF00"/>
                </a:solidFill>
                <a:latin typeface="Arial Black" panose="020B0A04020102020204" pitchFamily="34" charset="0"/>
                <a:hlinkClick r:id="rId2" action="ppaction://hlinkpres?slideindex=15&amp;slidetitle=Презентация PowerPoint"/>
              </a:rPr>
              <a:t>200</a:t>
            </a:r>
            <a:endParaRPr lang="ru-RU" sz="6000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3EE0A515-E943-4FC5-B772-7D929CBF6BB6}"/>
              </a:ext>
            </a:extLst>
          </p:cNvPr>
          <p:cNvSpPr/>
          <p:nvPr/>
        </p:nvSpPr>
        <p:spPr>
          <a:xfrm>
            <a:off x="8791963" y="3281461"/>
            <a:ext cx="2476500" cy="12954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dirty="0">
                <a:solidFill>
                  <a:srgbClr val="FFFF00"/>
                </a:solidFill>
                <a:latin typeface="Arial Black" panose="020B0A04020102020204" pitchFamily="34" charset="0"/>
                <a:hlinkClick r:id="rId2" action="ppaction://hlinkpres?slideindex=16&amp;slidetitle=Презентация PowerPoint"/>
              </a:rPr>
              <a:t>300</a:t>
            </a:r>
            <a:endParaRPr lang="ru-RU" sz="6000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50970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03376C90-96B9-468D-A871-7297D1CA407A}"/>
              </a:ext>
            </a:extLst>
          </p:cNvPr>
          <p:cNvSpPr txBox="1"/>
          <p:nvPr/>
        </p:nvSpPr>
        <p:spPr>
          <a:xfrm>
            <a:off x="2509837" y="1924735"/>
            <a:ext cx="7172325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rgbClr val="FFFF00"/>
                </a:solidFill>
                <a:latin typeface="Arial Black" panose="020B0A04020102020204" pitchFamily="34" charset="0"/>
              </a:rPr>
              <a:t>Назовите функции </a:t>
            </a:r>
          </a:p>
          <a:p>
            <a:pPr algn="ctr"/>
            <a:r>
              <a:rPr lang="ru-RU" sz="2800" dirty="0">
                <a:solidFill>
                  <a:srgbClr val="FFFF00"/>
                </a:solidFill>
                <a:latin typeface="Arial Black" panose="020B0A04020102020204" pitchFamily="34" charset="0"/>
              </a:rPr>
              <a:t>предметно-пространственной среды?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370D673E-6818-4155-B065-5665BAB10C3F}"/>
              </a:ext>
            </a:extLst>
          </p:cNvPr>
          <p:cNvSpPr txBox="1"/>
          <p:nvPr/>
        </p:nvSpPr>
        <p:spPr>
          <a:xfrm>
            <a:off x="8667750" y="195168"/>
            <a:ext cx="336232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Блок Функции РППС 1 вопрос</a:t>
            </a:r>
          </a:p>
        </p:txBody>
      </p:sp>
      <p:sp>
        <p:nvSpPr>
          <p:cNvPr id="5" name="Стрелка: влево 4">
            <a:hlinkClick r:id="rId2" action="ppaction://hlinkpres?slideindex=13&amp;slidetitle=Презентация PowerPoint"/>
            <a:extLst>
              <a:ext uri="{FF2B5EF4-FFF2-40B4-BE49-F238E27FC236}">
                <a16:creationId xmlns="" xmlns:a16="http://schemas.microsoft.com/office/drawing/2014/main" id="{11CBE47B-8528-4949-9A11-DF955E1BB609}"/>
              </a:ext>
            </a:extLst>
          </p:cNvPr>
          <p:cNvSpPr/>
          <p:nvPr/>
        </p:nvSpPr>
        <p:spPr>
          <a:xfrm>
            <a:off x="581025" y="5695950"/>
            <a:ext cx="978408" cy="484632"/>
          </a:xfrm>
          <a:prstGeom prst="leftArrow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29344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трелка: влево 1">
            <a:hlinkClick r:id="rId2" action="ppaction://hlinkpres?slideindex=13&amp;slidetitle=Презентация PowerPoint"/>
            <a:extLst>
              <a:ext uri="{FF2B5EF4-FFF2-40B4-BE49-F238E27FC236}">
                <a16:creationId xmlns="" xmlns:a16="http://schemas.microsoft.com/office/drawing/2014/main" id="{59156907-4362-4759-B628-FA82B0A92AD0}"/>
              </a:ext>
            </a:extLst>
          </p:cNvPr>
          <p:cNvSpPr/>
          <p:nvPr/>
        </p:nvSpPr>
        <p:spPr>
          <a:xfrm>
            <a:off x="657225" y="5743575"/>
            <a:ext cx="978408" cy="484632"/>
          </a:xfrm>
          <a:prstGeom prst="leftArrow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753DDA17-3503-4D77-8DBA-B6362C96EB49}"/>
              </a:ext>
            </a:extLst>
          </p:cNvPr>
          <p:cNvSpPr txBox="1"/>
          <p:nvPr/>
        </p:nvSpPr>
        <p:spPr>
          <a:xfrm>
            <a:off x="8667750" y="195168"/>
            <a:ext cx="336232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Блок Функции РППС 2 вопрос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94809123-63A9-4D72-AF67-2969A6EB0CD9}"/>
              </a:ext>
            </a:extLst>
          </p:cNvPr>
          <p:cNvSpPr txBox="1"/>
          <p:nvPr/>
        </p:nvSpPr>
        <p:spPr>
          <a:xfrm>
            <a:off x="345066" y="1613118"/>
            <a:ext cx="11501867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dirty="0">
                <a:solidFill>
                  <a:srgbClr val="FFFF00"/>
                </a:solidFill>
                <a:latin typeface="Arial Black" panose="020B0A04020102020204" pitchFamily="34" charset="0"/>
              </a:rPr>
              <a:t>Перечислите условия, которые необходимо учитывать </a:t>
            </a:r>
          </a:p>
          <a:p>
            <a:pPr algn="ctr"/>
            <a:r>
              <a:rPr lang="ru-RU" sz="2800" dirty="0">
                <a:solidFill>
                  <a:srgbClr val="FFFF00"/>
                </a:solidFill>
                <a:latin typeface="Arial Black" panose="020B0A04020102020204" pitchFamily="34" charset="0"/>
              </a:rPr>
              <a:t>при создании </a:t>
            </a:r>
          </a:p>
          <a:p>
            <a:pPr algn="ctr"/>
            <a:r>
              <a:rPr lang="ru-RU" sz="2800" dirty="0">
                <a:solidFill>
                  <a:srgbClr val="FFFF00"/>
                </a:solidFill>
                <a:latin typeface="Arial Black" panose="020B0A04020102020204" pitchFamily="34" charset="0"/>
              </a:rPr>
              <a:t>развивающей предметно-пространственной </a:t>
            </a:r>
          </a:p>
          <a:p>
            <a:pPr algn="ctr"/>
            <a:r>
              <a:rPr lang="ru-RU" sz="2800" dirty="0">
                <a:solidFill>
                  <a:srgbClr val="FFFF00"/>
                </a:solidFill>
                <a:latin typeface="Arial Black" panose="020B0A04020102020204" pitchFamily="34" charset="0"/>
              </a:rPr>
              <a:t>среды группы?</a:t>
            </a:r>
          </a:p>
        </p:txBody>
      </p:sp>
    </p:spTree>
    <p:extLst>
      <p:ext uri="{BB962C8B-B14F-4D97-AF65-F5344CB8AC3E}">
        <p14:creationId xmlns="" xmlns:p14="http://schemas.microsoft.com/office/powerpoint/2010/main" val="3975498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83E88DCD-9288-4BC5-A546-BA0079C6300E}"/>
              </a:ext>
            </a:extLst>
          </p:cNvPr>
          <p:cNvSpPr txBox="1"/>
          <p:nvPr/>
        </p:nvSpPr>
        <p:spPr>
          <a:xfrm>
            <a:off x="8667750" y="195168"/>
            <a:ext cx="336232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Блок Функции РППС 3 вопрос</a:t>
            </a:r>
          </a:p>
        </p:txBody>
      </p:sp>
      <p:sp>
        <p:nvSpPr>
          <p:cNvPr id="3" name="Стрелка: влево 2">
            <a:hlinkClick r:id="rId2" action="ppaction://hlinkpres?slideindex=13&amp;slidetitle=Презентация PowerPoint"/>
            <a:extLst>
              <a:ext uri="{FF2B5EF4-FFF2-40B4-BE49-F238E27FC236}">
                <a16:creationId xmlns="" xmlns:a16="http://schemas.microsoft.com/office/drawing/2014/main" id="{6816D105-35B6-4521-8110-9F17E56AFDD3}"/>
              </a:ext>
            </a:extLst>
          </p:cNvPr>
          <p:cNvSpPr/>
          <p:nvPr/>
        </p:nvSpPr>
        <p:spPr>
          <a:xfrm>
            <a:off x="657225" y="5743575"/>
            <a:ext cx="978408" cy="484632"/>
          </a:xfrm>
          <a:prstGeom prst="leftArrow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0457D35C-D006-4D85-BFC9-61B21EF06F78}"/>
              </a:ext>
            </a:extLst>
          </p:cNvPr>
          <p:cNvSpPr txBox="1"/>
          <p:nvPr/>
        </p:nvSpPr>
        <p:spPr>
          <a:xfrm>
            <a:off x="2493874" y="1643856"/>
            <a:ext cx="7204251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rgbClr val="FFFF00"/>
                </a:solidFill>
                <a:latin typeface="Arial Black" panose="020B0A04020102020204" pitchFamily="34" charset="0"/>
              </a:rPr>
              <a:t>Для чего необходимо привлекать родителей и детей к созданию РППС группы. </a:t>
            </a:r>
          </a:p>
          <a:p>
            <a:pPr algn="ctr"/>
            <a:r>
              <a:rPr lang="ru-RU" sz="2800" dirty="0">
                <a:solidFill>
                  <a:srgbClr val="FFFF00"/>
                </a:solidFill>
                <a:latin typeface="Arial Black" panose="020B0A04020102020204" pitchFamily="34" charset="0"/>
              </a:rPr>
              <a:t>Назовите формы взаимодействия с семьями воспитанников</a:t>
            </a:r>
          </a:p>
        </p:txBody>
      </p:sp>
    </p:spTree>
    <p:extLst>
      <p:ext uri="{BB962C8B-B14F-4D97-AF65-F5344CB8AC3E}">
        <p14:creationId xmlns="" xmlns:p14="http://schemas.microsoft.com/office/powerpoint/2010/main" val="3647487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541995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6773BB50-70EE-4CCB-A848-56A8B8853DBF}"/>
              </a:ext>
            </a:extLst>
          </p:cNvPr>
          <p:cNvSpPr/>
          <p:nvPr/>
        </p:nvSpPr>
        <p:spPr>
          <a:xfrm>
            <a:off x="3263942" y="1586405"/>
            <a:ext cx="5664116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5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I</a:t>
            </a:r>
            <a:r>
              <a:rPr lang="en-US" sz="9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</a:t>
            </a:r>
            <a:r>
              <a:rPr lang="en-US" sz="150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I</a:t>
            </a:r>
            <a:r>
              <a:rPr lang="ru-RU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</a:t>
            </a:r>
            <a:r>
              <a:rPr lang="ru-RU" sz="9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раунд</a:t>
            </a:r>
          </a:p>
        </p:txBody>
      </p:sp>
      <p:pic>
        <p:nvPicPr>
          <p:cNvPr id="3" name="заставка раунд">
            <a:hlinkClick r:id="" action="ppaction://media"/>
            <a:extLst>
              <a:ext uri="{FF2B5EF4-FFF2-40B4-BE49-F238E27FC236}">
                <a16:creationId xmlns="" xmlns:a16="http://schemas.microsoft.com/office/drawing/2014/main" id="{5DBB5035-E30B-44B6-96F1-1EE6F86150CE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450850" y="450850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691990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621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96D13910-4557-476E-9839-74F927CF4427}"/>
              </a:ext>
            </a:extLst>
          </p:cNvPr>
          <p:cNvSpPr/>
          <p:nvPr/>
        </p:nvSpPr>
        <p:spPr>
          <a:xfrm>
            <a:off x="814679" y="320157"/>
            <a:ext cx="10067730" cy="171683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FFFF00"/>
                </a:solidFill>
                <a:hlinkClick r:id="rId2" action="ppaction://hlinkpres?slideindex=20&amp;slidetitle=Презентация PowerPoint"/>
              </a:rPr>
              <a:t>ВОПРОСЫ ОТ…</a:t>
            </a:r>
            <a:endParaRPr lang="ru-RU" sz="4400" b="1" dirty="0">
              <a:solidFill>
                <a:srgbClr val="FFFF00"/>
              </a:solidFill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="" xmlns:a16="http://schemas.microsoft.com/office/drawing/2014/main" id="{E039C839-FAA9-413B-8A5E-F4D3E4423CC2}"/>
              </a:ext>
            </a:extLst>
          </p:cNvPr>
          <p:cNvSpPr/>
          <p:nvPr/>
        </p:nvSpPr>
        <p:spPr>
          <a:xfrm>
            <a:off x="814679" y="2515669"/>
            <a:ext cx="10067730" cy="171683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FFFF00"/>
                </a:solidFill>
                <a:hlinkClick r:id="rId2" action="ppaction://hlinkpres?slideindex=24&amp;slidetitle=Презентация PowerPoint"/>
              </a:rPr>
              <a:t>ПРОЕКТИРОВАНИЕ РППС</a:t>
            </a:r>
            <a:endParaRPr lang="ru-RU" sz="4400" b="1" dirty="0">
              <a:solidFill>
                <a:srgbClr val="FFFF00"/>
              </a:solidFill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="" xmlns:a16="http://schemas.microsoft.com/office/drawing/2014/main" id="{6E8719F9-1FF6-4CB8-B0EB-01A2CA950312}"/>
              </a:ext>
            </a:extLst>
          </p:cNvPr>
          <p:cNvSpPr/>
          <p:nvPr/>
        </p:nvSpPr>
        <p:spPr>
          <a:xfrm>
            <a:off x="814679" y="4711181"/>
            <a:ext cx="10067730" cy="171683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FFFF00"/>
                </a:solidFill>
                <a:hlinkClick r:id="rId2" action="ppaction://hlinkpres?slideindex=28&amp;slidetitle=Презентация PowerPoint"/>
              </a:rPr>
              <a:t>ДУМАЙ, АНАЛИЗИРУЙ, ДЕЙСТВУЙ</a:t>
            </a:r>
            <a:endParaRPr lang="ru-RU" sz="44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90585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933E2DCD-53F5-4F93-B350-7315DDAC3667}"/>
              </a:ext>
            </a:extLst>
          </p:cNvPr>
          <p:cNvSpPr/>
          <p:nvPr/>
        </p:nvSpPr>
        <p:spPr>
          <a:xfrm>
            <a:off x="3791330" y="1586405"/>
            <a:ext cx="4609340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5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I</a:t>
            </a:r>
            <a:r>
              <a:rPr lang="ru-RU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</a:t>
            </a:r>
            <a:r>
              <a:rPr lang="ru-RU" sz="9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раунд</a:t>
            </a:r>
          </a:p>
        </p:txBody>
      </p:sp>
      <p:pic>
        <p:nvPicPr>
          <p:cNvPr id="3" name="заставка раунд">
            <a:hlinkClick r:id="" action="ppaction://media"/>
            <a:extLst>
              <a:ext uri="{FF2B5EF4-FFF2-40B4-BE49-F238E27FC236}">
                <a16:creationId xmlns="" xmlns:a16="http://schemas.microsoft.com/office/drawing/2014/main" id="{1BC00F6B-1C38-4893-BA5A-7F80A2791559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486423" y="413333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95669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621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372FA22D-51E3-48F5-B744-6C467C6A4679}"/>
              </a:ext>
            </a:extLst>
          </p:cNvPr>
          <p:cNvSpPr/>
          <p:nvPr/>
        </p:nvSpPr>
        <p:spPr>
          <a:xfrm>
            <a:off x="814679" y="272656"/>
            <a:ext cx="10067730" cy="171683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FFFF00"/>
                </a:solidFill>
              </a:rPr>
              <a:t>ВОПРОСЫ ОТ…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="" xmlns:a16="http://schemas.microsoft.com/office/drawing/2014/main" id="{79CEF4C0-5DA9-4DEB-9D66-697FE48BBCF3}"/>
              </a:ext>
            </a:extLst>
          </p:cNvPr>
          <p:cNvSpPr/>
          <p:nvPr/>
        </p:nvSpPr>
        <p:spPr>
          <a:xfrm>
            <a:off x="4610294" y="3281461"/>
            <a:ext cx="2476500" cy="12954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dirty="0">
                <a:solidFill>
                  <a:srgbClr val="FFFF00"/>
                </a:solidFill>
                <a:latin typeface="Arial Black" panose="020B0A04020102020204" pitchFamily="34" charset="0"/>
                <a:hlinkClick r:id="rId2" action="ppaction://hlinkpres?slideindex=22&amp;slidetitle=Презентация PowerPoint"/>
              </a:rPr>
              <a:t>200</a:t>
            </a:r>
            <a:endParaRPr lang="ru-RU" sz="6000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="" xmlns:a16="http://schemas.microsoft.com/office/drawing/2014/main" id="{C004BC12-A050-4714-9B33-420F02F2C333}"/>
              </a:ext>
            </a:extLst>
          </p:cNvPr>
          <p:cNvSpPr/>
          <p:nvPr/>
        </p:nvSpPr>
        <p:spPr>
          <a:xfrm>
            <a:off x="814679" y="3281461"/>
            <a:ext cx="2476500" cy="12954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dirty="0">
                <a:solidFill>
                  <a:srgbClr val="FFFF00"/>
                </a:solidFill>
                <a:latin typeface="Arial Black" panose="020B0A04020102020204" pitchFamily="34" charset="0"/>
                <a:hlinkClick r:id="rId2" action="ppaction://hlinkpres?slideindex=21&amp;slidetitle=Презентация PowerPoint"/>
              </a:rPr>
              <a:t>100</a:t>
            </a:r>
            <a:endParaRPr lang="ru-RU" sz="6000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50884C0B-023F-4F18-8BA0-9134F812D66B}"/>
              </a:ext>
            </a:extLst>
          </p:cNvPr>
          <p:cNvSpPr/>
          <p:nvPr/>
        </p:nvSpPr>
        <p:spPr>
          <a:xfrm>
            <a:off x="8405909" y="3281461"/>
            <a:ext cx="2476500" cy="12954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dirty="0">
                <a:solidFill>
                  <a:srgbClr val="FFFF00"/>
                </a:solidFill>
                <a:latin typeface="Arial Black" panose="020B0A04020102020204" pitchFamily="34" charset="0"/>
                <a:hlinkClick r:id="rId2" action="ppaction://hlinkpres?slideindex=23&amp;slidetitle=Презентация PowerPoint"/>
              </a:rPr>
              <a:t>300</a:t>
            </a:r>
            <a:endParaRPr lang="ru-RU" sz="6000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sp>
        <p:nvSpPr>
          <p:cNvPr id="6" name="Стрелка: влево 5">
            <a:hlinkClick r:id="rId2" action="ppaction://hlinkpres?slideindex=19&amp;slidetitle=Презентация PowerPoint"/>
            <a:extLst>
              <a:ext uri="{FF2B5EF4-FFF2-40B4-BE49-F238E27FC236}">
                <a16:creationId xmlns="" xmlns:a16="http://schemas.microsoft.com/office/drawing/2014/main" id="{10E8C7BA-19BC-4C8E-8371-347C13F9E979}"/>
              </a:ext>
            </a:extLst>
          </p:cNvPr>
          <p:cNvSpPr/>
          <p:nvPr/>
        </p:nvSpPr>
        <p:spPr>
          <a:xfrm>
            <a:off x="503853" y="5887616"/>
            <a:ext cx="978408" cy="484632"/>
          </a:xfrm>
          <a:prstGeom prst="leftArrow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66479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трелка: влево 1">
            <a:hlinkClick r:id="rId3" action="ppaction://hlinkpres?slideindex=20&amp;slidetitle=Презентация PowerPoint"/>
            <a:extLst>
              <a:ext uri="{FF2B5EF4-FFF2-40B4-BE49-F238E27FC236}">
                <a16:creationId xmlns="" xmlns:a16="http://schemas.microsoft.com/office/drawing/2014/main" id="{86B78D89-2F13-45C8-903C-BE16A2EE7D05}"/>
              </a:ext>
            </a:extLst>
          </p:cNvPr>
          <p:cNvSpPr/>
          <p:nvPr/>
        </p:nvSpPr>
        <p:spPr>
          <a:xfrm>
            <a:off x="457200" y="6036906"/>
            <a:ext cx="978408" cy="484632"/>
          </a:xfrm>
          <a:prstGeom prst="leftArrow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C5F1ECC2-293F-4A63-80D9-70D62B8FC4EC}"/>
              </a:ext>
            </a:extLst>
          </p:cNvPr>
          <p:cNvSpPr txBox="1"/>
          <p:nvPr/>
        </p:nvSpPr>
        <p:spPr>
          <a:xfrm>
            <a:off x="8667750" y="195168"/>
            <a:ext cx="336232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Блок Вопросы от … 1 вопрос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BD39CE3B-C9AB-4BCA-8FD0-930361ED2E4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7832" y="394216"/>
            <a:ext cx="2825426" cy="480048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B086C933-3B2E-4504-9EEC-6513AE60E73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2347" t="31020" r="40383" b="21771"/>
          <a:stretch/>
        </p:blipFill>
        <p:spPr>
          <a:xfrm>
            <a:off x="6697739" y="942391"/>
            <a:ext cx="5198791" cy="370413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96FEB655-E14E-4E97-B47C-D5951B08B715}"/>
              </a:ext>
            </a:extLst>
          </p:cNvPr>
          <p:cNvSpPr txBox="1"/>
          <p:nvPr/>
        </p:nvSpPr>
        <p:spPr>
          <a:xfrm>
            <a:off x="3564294" y="4801894"/>
            <a:ext cx="870480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solidFill>
                  <a:srgbClr val="FFFF00"/>
                </a:solidFill>
                <a:latin typeface="Arial Black" panose="020B0A04020102020204" pitchFamily="34" charset="0"/>
              </a:rPr>
              <a:t>Для обеспечения эмоционального благополучия детей</a:t>
            </a:r>
          </a:p>
          <a:p>
            <a:pPr algn="ctr"/>
            <a:r>
              <a:rPr lang="ru-RU" sz="2000" dirty="0">
                <a:solidFill>
                  <a:srgbClr val="FFFF00"/>
                </a:solidFill>
                <a:latin typeface="Arial Black" panose="020B0A04020102020204" pitchFamily="34" charset="0"/>
              </a:rPr>
              <a:t>обстановка группы должна быть оборудована</a:t>
            </a:r>
          </a:p>
          <a:p>
            <a:pPr algn="ctr"/>
            <a:r>
              <a:rPr lang="ru-RU" sz="2000" dirty="0">
                <a:solidFill>
                  <a:srgbClr val="FFFF00"/>
                </a:solidFill>
                <a:latin typeface="Arial Black" panose="020B0A04020102020204" pitchFamily="34" charset="0"/>
              </a:rPr>
              <a:t>Таким образом, чтобы ребенок чувствовал себя комфортно</a:t>
            </a:r>
          </a:p>
          <a:p>
            <a:pPr algn="ctr"/>
            <a:r>
              <a:rPr lang="ru-RU" sz="2000" dirty="0">
                <a:solidFill>
                  <a:srgbClr val="FFFF00"/>
                </a:solidFill>
                <a:latin typeface="Arial Black" panose="020B0A04020102020204" pitchFamily="34" charset="0"/>
              </a:rPr>
              <a:t>И свободно.</a:t>
            </a:r>
          </a:p>
          <a:p>
            <a:pPr algn="ctr"/>
            <a:r>
              <a:rPr lang="ru-RU" sz="2000" dirty="0">
                <a:solidFill>
                  <a:srgbClr val="FFFF00"/>
                </a:solidFill>
                <a:latin typeface="Arial Black" panose="020B0A04020102020204" pitchFamily="34" charset="0"/>
              </a:rPr>
              <a:t>А что значит «комфортно»?</a:t>
            </a:r>
          </a:p>
        </p:txBody>
      </p:sp>
      <p:pic>
        <p:nvPicPr>
          <p:cNvPr id="9" name="вопрос 1">
            <a:hlinkClick r:id="" action="ppaction://media"/>
            <a:extLst>
              <a:ext uri="{FF2B5EF4-FFF2-40B4-BE49-F238E27FC236}">
                <a16:creationId xmlns="" xmlns:a16="http://schemas.microsoft.com/office/drawing/2014/main" id="{66102DFA-FF5E-423B-B3BA-06E774E89E70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6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533076" y="387780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67192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55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трелка: влево 1">
            <a:hlinkClick r:id="rId3" action="ppaction://hlinkpres?slideindex=20&amp;slidetitle=Презентация PowerPoint"/>
            <a:extLst>
              <a:ext uri="{FF2B5EF4-FFF2-40B4-BE49-F238E27FC236}">
                <a16:creationId xmlns="" xmlns:a16="http://schemas.microsoft.com/office/drawing/2014/main" id="{B854FB38-F1F1-4877-8DFF-8BE6979FA9ED}"/>
              </a:ext>
            </a:extLst>
          </p:cNvPr>
          <p:cNvSpPr/>
          <p:nvPr/>
        </p:nvSpPr>
        <p:spPr>
          <a:xfrm>
            <a:off x="457200" y="6036906"/>
            <a:ext cx="978408" cy="484632"/>
          </a:xfrm>
          <a:prstGeom prst="leftArrow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3E52528A-FCBD-45AE-B0B5-ED5F94EC1337}"/>
              </a:ext>
            </a:extLst>
          </p:cNvPr>
          <p:cNvSpPr txBox="1"/>
          <p:nvPr/>
        </p:nvSpPr>
        <p:spPr>
          <a:xfrm>
            <a:off x="8667750" y="195168"/>
            <a:ext cx="336232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Блок Вопросы от … 2 вопрос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275C6CE5-DD93-4965-BC84-616415D9284C}"/>
              </a:ext>
            </a:extLst>
          </p:cNvPr>
          <p:cNvSpPr txBox="1"/>
          <p:nvPr/>
        </p:nvSpPr>
        <p:spPr>
          <a:xfrm>
            <a:off x="4998876" y="4340230"/>
            <a:ext cx="6097554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0" i="0" dirty="0">
                <a:solidFill>
                  <a:srgbClr val="FFFF00"/>
                </a:solidFill>
                <a:effectLst/>
                <a:latin typeface="Arial Black" panose="020B0A04020102020204" pitchFamily="34" charset="0"/>
              </a:rPr>
              <a:t>Разработать рекомендации по совершенствованию комфортной развивающей предметно-пространственной среды.</a:t>
            </a:r>
            <a:endParaRPr lang="ru-RU" sz="2400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659628E3-C30F-45F7-8B33-1AC6967F3D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67535" y="2161088"/>
            <a:ext cx="3568475" cy="2005029"/>
          </a:xfrm>
          <a:prstGeom prst="rect">
            <a:avLst/>
          </a:prstGeom>
        </p:spPr>
      </p:pic>
      <p:pic>
        <p:nvPicPr>
          <p:cNvPr id="9" name="Записанный звук">
            <a:hlinkClick r:id="" action="ppaction://media"/>
            <a:extLst>
              <a:ext uri="{FF2B5EF4-FFF2-40B4-BE49-F238E27FC236}">
                <a16:creationId xmlns="" xmlns:a16="http://schemas.microsoft.com/office/drawing/2014/main" id="{DB28CEA5-17EB-458D-9CC1-F45CE1ABCC9A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457200" y="379834"/>
            <a:ext cx="487363" cy="487363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B5BA3728-C92E-49FE-9A09-ED834D845A92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5608" y="846752"/>
            <a:ext cx="2969662" cy="427631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747172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114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трелка: влево 1">
            <a:hlinkClick r:id="rId3" action="ppaction://hlinkpres?slideindex=20&amp;slidetitle=Презентация PowerPoint"/>
            <a:extLst>
              <a:ext uri="{FF2B5EF4-FFF2-40B4-BE49-F238E27FC236}">
                <a16:creationId xmlns="" xmlns:a16="http://schemas.microsoft.com/office/drawing/2014/main" id="{C1E9AF11-DDA9-4552-858F-DD43D2485F19}"/>
              </a:ext>
            </a:extLst>
          </p:cNvPr>
          <p:cNvSpPr/>
          <p:nvPr/>
        </p:nvSpPr>
        <p:spPr>
          <a:xfrm>
            <a:off x="457200" y="6036906"/>
            <a:ext cx="978408" cy="484632"/>
          </a:xfrm>
          <a:prstGeom prst="leftArrow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37366D38-F748-4E80-901D-417A2E1C5D13}"/>
              </a:ext>
            </a:extLst>
          </p:cNvPr>
          <p:cNvSpPr txBox="1"/>
          <p:nvPr/>
        </p:nvSpPr>
        <p:spPr>
          <a:xfrm>
            <a:off x="8667750" y="195168"/>
            <a:ext cx="336232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Блок Вопросы от … 3 вопрос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7DB631D7-B764-462F-A1B8-9053F55DE8C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6924" y="1330056"/>
            <a:ext cx="2697714" cy="385387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3CCDC26E-7720-4B7E-9CB3-076B379E1EA4}"/>
              </a:ext>
            </a:extLst>
          </p:cNvPr>
          <p:cNvSpPr txBox="1"/>
          <p:nvPr/>
        </p:nvSpPr>
        <p:spPr>
          <a:xfrm>
            <a:off x="5523671" y="1625049"/>
            <a:ext cx="6097554" cy="3108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b="0" i="0" dirty="0">
                <a:solidFill>
                  <a:srgbClr val="FFFF00"/>
                </a:solidFill>
                <a:effectLst/>
                <a:latin typeface="Arial Black" panose="020B0A04020102020204" pitchFamily="34" charset="0"/>
              </a:rPr>
              <a:t>Приведите примеры психологических игр </a:t>
            </a:r>
          </a:p>
          <a:p>
            <a:pPr algn="ctr"/>
            <a:r>
              <a:rPr lang="ru-RU" sz="2800" dirty="0">
                <a:solidFill>
                  <a:srgbClr val="FFFF00"/>
                </a:solidFill>
                <a:latin typeface="Arial Black" panose="020B0A04020102020204" pitchFamily="34" charset="0"/>
              </a:rPr>
              <a:t>(2-3) и/или </a:t>
            </a:r>
            <a:r>
              <a:rPr lang="ru-RU" sz="2800" b="0" i="0" dirty="0">
                <a:solidFill>
                  <a:srgbClr val="FFFF00"/>
                </a:solidFill>
                <a:effectLst/>
                <a:latin typeface="Arial Black" panose="020B0A04020102020204" pitchFamily="34" charset="0"/>
              </a:rPr>
              <a:t>упражнений, направленных на развитие познавательной, эмоционально-личностной сферы детей.</a:t>
            </a:r>
          </a:p>
        </p:txBody>
      </p:sp>
      <p:pic>
        <p:nvPicPr>
          <p:cNvPr id="10" name="вопрос 3">
            <a:hlinkClick r:id="" action="ppaction://media"/>
            <a:extLst>
              <a:ext uri="{FF2B5EF4-FFF2-40B4-BE49-F238E27FC236}">
                <a16:creationId xmlns="" xmlns:a16="http://schemas.microsoft.com/office/drawing/2014/main" id="{3F6D2EE5-3A60-400A-9259-B96B64316D1B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948245" y="469317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35617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59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55251EE3-62F9-4C44-B13E-AF4E2892BF77}"/>
              </a:ext>
            </a:extLst>
          </p:cNvPr>
          <p:cNvSpPr/>
          <p:nvPr/>
        </p:nvSpPr>
        <p:spPr>
          <a:xfrm>
            <a:off x="1062135" y="686869"/>
            <a:ext cx="10067730" cy="171683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FFFF00"/>
                </a:solidFill>
              </a:rPr>
              <a:t>ПРОЕКТИРОВАНИЕ РППС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="" xmlns:a16="http://schemas.microsoft.com/office/drawing/2014/main" id="{988B8441-9DD7-47C1-90B9-F7F5917ABC2A}"/>
              </a:ext>
            </a:extLst>
          </p:cNvPr>
          <p:cNvSpPr/>
          <p:nvPr/>
        </p:nvSpPr>
        <p:spPr>
          <a:xfrm>
            <a:off x="1062135" y="3429000"/>
            <a:ext cx="2476500" cy="12954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dirty="0">
                <a:solidFill>
                  <a:srgbClr val="FFFF00"/>
                </a:solidFill>
                <a:latin typeface="Arial Black" panose="020B0A04020102020204" pitchFamily="34" charset="0"/>
                <a:hlinkClick r:id="rId2" action="ppaction://hlinkpres?slideindex=25&amp;slidetitle=Презентация PowerPoint"/>
              </a:rPr>
              <a:t>100</a:t>
            </a:r>
            <a:endParaRPr lang="ru-RU" sz="6000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="" xmlns:a16="http://schemas.microsoft.com/office/drawing/2014/main" id="{8CF0D227-B119-4C1C-8FE0-FA5AC7B1DAF2}"/>
              </a:ext>
            </a:extLst>
          </p:cNvPr>
          <p:cNvSpPr/>
          <p:nvPr/>
        </p:nvSpPr>
        <p:spPr>
          <a:xfrm>
            <a:off x="4857750" y="3429000"/>
            <a:ext cx="2476500" cy="12954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dirty="0">
                <a:solidFill>
                  <a:srgbClr val="FFFF00"/>
                </a:solidFill>
                <a:latin typeface="Arial Black" panose="020B0A04020102020204" pitchFamily="34" charset="0"/>
                <a:hlinkClick r:id="rId2" action="ppaction://hlinkpres?slideindex=26&amp;slidetitle=Презентация PowerPoint"/>
              </a:rPr>
              <a:t>200</a:t>
            </a:r>
            <a:endParaRPr lang="ru-RU" sz="6000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9E1BF087-2087-4D00-8D36-55A0E032641A}"/>
              </a:ext>
            </a:extLst>
          </p:cNvPr>
          <p:cNvSpPr/>
          <p:nvPr/>
        </p:nvSpPr>
        <p:spPr>
          <a:xfrm>
            <a:off x="8653365" y="3429000"/>
            <a:ext cx="2476500" cy="12954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dirty="0">
                <a:solidFill>
                  <a:srgbClr val="FFFF00"/>
                </a:solidFill>
                <a:latin typeface="Arial Black" panose="020B0A04020102020204" pitchFamily="34" charset="0"/>
                <a:hlinkClick r:id="rId2" action="ppaction://hlinkpres?slideindex=27&amp;slidetitle=Презентация PowerPoint"/>
              </a:rPr>
              <a:t>300</a:t>
            </a:r>
            <a:endParaRPr lang="ru-RU" sz="6000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sp>
        <p:nvSpPr>
          <p:cNvPr id="6" name="Стрелка: влево 5">
            <a:hlinkClick r:id="rId2" action="ppaction://hlinkpres?slideindex=19&amp;slidetitle=Презентация PowerPoint"/>
            <a:extLst>
              <a:ext uri="{FF2B5EF4-FFF2-40B4-BE49-F238E27FC236}">
                <a16:creationId xmlns="" xmlns:a16="http://schemas.microsoft.com/office/drawing/2014/main" id="{D2590469-F59A-4A5F-B1FA-78C6F4831353}"/>
              </a:ext>
            </a:extLst>
          </p:cNvPr>
          <p:cNvSpPr/>
          <p:nvPr/>
        </p:nvSpPr>
        <p:spPr>
          <a:xfrm>
            <a:off x="466531" y="6102220"/>
            <a:ext cx="978408" cy="484632"/>
          </a:xfrm>
          <a:prstGeom prst="leftArrow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91404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FFB67377-7372-4123-8273-110A79EFE81B}"/>
              </a:ext>
            </a:extLst>
          </p:cNvPr>
          <p:cNvSpPr txBox="1"/>
          <p:nvPr/>
        </p:nvSpPr>
        <p:spPr>
          <a:xfrm>
            <a:off x="1488260" y="642461"/>
            <a:ext cx="8522862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rgbClr val="FFFF00"/>
                </a:solidFill>
                <a:latin typeface="Arial Black" panose="020B0A04020102020204" pitchFamily="34" charset="0"/>
              </a:rPr>
              <a:t>Всем вам известно, что среда и предметы</a:t>
            </a:r>
          </a:p>
          <a:p>
            <a:pPr algn="ctr"/>
            <a:r>
              <a:rPr lang="ru-RU" sz="2400" dirty="0">
                <a:solidFill>
                  <a:srgbClr val="FFFF00"/>
                </a:solidFill>
                <a:latin typeface="Arial Black" panose="020B0A04020102020204" pitchFamily="34" charset="0"/>
              </a:rPr>
              <a:t>в ней должны быть безопасными для детей. </a:t>
            </a:r>
          </a:p>
          <a:p>
            <a:pPr algn="ctr"/>
            <a:r>
              <a:rPr lang="ru-RU" sz="2400" dirty="0">
                <a:solidFill>
                  <a:srgbClr val="FFFF00"/>
                </a:solidFill>
                <a:latin typeface="Arial Black" panose="020B0A04020102020204" pitchFamily="34" charset="0"/>
              </a:rPr>
              <a:t>Посмотрите на изображение барабана.</a:t>
            </a:r>
          </a:p>
          <a:p>
            <a:pPr algn="ctr"/>
            <a:r>
              <a:rPr lang="ru-RU" sz="2400" dirty="0">
                <a:solidFill>
                  <a:srgbClr val="FFFF00"/>
                </a:solidFill>
                <a:latin typeface="Arial Black" panose="020B0A04020102020204" pitchFamily="34" charset="0"/>
              </a:rPr>
              <a:t> Как вы думаете, данная игрушка </a:t>
            </a:r>
          </a:p>
          <a:p>
            <a:pPr algn="ctr"/>
            <a:r>
              <a:rPr lang="ru-RU" sz="2400" dirty="0">
                <a:solidFill>
                  <a:srgbClr val="FFFF00"/>
                </a:solidFill>
                <a:latin typeface="Arial Black" panose="020B0A04020102020204" pitchFamily="34" charset="0"/>
              </a:rPr>
              <a:t>безопасна для ребенка?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048C26AD-4CC8-451F-A5B2-8FFA6A25D95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425" t="3085" r="2652" b="5910"/>
          <a:stretch/>
        </p:blipFill>
        <p:spPr>
          <a:xfrm>
            <a:off x="3124164" y="2581453"/>
            <a:ext cx="4331515" cy="4056498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115D56C1-79BE-4942-BA3B-C4FCED17B2C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7445" b="8838"/>
          <a:stretch/>
        </p:blipFill>
        <p:spPr>
          <a:xfrm>
            <a:off x="9695922" y="1595337"/>
            <a:ext cx="2234640" cy="2815608"/>
          </a:xfrm>
          <a:prstGeom prst="rect">
            <a:avLst/>
          </a:prstGeom>
        </p:spPr>
      </p:pic>
      <p:pic>
        <p:nvPicPr>
          <p:cNvPr id="6" name="Picture 2">
            <a:extLst>
              <a:ext uri="{FF2B5EF4-FFF2-40B4-BE49-F238E27FC236}">
                <a16:creationId xmlns="" xmlns:a16="http://schemas.microsoft.com/office/drawing/2014/main" id="{7167C40B-63D4-4998-A34C-F3F99A4EAA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0100" y="4609702"/>
            <a:ext cx="2421022" cy="193899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C408CD5B-2154-4E00-9AC6-7C8D7599DFED}"/>
              </a:ext>
            </a:extLst>
          </p:cNvPr>
          <p:cNvSpPr txBox="1"/>
          <p:nvPr/>
        </p:nvSpPr>
        <p:spPr>
          <a:xfrm>
            <a:off x="7517080" y="195168"/>
            <a:ext cx="451299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Блок Проектирование РППС 1 вопрос</a:t>
            </a:r>
          </a:p>
        </p:txBody>
      </p:sp>
      <p:sp>
        <p:nvSpPr>
          <p:cNvPr id="2" name="Стрелка: влево 1">
            <a:hlinkClick r:id="rId5" action="ppaction://hlinkpres?slideindex=24&amp;slidetitle=Презентация PowerPoint"/>
            <a:extLst>
              <a:ext uri="{FF2B5EF4-FFF2-40B4-BE49-F238E27FC236}">
                <a16:creationId xmlns="" xmlns:a16="http://schemas.microsoft.com/office/drawing/2014/main" id="{2D1AB622-8930-45BA-A01B-BDB0ABDBD55B}"/>
              </a:ext>
            </a:extLst>
          </p:cNvPr>
          <p:cNvSpPr/>
          <p:nvPr/>
        </p:nvSpPr>
        <p:spPr>
          <a:xfrm>
            <a:off x="394717" y="5948859"/>
            <a:ext cx="978408" cy="484632"/>
          </a:xfrm>
          <a:prstGeom prst="leftArrow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86197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14C712C0-49B0-4CDE-80A0-5BBEE7B45BD1}"/>
              </a:ext>
            </a:extLst>
          </p:cNvPr>
          <p:cNvSpPr txBox="1"/>
          <p:nvPr/>
        </p:nvSpPr>
        <p:spPr>
          <a:xfrm>
            <a:off x="7433953" y="195168"/>
            <a:ext cx="459612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Блок Проектирование РППС 2 вопрос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93A96378-5909-4D1C-9681-986413E8063A}"/>
              </a:ext>
            </a:extLst>
          </p:cNvPr>
          <p:cNvSpPr txBox="1"/>
          <p:nvPr/>
        </p:nvSpPr>
        <p:spPr>
          <a:xfrm>
            <a:off x="354563" y="843677"/>
            <a:ext cx="11607282" cy="4924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800" u="sng" dirty="0">
                <a:solidFill>
                  <a:srgbClr val="FFC000"/>
                </a:solidFill>
                <a:latin typeface="Arial Black" panose="020B0A04020102020204" pitchFamily="34" charset="0"/>
              </a:rPr>
              <a:t>Подумайте, к каким возрастным группам относятся данные высказывания. Аргументируйте свой ответ.</a:t>
            </a:r>
          </a:p>
          <a:p>
            <a:pPr algn="ctr"/>
            <a:endParaRPr lang="ru-RU" sz="1800" dirty="0">
              <a:solidFill>
                <a:srgbClr val="FFFF00"/>
              </a:solidFill>
              <a:latin typeface="Arial Black" panose="020B0A04020102020204" pitchFamily="34" charset="0"/>
            </a:endParaRPr>
          </a:p>
          <a:p>
            <a:pPr marL="342900" indent="-342900" algn="ctr">
              <a:buAutoNum type="arabicPeriod"/>
            </a:pPr>
            <a:r>
              <a:rPr lang="ru-RU" sz="2000" dirty="0">
                <a:solidFill>
                  <a:srgbClr val="FFFF00"/>
                </a:solidFill>
                <a:latin typeface="Arial Black" panose="020B0A04020102020204" pitchFamily="34" charset="0"/>
              </a:rPr>
              <a:t>«Организация жизни и воспитание детей  в этой группе направлены на дальнейшее развитие умения понимать окружающих людей, проявлять к ним доброжелательное отношение, стремиться к общению и взаимодействию. Необходимо предусмотреть место для временного уединения дошкольника, где он может подумать, помечтать. Этот возраст – время  расцвета сюжетно-ролевых игр.»</a:t>
            </a:r>
          </a:p>
          <a:p>
            <a:pPr marL="342900" indent="-342900" algn="ctr">
              <a:buAutoNum type="arabicPeriod"/>
            </a:pPr>
            <a:endParaRPr lang="ru-RU" sz="2000" dirty="0">
              <a:solidFill>
                <a:srgbClr val="FFFF00"/>
              </a:solidFill>
              <a:latin typeface="Arial Black" panose="020B0A04020102020204" pitchFamily="34" charset="0"/>
            </a:endParaRPr>
          </a:p>
          <a:p>
            <a:pPr marL="342900" indent="-342900" algn="ctr">
              <a:buAutoNum type="arabicPeriod"/>
            </a:pPr>
            <a:r>
              <a:rPr lang="ru-RU" sz="2000" dirty="0">
                <a:solidFill>
                  <a:srgbClr val="FFFF00"/>
                </a:solidFill>
                <a:latin typeface="Arial Black" panose="020B0A04020102020204" pitchFamily="34" charset="0"/>
              </a:rPr>
              <a:t>«В  этом  возрасте происходит интенсивное развитие интеллектуальной, нравственно-волевой и эмоциональной сфер личности. Важно выделить место для того,  чтобы дети могли участвовать во всём многообразии игр (дидактических, развивающих, логико-математических и др.). Обязательно наличие уголка для детского экспериментирования, разнообразной конструктивной деятельности.»</a:t>
            </a:r>
          </a:p>
        </p:txBody>
      </p:sp>
      <p:sp>
        <p:nvSpPr>
          <p:cNvPr id="5" name="Стрелка: влево 4">
            <a:hlinkClick r:id="rId2" action="ppaction://hlinkpres?slideindex=24&amp;slidetitle=Презентация PowerPoint"/>
            <a:extLst>
              <a:ext uri="{FF2B5EF4-FFF2-40B4-BE49-F238E27FC236}">
                <a16:creationId xmlns="" xmlns:a16="http://schemas.microsoft.com/office/drawing/2014/main" id="{224F22D3-257A-430B-ADE9-DA753CE7B741}"/>
              </a:ext>
            </a:extLst>
          </p:cNvPr>
          <p:cNvSpPr/>
          <p:nvPr/>
        </p:nvSpPr>
        <p:spPr>
          <a:xfrm>
            <a:off x="522514" y="5747657"/>
            <a:ext cx="978408" cy="484632"/>
          </a:xfrm>
          <a:prstGeom prst="leftArrow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56698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20267EA9-8623-4833-86A7-0AD5A4B21DB4}"/>
              </a:ext>
            </a:extLst>
          </p:cNvPr>
          <p:cNvSpPr txBox="1"/>
          <p:nvPr/>
        </p:nvSpPr>
        <p:spPr>
          <a:xfrm>
            <a:off x="7517081" y="195168"/>
            <a:ext cx="451299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Блок Проектирование РППС 3 вопрос</a:t>
            </a:r>
          </a:p>
        </p:txBody>
      </p:sp>
      <p:sp>
        <p:nvSpPr>
          <p:cNvPr id="3" name="Стрелка: влево 2">
            <a:hlinkClick r:id="rId2" action="ppaction://hlinkpres?slideindex=24&amp;slidetitle=Презентация PowerPoint"/>
            <a:extLst>
              <a:ext uri="{FF2B5EF4-FFF2-40B4-BE49-F238E27FC236}">
                <a16:creationId xmlns="" xmlns:a16="http://schemas.microsoft.com/office/drawing/2014/main" id="{2504B2AE-EACB-44E1-BF62-36A42880F747}"/>
              </a:ext>
            </a:extLst>
          </p:cNvPr>
          <p:cNvSpPr/>
          <p:nvPr/>
        </p:nvSpPr>
        <p:spPr>
          <a:xfrm>
            <a:off x="429209" y="5971591"/>
            <a:ext cx="978408" cy="484632"/>
          </a:xfrm>
          <a:prstGeom prst="leftArrow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E03FF8AF-C009-4412-B529-976B0A9D84B2}"/>
              </a:ext>
            </a:extLst>
          </p:cNvPr>
          <p:cNvSpPr txBox="1"/>
          <p:nvPr/>
        </p:nvSpPr>
        <p:spPr>
          <a:xfrm>
            <a:off x="1407617" y="1182231"/>
            <a:ext cx="9414588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rgbClr val="FFFF00"/>
                </a:solidFill>
                <a:latin typeface="Arial Black" panose="020B0A04020102020204" pitchFamily="34" charset="0"/>
              </a:rPr>
              <a:t>Перечислите центры, </a:t>
            </a:r>
          </a:p>
          <a:p>
            <a:pPr algn="ctr"/>
            <a:r>
              <a:rPr lang="ru-RU" sz="2800" dirty="0">
                <a:solidFill>
                  <a:srgbClr val="FFFF00"/>
                </a:solidFill>
                <a:latin typeface="Arial Black" panose="020B0A04020102020204" pitchFamily="34" charset="0"/>
              </a:rPr>
              <a:t>которые должны быть/могут быть созданы в группе по </a:t>
            </a:r>
            <a:r>
              <a:rPr lang="ru-RU" sz="2800" u="sng" dirty="0">
                <a:solidFill>
                  <a:srgbClr val="FFFF00"/>
                </a:solidFill>
                <a:latin typeface="Arial Black" panose="020B0A04020102020204" pitchFamily="34" charset="0"/>
              </a:rPr>
              <a:t>образовательным областям </a:t>
            </a:r>
            <a:r>
              <a:rPr lang="ru-RU" sz="2800" dirty="0">
                <a:solidFill>
                  <a:srgbClr val="FFFF00"/>
                </a:solidFill>
                <a:latin typeface="Arial Black" panose="020B0A04020102020204" pitchFamily="34" charset="0"/>
              </a:rPr>
              <a:t>в свете требований ФГОС дошкольного образования.» </a:t>
            </a:r>
            <a:endParaRPr lang="ru-RU" sz="2800" dirty="0"/>
          </a:p>
        </p:txBody>
      </p:sp>
    </p:spTree>
    <p:extLst>
      <p:ext uri="{BB962C8B-B14F-4D97-AF65-F5344CB8AC3E}">
        <p14:creationId xmlns="" xmlns:p14="http://schemas.microsoft.com/office/powerpoint/2010/main" val="500735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78A0E74B-F4AB-49FA-8AB3-4725742F49BC}"/>
              </a:ext>
            </a:extLst>
          </p:cNvPr>
          <p:cNvSpPr/>
          <p:nvPr/>
        </p:nvSpPr>
        <p:spPr>
          <a:xfrm>
            <a:off x="1062135" y="400439"/>
            <a:ext cx="10067730" cy="171683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FFFF00"/>
                </a:solidFill>
              </a:rPr>
              <a:t>ДУМАЙ, АНАЛИЗИРУЙ, ДЕЙСТВУЙ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="" xmlns:a16="http://schemas.microsoft.com/office/drawing/2014/main" id="{74C96038-0C66-4900-851D-BB58E1BEB838}"/>
              </a:ext>
            </a:extLst>
          </p:cNvPr>
          <p:cNvSpPr/>
          <p:nvPr/>
        </p:nvSpPr>
        <p:spPr>
          <a:xfrm>
            <a:off x="1062135" y="3290791"/>
            <a:ext cx="2476500" cy="12954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dirty="0">
                <a:solidFill>
                  <a:srgbClr val="FFFF00"/>
                </a:solidFill>
                <a:latin typeface="Arial Black" panose="020B0A04020102020204" pitchFamily="34" charset="0"/>
                <a:hlinkClick r:id="rId2" action="ppaction://hlinkpres?slideindex=29&amp;slidetitle=Презентация PowerPoint"/>
              </a:rPr>
              <a:t>100</a:t>
            </a:r>
            <a:endParaRPr lang="ru-RU" sz="6000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="" xmlns:a16="http://schemas.microsoft.com/office/drawing/2014/main" id="{3BD516F6-8E86-4744-AF40-23213404CA42}"/>
              </a:ext>
            </a:extLst>
          </p:cNvPr>
          <p:cNvSpPr/>
          <p:nvPr/>
        </p:nvSpPr>
        <p:spPr>
          <a:xfrm>
            <a:off x="4857750" y="3290791"/>
            <a:ext cx="2476500" cy="12954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dirty="0">
                <a:solidFill>
                  <a:srgbClr val="FFFF00"/>
                </a:solidFill>
                <a:latin typeface="Arial Black" panose="020B0A04020102020204" pitchFamily="34" charset="0"/>
                <a:hlinkClick r:id="rId2" action="ppaction://hlinkpres?slideindex=30&amp;slidetitle=Презентация PowerPoint"/>
              </a:rPr>
              <a:t>200</a:t>
            </a:r>
            <a:endParaRPr lang="ru-RU" sz="6000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C6D497D8-033C-490A-8B27-4AD9AA202D7E}"/>
              </a:ext>
            </a:extLst>
          </p:cNvPr>
          <p:cNvSpPr/>
          <p:nvPr/>
        </p:nvSpPr>
        <p:spPr>
          <a:xfrm>
            <a:off x="8653365" y="3290791"/>
            <a:ext cx="2476500" cy="12954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dirty="0">
                <a:solidFill>
                  <a:srgbClr val="FFFF00"/>
                </a:solidFill>
                <a:latin typeface="Arial Black" panose="020B0A04020102020204" pitchFamily="34" charset="0"/>
                <a:hlinkClick r:id="rId2" action="ppaction://hlinkpres?slideindex=31&amp;slidetitle=Презентация PowerPoint"/>
              </a:rPr>
              <a:t>300</a:t>
            </a:r>
            <a:endParaRPr lang="ru-RU" sz="6000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sp>
        <p:nvSpPr>
          <p:cNvPr id="6" name="Стрелка: влево 5">
            <a:hlinkClick r:id="rId2" action="ppaction://hlinkpres?slideindex=19&amp;slidetitle=Слайд 19"/>
            <a:extLst>
              <a:ext uri="{FF2B5EF4-FFF2-40B4-BE49-F238E27FC236}">
                <a16:creationId xmlns="" xmlns:a16="http://schemas.microsoft.com/office/drawing/2014/main" id="{671BB86C-03E8-4C38-ACE9-DA9A5C7665E1}"/>
              </a:ext>
            </a:extLst>
          </p:cNvPr>
          <p:cNvSpPr/>
          <p:nvPr/>
        </p:nvSpPr>
        <p:spPr>
          <a:xfrm>
            <a:off x="298580" y="6055567"/>
            <a:ext cx="978408" cy="484632"/>
          </a:xfrm>
          <a:prstGeom prst="leftArrow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35148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23DAC92A-1CF7-4F1B-9777-AEF9E2C3084C}"/>
              </a:ext>
            </a:extLst>
          </p:cNvPr>
          <p:cNvSpPr txBox="1"/>
          <p:nvPr/>
        </p:nvSpPr>
        <p:spPr>
          <a:xfrm>
            <a:off x="7072604" y="195168"/>
            <a:ext cx="495747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Блок Думай, анализируй, действуй 1 вопрос</a:t>
            </a:r>
          </a:p>
        </p:txBody>
      </p:sp>
      <p:sp>
        <p:nvSpPr>
          <p:cNvPr id="3" name="Стрелка: влево 2">
            <a:hlinkClick r:id="rId2" action="ppaction://hlinkpres?slideindex=28&amp;slidetitle=Презентация PowerPoint"/>
            <a:extLst>
              <a:ext uri="{FF2B5EF4-FFF2-40B4-BE49-F238E27FC236}">
                <a16:creationId xmlns="" xmlns:a16="http://schemas.microsoft.com/office/drawing/2014/main" id="{8FD48C7E-6197-435F-AB98-E898D43F6256}"/>
              </a:ext>
            </a:extLst>
          </p:cNvPr>
          <p:cNvSpPr/>
          <p:nvPr/>
        </p:nvSpPr>
        <p:spPr>
          <a:xfrm>
            <a:off x="457200" y="6074229"/>
            <a:ext cx="978408" cy="484632"/>
          </a:xfrm>
          <a:prstGeom prst="leftArrow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E50E0FF4-F1D1-40AD-A743-04996E5D1611}"/>
              </a:ext>
            </a:extLst>
          </p:cNvPr>
          <p:cNvSpPr txBox="1"/>
          <p:nvPr/>
        </p:nvSpPr>
        <p:spPr>
          <a:xfrm>
            <a:off x="1145350" y="1138335"/>
            <a:ext cx="10068782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dirty="0">
                <a:solidFill>
                  <a:srgbClr val="FFFF00"/>
                </a:solidFill>
                <a:latin typeface="Arial Black" panose="020B0A04020102020204" pitchFamily="34" charset="0"/>
              </a:rPr>
              <a:t>Для правильной организации самостоятельной </a:t>
            </a:r>
          </a:p>
          <a:p>
            <a:pPr algn="ctr"/>
            <a:r>
              <a:rPr lang="ru-RU" sz="2800" dirty="0">
                <a:solidFill>
                  <a:srgbClr val="FFFF00"/>
                </a:solidFill>
                <a:latin typeface="Arial Black" panose="020B0A04020102020204" pitchFamily="34" charset="0"/>
              </a:rPr>
              <a:t>деятельности детей необходимо создать </a:t>
            </a:r>
          </a:p>
          <a:p>
            <a:pPr algn="ctr"/>
            <a:r>
              <a:rPr lang="ru-RU" sz="2800" dirty="0">
                <a:solidFill>
                  <a:srgbClr val="FFFF00"/>
                </a:solidFill>
                <a:latin typeface="Arial Black" panose="020B0A04020102020204" pitchFamily="34" charset="0"/>
              </a:rPr>
              <a:t>развивающую предметную среду, которая </a:t>
            </a:r>
          </a:p>
          <a:p>
            <a:pPr algn="ctr"/>
            <a:r>
              <a:rPr lang="ru-RU" sz="2800" dirty="0">
                <a:solidFill>
                  <a:srgbClr val="FFFF00"/>
                </a:solidFill>
                <a:latin typeface="Arial Black" panose="020B0A04020102020204" pitchFamily="34" charset="0"/>
              </a:rPr>
              <a:t>предполагает наличие… </a:t>
            </a:r>
          </a:p>
          <a:p>
            <a:pPr algn="ctr"/>
            <a:r>
              <a:rPr lang="ru-RU" sz="2800" dirty="0">
                <a:solidFill>
                  <a:srgbClr val="FFFF00"/>
                </a:solidFill>
                <a:latin typeface="Arial Black" panose="020B0A04020102020204" pitchFamily="34" charset="0"/>
              </a:rPr>
              <a:t>Чего?</a:t>
            </a:r>
          </a:p>
        </p:txBody>
      </p:sp>
    </p:spTree>
    <p:extLst>
      <p:ext uri="{BB962C8B-B14F-4D97-AF65-F5344CB8AC3E}">
        <p14:creationId xmlns="" xmlns:p14="http://schemas.microsoft.com/office/powerpoint/2010/main" val="2691497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14EBF264-9E25-4F82-9E10-FBBBEE977675}"/>
              </a:ext>
            </a:extLst>
          </p:cNvPr>
          <p:cNvSpPr/>
          <p:nvPr/>
        </p:nvSpPr>
        <p:spPr>
          <a:xfrm>
            <a:off x="1129004" y="329682"/>
            <a:ext cx="10067730" cy="171683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FFFF00"/>
                </a:solidFill>
                <a:hlinkClick r:id="rId2" action="ppaction://hlinkpres?slideindex=4&amp;slidetitle=Презентация PowerPoint"/>
              </a:rPr>
              <a:t>НОРМАТИВКА</a:t>
            </a:r>
            <a:endParaRPr lang="ru-RU" sz="4400" b="1" dirty="0">
              <a:solidFill>
                <a:srgbClr val="FFFF00"/>
              </a:solidFill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="" xmlns:a16="http://schemas.microsoft.com/office/drawing/2014/main" id="{70870B77-3021-4EC4-807A-0077E5A0DBE9}"/>
              </a:ext>
            </a:extLst>
          </p:cNvPr>
          <p:cNvSpPr/>
          <p:nvPr/>
        </p:nvSpPr>
        <p:spPr>
          <a:xfrm>
            <a:off x="1129004" y="2570584"/>
            <a:ext cx="10067730" cy="171683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rgbClr val="FFFF00"/>
                </a:solidFill>
                <a:hlinkClick r:id="rId2" action="ppaction://hlinkpres?slideindex=8&amp;slidetitle=Презентация PowerPoint"/>
              </a:rPr>
              <a:t>ОРГАНИЗАЦИЯ РППС</a:t>
            </a:r>
            <a:endParaRPr lang="ru-RU" sz="4000" b="1" dirty="0">
              <a:solidFill>
                <a:srgbClr val="FFFF00"/>
              </a:solidFill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="" xmlns:a16="http://schemas.microsoft.com/office/drawing/2014/main" id="{2A664636-3000-4D7E-A03D-E340A68F8B21}"/>
              </a:ext>
            </a:extLst>
          </p:cNvPr>
          <p:cNvSpPr/>
          <p:nvPr/>
        </p:nvSpPr>
        <p:spPr>
          <a:xfrm>
            <a:off x="1129004" y="4811486"/>
            <a:ext cx="10067730" cy="171683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rgbClr val="FFFF00"/>
                </a:solidFill>
                <a:hlinkClick r:id="rId2" action="ppaction://hlinkpres?slideindex=13&amp;slidetitle=Презентация PowerPoint"/>
              </a:rPr>
              <a:t>ФУНКЦИИ РППС</a:t>
            </a:r>
            <a:endParaRPr lang="ru-RU" sz="4000" b="1" dirty="0">
              <a:solidFill>
                <a:srgbClr val="FFFF00"/>
              </a:solidFill>
            </a:endParaRPr>
          </a:p>
        </p:txBody>
      </p:sp>
      <p:sp>
        <p:nvSpPr>
          <p:cNvPr id="5" name="Стрелка: вправо 4">
            <a:hlinkClick r:id="rId2" action="ppaction://hlinkpres?slideindex=18&amp;slidetitle=Презентация PowerPoint"/>
            <a:extLst>
              <a:ext uri="{FF2B5EF4-FFF2-40B4-BE49-F238E27FC236}">
                <a16:creationId xmlns="" xmlns:a16="http://schemas.microsoft.com/office/drawing/2014/main" id="{F532998D-1B23-4323-845F-AF971E45239E}"/>
              </a:ext>
            </a:extLst>
          </p:cNvPr>
          <p:cNvSpPr/>
          <p:nvPr/>
        </p:nvSpPr>
        <p:spPr>
          <a:xfrm>
            <a:off x="11392677" y="5896947"/>
            <a:ext cx="679828" cy="512624"/>
          </a:xfrm>
          <a:prstGeom prst="rightArrow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46882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4F3579B1-3BEC-495A-93DF-526A37D2219C}"/>
              </a:ext>
            </a:extLst>
          </p:cNvPr>
          <p:cNvSpPr txBox="1"/>
          <p:nvPr/>
        </p:nvSpPr>
        <p:spPr>
          <a:xfrm>
            <a:off x="7234528" y="157845"/>
            <a:ext cx="495747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Блок Думай, анализируй, действуй 2 вопрос</a:t>
            </a:r>
          </a:p>
        </p:txBody>
      </p:sp>
      <p:sp>
        <p:nvSpPr>
          <p:cNvPr id="4" name="Стрелка: влево 3">
            <a:hlinkClick r:id="rId2" action="ppaction://hlinkpres?slideindex=28&amp;slidetitle=Презентация PowerPoint"/>
            <a:extLst>
              <a:ext uri="{FF2B5EF4-FFF2-40B4-BE49-F238E27FC236}">
                <a16:creationId xmlns="" xmlns:a16="http://schemas.microsoft.com/office/drawing/2014/main" id="{34E72C1C-7534-48B8-B860-E094E4CF1D49}"/>
              </a:ext>
            </a:extLst>
          </p:cNvPr>
          <p:cNvSpPr/>
          <p:nvPr/>
        </p:nvSpPr>
        <p:spPr>
          <a:xfrm>
            <a:off x="457200" y="6074229"/>
            <a:ext cx="978408" cy="484632"/>
          </a:xfrm>
          <a:prstGeom prst="leftArrow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864426" y="1063416"/>
            <a:ext cx="9571511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rgbClr val="FFFF00"/>
                </a:solidFill>
                <a:latin typeface="Arial Black" pitchFamily="34" charset="0"/>
              </a:rPr>
              <a:t>Провести </a:t>
            </a:r>
            <a:r>
              <a:rPr lang="ru-RU" sz="2800" dirty="0" smtClean="0">
                <a:solidFill>
                  <a:srgbClr val="FFFF00"/>
                </a:solidFill>
                <a:latin typeface="Arial Black" pitchFamily="34" charset="0"/>
              </a:rPr>
              <a:t>сравнительный анализ отечественной и зарубежной систем дошкольного образования. </a:t>
            </a:r>
            <a:endParaRPr lang="ru-RU" sz="2800" dirty="0" smtClean="0">
              <a:solidFill>
                <a:srgbClr val="FFFF00"/>
              </a:solidFill>
              <a:latin typeface="Arial Black" pitchFamily="34" charset="0"/>
            </a:endParaRPr>
          </a:p>
          <a:p>
            <a:pPr algn="ctr"/>
            <a:r>
              <a:rPr lang="ru-RU" sz="2800" dirty="0" smtClean="0">
                <a:solidFill>
                  <a:srgbClr val="FFFF00"/>
                </a:solidFill>
                <a:latin typeface="Arial Black" pitchFamily="34" charset="0"/>
              </a:rPr>
              <a:t>Выявить </a:t>
            </a:r>
            <a:r>
              <a:rPr lang="ru-RU" sz="2800" dirty="0" smtClean="0">
                <a:solidFill>
                  <a:srgbClr val="FFFF00"/>
                </a:solidFill>
                <a:latin typeface="Arial Black" pitchFamily="34" charset="0"/>
              </a:rPr>
              <a:t>различия, сходства, отметить для себя интересные идеи, инновационные пути решения </a:t>
            </a:r>
            <a:r>
              <a:rPr lang="ru-RU" sz="2800" dirty="0" smtClean="0">
                <a:solidFill>
                  <a:srgbClr val="FFFF00"/>
                </a:solidFill>
                <a:latin typeface="Arial Black" pitchFamily="34" charset="0"/>
              </a:rPr>
              <a:t>проблем при организации РППС.</a:t>
            </a:r>
            <a:endParaRPr lang="ru-RU" sz="2800" dirty="0">
              <a:solidFill>
                <a:srgbClr val="FFFF0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3016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D02E4A04-A3EB-4AB1-B55C-F84CF65902F1}"/>
              </a:ext>
            </a:extLst>
          </p:cNvPr>
          <p:cNvSpPr txBox="1"/>
          <p:nvPr/>
        </p:nvSpPr>
        <p:spPr>
          <a:xfrm>
            <a:off x="7330751" y="120523"/>
            <a:ext cx="486124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Блок Думай, анализируй, действуй 3 вопрос</a:t>
            </a:r>
          </a:p>
        </p:txBody>
      </p:sp>
      <p:sp>
        <p:nvSpPr>
          <p:cNvPr id="3" name="Стрелка: влево 2">
            <a:hlinkClick r:id="rId3" action="ppaction://hlinkpres?slideindex=28&amp;slidetitle=Презентация PowerPoint"/>
            <a:extLst>
              <a:ext uri="{FF2B5EF4-FFF2-40B4-BE49-F238E27FC236}">
                <a16:creationId xmlns="" xmlns:a16="http://schemas.microsoft.com/office/drawing/2014/main" id="{D460F1D7-4174-4C4D-8018-BDFB3BB7CCE5}"/>
              </a:ext>
            </a:extLst>
          </p:cNvPr>
          <p:cNvSpPr/>
          <p:nvPr/>
        </p:nvSpPr>
        <p:spPr>
          <a:xfrm>
            <a:off x="457200" y="6074229"/>
            <a:ext cx="978408" cy="484632"/>
          </a:xfrm>
          <a:prstGeom prst="leftArrow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videoplayback">
            <a:hlinkClick r:id="" action="ppaction://media"/>
            <a:extLst>
              <a:ext uri="{FF2B5EF4-FFF2-40B4-BE49-F238E27FC236}">
                <a16:creationId xmlns="" xmlns:a16="http://schemas.microsoft.com/office/drawing/2014/main" id="{0C75A935-FA4A-46AF-AFEA-1FD21F3E24BD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65441" y="836985"/>
            <a:ext cx="10144968" cy="5706544"/>
          </a:xfrm>
          <a:prstGeom prst="rect">
            <a:avLst/>
          </a:prstGeom>
        </p:spPr>
      </p:pic>
      <p:sp>
        <p:nvSpPr>
          <p:cNvPr id="5" name="Стрелка: вправо 4">
            <a:hlinkClick r:id="rId3" action="ppaction://hlinkpres?slideindex=32&amp;slidetitle=Слайд 32"/>
            <a:extLst>
              <a:ext uri="{FF2B5EF4-FFF2-40B4-BE49-F238E27FC236}">
                <a16:creationId xmlns="" xmlns:a16="http://schemas.microsoft.com/office/drawing/2014/main" id="{070033F4-FA05-47ED-8A66-BA65F6FCE512}"/>
              </a:ext>
            </a:extLst>
          </p:cNvPr>
          <p:cNvSpPr/>
          <p:nvPr/>
        </p:nvSpPr>
        <p:spPr>
          <a:xfrm>
            <a:off x="375920" y="1198880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95692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937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Своя Игра. Начальная заставка. (2B Studio)">
            <a:hlinkClick r:id="" action="ppaction://media"/>
            <a:extLst>
              <a:ext uri="{FF2B5EF4-FFF2-40B4-BE49-F238E27FC236}">
                <a16:creationId xmlns="" xmlns:a16="http://schemas.microsoft.com/office/drawing/2014/main" id="{663621B1-61FE-49F7-9A23-8D89C976B608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960561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18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2B1B6DF7-68D6-4746-9232-5C49C00B894F}"/>
              </a:ext>
            </a:extLst>
          </p:cNvPr>
          <p:cNvSpPr/>
          <p:nvPr/>
        </p:nvSpPr>
        <p:spPr>
          <a:xfrm>
            <a:off x="1129004" y="329682"/>
            <a:ext cx="10067730" cy="171683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FFFF00"/>
                </a:solidFill>
              </a:rPr>
              <a:t>НОРМАТИВКА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880EEBE7-3CE6-4DAF-AE0B-A6AE2D7ECE15}"/>
              </a:ext>
            </a:extLst>
          </p:cNvPr>
          <p:cNvSpPr/>
          <p:nvPr/>
        </p:nvSpPr>
        <p:spPr>
          <a:xfrm>
            <a:off x="1129004" y="3007568"/>
            <a:ext cx="2476500" cy="12954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dirty="0">
                <a:solidFill>
                  <a:srgbClr val="FFFF00"/>
                </a:solidFill>
                <a:latin typeface="Arial Black" panose="020B0A04020102020204" pitchFamily="34" charset="0"/>
                <a:hlinkClick r:id="rId2" action="ppaction://hlinkpres?slideindex=5&amp;slidetitle=Презентация PowerPoint"/>
              </a:rPr>
              <a:t>100</a:t>
            </a:r>
            <a:endParaRPr lang="ru-RU" sz="6000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43BB761E-325A-4ABA-8967-B268BA7634A1}"/>
              </a:ext>
            </a:extLst>
          </p:cNvPr>
          <p:cNvSpPr/>
          <p:nvPr/>
        </p:nvSpPr>
        <p:spPr>
          <a:xfrm>
            <a:off x="4857750" y="3007568"/>
            <a:ext cx="2476500" cy="12954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dirty="0">
                <a:solidFill>
                  <a:srgbClr val="FFFF00"/>
                </a:solidFill>
                <a:latin typeface="Arial Black" panose="020B0A04020102020204" pitchFamily="34" charset="0"/>
                <a:hlinkClick r:id="rId2" action="ppaction://hlinkpres?slideindex=6&amp;slidetitle=Презентация PowerPoint"/>
              </a:rPr>
              <a:t>200</a:t>
            </a:r>
            <a:endParaRPr lang="ru-RU" sz="6000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="" xmlns:a16="http://schemas.microsoft.com/office/drawing/2014/main" id="{049C5F05-52B8-4161-BCD9-10E0C66E666F}"/>
              </a:ext>
            </a:extLst>
          </p:cNvPr>
          <p:cNvSpPr/>
          <p:nvPr/>
        </p:nvSpPr>
        <p:spPr>
          <a:xfrm>
            <a:off x="8720234" y="3005236"/>
            <a:ext cx="2476500" cy="12954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dirty="0">
                <a:solidFill>
                  <a:srgbClr val="FFFF00"/>
                </a:solidFill>
                <a:latin typeface="Arial Black" panose="020B0A04020102020204" pitchFamily="34" charset="0"/>
                <a:hlinkClick r:id="rId2" action="ppaction://hlinkpres?slideindex=7&amp;slidetitle=Презентация PowerPoint"/>
              </a:rPr>
              <a:t>300</a:t>
            </a:r>
            <a:endParaRPr lang="ru-RU" sz="6000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sp>
        <p:nvSpPr>
          <p:cNvPr id="10" name="Стрелка: влево 9">
            <a:hlinkClick r:id="rId2" action="ppaction://hlinkpres?slideindex=3&amp;slidetitle=Презентация PowerPoint"/>
            <a:extLst>
              <a:ext uri="{FF2B5EF4-FFF2-40B4-BE49-F238E27FC236}">
                <a16:creationId xmlns="" xmlns:a16="http://schemas.microsoft.com/office/drawing/2014/main" id="{F859BEFF-6653-40DD-9CD2-0338A56AC90A}"/>
              </a:ext>
            </a:extLst>
          </p:cNvPr>
          <p:cNvSpPr/>
          <p:nvPr/>
        </p:nvSpPr>
        <p:spPr>
          <a:xfrm>
            <a:off x="952500" y="5572125"/>
            <a:ext cx="978408" cy="484632"/>
          </a:xfrm>
          <a:prstGeom prst="leftArrow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0799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0C139CD8-2B2E-4A08-AB17-5098325F6A45}"/>
              </a:ext>
            </a:extLst>
          </p:cNvPr>
          <p:cNvSpPr txBox="1"/>
          <p:nvPr/>
        </p:nvSpPr>
        <p:spPr>
          <a:xfrm>
            <a:off x="2154506" y="1010038"/>
            <a:ext cx="9115178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FFFF00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Назовите </a:t>
            </a:r>
            <a:r>
              <a:rPr lang="ru-RU" sz="2800" b="1" u="sng" dirty="0">
                <a:solidFill>
                  <a:srgbClr val="FFFF00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документ</a:t>
            </a:r>
            <a:r>
              <a:rPr lang="ru-RU" sz="2800" b="1" dirty="0">
                <a:solidFill>
                  <a:srgbClr val="FFFF00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, с учетом которого организации </a:t>
            </a:r>
          </a:p>
          <a:p>
            <a:pPr algn="ctr"/>
            <a:r>
              <a:rPr lang="ru-RU" sz="2800" b="1" dirty="0">
                <a:solidFill>
                  <a:srgbClr val="FFFF00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осуществляющие образовательную деятельность на </a:t>
            </a:r>
          </a:p>
          <a:p>
            <a:pPr algn="ctr"/>
            <a:r>
              <a:rPr lang="ru-RU" sz="2800" b="1" dirty="0">
                <a:solidFill>
                  <a:srgbClr val="FFFF00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уровне дошкольного образования САМОСТОЯТЕЛЬНО </a:t>
            </a:r>
          </a:p>
          <a:p>
            <a:pPr algn="ctr"/>
            <a:r>
              <a:rPr lang="ru-RU" sz="2800" b="1" dirty="0">
                <a:solidFill>
                  <a:srgbClr val="FFFF00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разрабатывают и утверждают основную общеобразовательную программу</a:t>
            </a:r>
          </a:p>
          <a:p>
            <a:pPr algn="ctr"/>
            <a:r>
              <a:rPr lang="ru-RU" sz="2800" b="1" dirty="0">
                <a:solidFill>
                  <a:srgbClr val="FFFF00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д</a:t>
            </a:r>
            <a:r>
              <a:rPr lang="ru-RU" sz="2800" b="1" dirty="0" smtClean="0">
                <a:solidFill>
                  <a:srgbClr val="FFFF00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ошкольного </a:t>
            </a:r>
            <a:r>
              <a:rPr lang="ru-RU" sz="2800" b="1" dirty="0">
                <a:solidFill>
                  <a:srgbClr val="FFFF00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образования.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A7DE3E56-0CF7-411B-B8E8-1DE7EB04DBC9}"/>
              </a:ext>
            </a:extLst>
          </p:cNvPr>
          <p:cNvSpPr txBox="1"/>
          <p:nvPr/>
        </p:nvSpPr>
        <p:spPr>
          <a:xfrm>
            <a:off x="9041363" y="121298"/>
            <a:ext cx="30075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Блок </a:t>
            </a:r>
            <a:r>
              <a:rPr lang="ru-RU" dirty="0" err="1"/>
              <a:t>Нормативка</a:t>
            </a:r>
            <a:r>
              <a:rPr lang="ru-RU" dirty="0"/>
              <a:t> 1 вопрос</a:t>
            </a:r>
          </a:p>
        </p:txBody>
      </p:sp>
      <p:sp>
        <p:nvSpPr>
          <p:cNvPr id="6" name="Стрелка: влево 5">
            <a:hlinkClick r:id="rId2" action="ppaction://hlinkpres?slideindex=4&amp;slidetitle=Презентация PowerPoint"/>
            <a:extLst>
              <a:ext uri="{FF2B5EF4-FFF2-40B4-BE49-F238E27FC236}">
                <a16:creationId xmlns="" xmlns:a16="http://schemas.microsoft.com/office/drawing/2014/main" id="{2A74C76E-13AE-4796-87D2-7230610CFF6F}"/>
              </a:ext>
            </a:extLst>
          </p:cNvPr>
          <p:cNvSpPr/>
          <p:nvPr/>
        </p:nvSpPr>
        <p:spPr>
          <a:xfrm>
            <a:off x="952500" y="5572125"/>
            <a:ext cx="978408" cy="484632"/>
          </a:xfrm>
          <a:prstGeom prst="leftArrow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56794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3E204139-216A-4CBC-92CF-13B4810C1C5B}"/>
              </a:ext>
            </a:extLst>
          </p:cNvPr>
          <p:cNvSpPr txBox="1"/>
          <p:nvPr/>
        </p:nvSpPr>
        <p:spPr>
          <a:xfrm>
            <a:off x="2280061" y="772033"/>
            <a:ext cx="8847117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rgbClr val="FFFF00"/>
                </a:solidFill>
                <a:latin typeface="Arial Black" panose="020B0A04020102020204" pitchFamily="34" charset="0"/>
              </a:rPr>
              <a:t>Назовите </a:t>
            </a:r>
            <a:r>
              <a:rPr lang="ru-RU" sz="2400" u="sng" dirty="0">
                <a:solidFill>
                  <a:srgbClr val="FFFF00"/>
                </a:solidFill>
                <a:latin typeface="Arial Black" panose="020B0A04020102020204" pitchFamily="34" charset="0"/>
              </a:rPr>
              <a:t>документ</a:t>
            </a:r>
            <a:r>
              <a:rPr lang="ru-RU" sz="2400" dirty="0">
                <a:solidFill>
                  <a:srgbClr val="FFFF00"/>
                </a:solidFill>
                <a:latin typeface="Arial Black" panose="020B0A04020102020204" pitchFamily="34" charset="0"/>
              </a:rPr>
              <a:t>, </a:t>
            </a:r>
          </a:p>
          <a:p>
            <a:pPr algn="ctr"/>
            <a:r>
              <a:rPr lang="ru-RU" sz="2400" dirty="0">
                <a:solidFill>
                  <a:srgbClr val="FFFF00"/>
                </a:solidFill>
                <a:latin typeface="Arial Black" panose="020B0A04020102020204" pitchFamily="34" charset="0"/>
              </a:rPr>
              <a:t>который определяет требования </a:t>
            </a:r>
          </a:p>
          <a:p>
            <a:pPr algn="ctr"/>
            <a:r>
              <a:rPr lang="ru-RU" sz="2400" dirty="0">
                <a:solidFill>
                  <a:srgbClr val="FFFF00"/>
                </a:solidFill>
                <a:latin typeface="Arial Black" panose="020B0A04020102020204" pitchFamily="34" charset="0"/>
              </a:rPr>
              <a:t>к организации </a:t>
            </a:r>
          </a:p>
          <a:p>
            <a:pPr algn="ctr"/>
            <a:r>
              <a:rPr lang="ru-RU" sz="2400" dirty="0">
                <a:solidFill>
                  <a:srgbClr val="FFFF00"/>
                </a:solidFill>
                <a:latin typeface="Arial Black" panose="020B0A04020102020204" pitchFamily="34" charset="0"/>
              </a:rPr>
              <a:t>развивающей предметно-пространственной </a:t>
            </a:r>
          </a:p>
          <a:p>
            <a:pPr algn="ctr"/>
            <a:r>
              <a:rPr lang="ru-RU" sz="2400" dirty="0">
                <a:solidFill>
                  <a:srgbClr val="FFFF00"/>
                </a:solidFill>
                <a:latin typeface="Arial Black" panose="020B0A04020102020204" pitchFamily="34" charset="0"/>
              </a:rPr>
              <a:t>среды </a:t>
            </a:r>
            <a:r>
              <a:rPr lang="ru-RU" sz="2400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организации</a:t>
            </a:r>
            <a:r>
              <a:rPr lang="ru-RU" sz="2400" dirty="0">
                <a:solidFill>
                  <a:srgbClr val="FFFF00"/>
                </a:solidFill>
                <a:latin typeface="Arial Black" panose="020B0A04020102020204" pitchFamily="34" charset="0"/>
              </a:rPr>
              <a:t>, </a:t>
            </a:r>
            <a:r>
              <a:rPr lang="ru-RU" sz="2400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группы</a:t>
            </a:r>
            <a:r>
              <a:rPr lang="ru-RU" sz="2400" dirty="0">
                <a:solidFill>
                  <a:srgbClr val="FFFF00"/>
                </a:solidFill>
                <a:latin typeface="Arial Black" panose="020B0A04020102020204" pitchFamily="34" charset="0"/>
              </a:rPr>
              <a:t>, а также территории, </a:t>
            </a:r>
          </a:p>
          <a:p>
            <a:pPr algn="ctr"/>
            <a:r>
              <a:rPr lang="ru-RU" sz="2400" dirty="0">
                <a:solidFill>
                  <a:srgbClr val="FFFF00"/>
                </a:solidFill>
                <a:latin typeface="Arial Black" panose="020B0A04020102020204" pitchFamily="34" charset="0"/>
              </a:rPr>
              <a:t>прилегающей</a:t>
            </a:r>
          </a:p>
          <a:p>
            <a:pPr algn="ctr"/>
            <a:r>
              <a:rPr lang="ru-RU" sz="2400" dirty="0">
                <a:solidFill>
                  <a:srgbClr val="FFFF00"/>
                </a:solidFill>
                <a:latin typeface="Arial Black" panose="020B0A04020102020204" pitchFamily="34" charset="0"/>
              </a:rPr>
              <a:t>к </a:t>
            </a:r>
            <a:r>
              <a:rPr lang="ru-RU" sz="2400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организации</a:t>
            </a:r>
            <a:r>
              <a:rPr lang="ru-RU" sz="2400" dirty="0">
                <a:solidFill>
                  <a:srgbClr val="FFFF00"/>
                </a:solidFill>
                <a:latin typeface="Arial Black" panose="020B0A04020102020204" pitchFamily="34" charset="0"/>
              </a:rPr>
              <a:t>, а именно: </a:t>
            </a:r>
          </a:p>
          <a:p>
            <a:pPr algn="ctr"/>
            <a:endParaRPr lang="ru-RU" sz="2400" dirty="0">
              <a:solidFill>
                <a:srgbClr val="FFFF00"/>
              </a:solidFill>
              <a:latin typeface="Arial Black" panose="020B0A04020102020204" pitchFamily="34" charset="0"/>
            </a:endParaRPr>
          </a:p>
          <a:p>
            <a:pPr marL="342900" indent="-342900" algn="ctr"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rgbClr val="FFFF00"/>
                </a:solidFill>
                <a:latin typeface="Arial Black" panose="020B0A04020102020204" pitchFamily="34" charset="0"/>
              </a:rPr>
              <a:t>Содержательно-насыщенная</a:t>
            </a:r>
          </a:p>
          <a:p>
            <a:pPr marL="342900" indent="-342900" algn="ctr"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rgbClr val="FFFF00"/>
                </a:solidFill>
                <a:latin typeface="Arial Black" panose="020B0A04020102020204" pitchFamily="34" charset="0"/>
              </a:rPr>
              <a:t>Трансформируемая</a:t>
            </a:r>
          </a:p>
          <a:p>
            <a:pPr marL="342900" indent="-342900" algn="ctr"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rgbClr val="FFFF00"/>
                </a:solidFill>
                <a:latin typeface="Arial Black" panose="020B0A04020102020204" pitchFamily="34" charset="0"/>
              </a:rPr>
              <a:t>Полифункциональная</a:t>
            </a:r>
          </a:p>
          <a:p>
            <a:pPr marL="342900" indent="-342900" algn="ctr"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rgbClr val="FFFF00"/>
                </a:solidFill>
                <a:latin typeface="Arial Black" panose="020B0A04020102020204" pitchFamily="34" charset="0"/>
              </a:rPr>
              <a:t>Вариативная</a:t>
            </a:r>
          </a:p>
          <a:p>
            <a:pPr marL="342900" indent="-342900" algn="ctr"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rgbClr val="FFFF00"/>
                </a:solidFill>
                <a:latin typeface="Arial Black" panose="020B0A04020102020204" pitchFamily="34" charset="0"/>
              </a:rPr>
              <a:t>Доступная</a:t>
            </a:r>
          </a:p>
          <a:p>
            <a:pPr marL="342900" indent="-342900" algn="ctr"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rgbClr val="FFFF00"/>
                </a:solidFill>
                <a:latin typeface="Arial Black" panose="020B0A04020102020204" pitchFamily="34" charset="0"/>
              </a:rPr>
              <a:t>Безопасная</a:t>
            </a:r>
            <a:endParaRPr lang="ru-RU" sz="2400" dirty="0"/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A572BBA5-8884-4316-85DA-EEE41C673C4A}"/>
              </a:ext>
            </a:extLst>
          </p:cNvPr>
          <p:cNvSpPr txBox="1"/>
          <p:nvPr/>
        </p:nvSpPr>
        <p:spPr>
          <a:xfrm>
            <a:off x="9138558" y="90588"/>
            <a:ext cx="305344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Блок </a:t>
            </a:r>
            <a:r>
              <a:rPr lang="ru-RU" dirty="0" err="1"/>
              <a:t>Нормативка</a:t>
            </a:r>
            <a:r>
              <a:rPr lang="ru-RU" dirty="0"/>
              <a:t> 2 вопрос</a:t>
            </a:r>
          </a:p>
        </p:txBody>
      </p:sp>
      <p:sp>
        <p:nvSpPr>
          <p:cNvPr id="6" name="Стрелка: влево 5">
            <a:hlinkClick r:id="rId2" action="ppaction://hlinkpres?slideindex=4&amp;slidetitle=Презентация PowerPoint"/>
            <a:extLst>
              <a:ext uri="{FF2B5EF4-FFF2-40B4-BE49-F238E27FC236}">
                <a16:creationId xmlns="" xmlns:a16="http://schemas.microsoft.com/office/drawing/2014/main" id="{6AE2B685-5578-46C5-9D17-B222E40C4474}"/>
              </a:ext>
            </a:extLst>
          </p:cNvPr>
          <p:cNvSpPr/>
          <p:nvPr/>
        </p:nvSpPr>
        <p:spPr>
          <a:xfrm>
            <a:off x="952500" y="5572125"/>
            <a:ext cx="978408" cy="484632"/>
          </a:xfrm>
          <a:prstGeom prst="leftArrow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03750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8C5CD011-4353-4DF0-9441-FABDC4DA7D5D}"/>
              </a:ext>
            </a:extLst>
          </p:cNvPr>
          <p:cNvSpPr txBox="1"/>
          <p:nvPr/>
        </p:nvSpPr>
        <p:spPr>
          <a:xfrm>
            <a:off x="619125" y="618539"/>
            <a:ext cx="11229975" cy="47089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rgbClr val="FFFF00"/>
                </a:solidFill>
                <a:latin typeface="Arial Black" panose="020B0A04020102020204" pitchFamily="34" charset="0"/>
              </a:rPr>
              <a:t>Назовите </a:t>
            </a:r>
            <a:r>
              <a:rPr lang="ru-RU" sz="2000" u="sng" dirty="0">
                <a:solidFill>
                  <a:srgbClr val="FFFF00"/>
                </a:solidFill>
                <a:latin typeface="Arial Black" panose="020B0A04020102020204" pitchFamily="34" charset="0"/>
              </a:rPr>
              <a:t>документ</a:t>
            </a:r>
            <a:r>
              <a:rPr lang="ru-RU" sz="2000" dirty="0">
                <a:solidFill>
                  <a:srgbClr val="FFFF00"/>
                </a:solidFill>
                <a:latin typeface="Arial Black" panose="020B0A04020102020204" pitchFamily="34" charset="0"/>
              </a:rPr>
              <a:t>, </a:t>
            </a:r>
          </a:p>
          <a:p>
            <a:pPr algn="ctr"/>
            <a:r>
              <a:rPr lang="ru-RU" sz="2000" dirty="0">
                <a:solidFill>
                  <a:srgbClr val="FFFF00"/>
                </a:solidFill>
                <a:latin typeface="Arial Black" panose="020B0A04020102020204" pitchFamily="34" charset="0"/>
              </a:rPr>
              <a:t>на основе которого педагогические работники ОБЯЗАНЫ:</a:t>
            </a:r>
          </a:p>
          <a:p>
            <a:pPr marL="342900" indent="-342900" algn="ctr">
              <a:buAutoNum type="arabicParenR"/>
            </a:pPr>
            <a:r>
              <a:rPr lang="ru-RU" sz="2000" dirty="0">
                <a:solidFill>
                  <a:srgbClr val="FFFF00"/>
                </a:solidFill>
                <a:latin typeface="Arial Black" panose="020B0A04020102020204" pitchFamily="34" charset="0"/>
              </a:rPr>
              <a:t>Осуществлять свою деятельность на высоком </a:t>
            </a:r>
          </a:p>
          <a:p>
            <a:pPr algn="ctr"/>
            <a:r>
              <a:rPr lang="ru-RU" sz="2000" dirty="0">
                <a:solidFill>
                  <a:srgbClr val="FFFF00"/>
                </a:solidFill>
                <a:latin typeface="Arial Black" panose="020B0A04020102020204" pitchFamily="34" charset="0"/>
              </a:rPr>
              <a:t>профессиональном уровне, обеспечивать в полном объеме </a:t>
            </a:r>
          </a:p>
          <a:p>
            <a:pPr algn="ctr"/>
            <a:r>
              <a:rPr lang="ru-RU" sz="2000" dirty="0">
                <a:solidFill>
                  <a:srgbClr val="FFFF00"/>
                </a:solidFill>
                <a:latin typeface="Arial Black" panose="020B0A04020102020204" pitchFamily="34" charset="0"/>
              </a:rPr>
              <a:t>реализацию преподаваемых учебных предмета, курса, дисциплины в соответствии с утвержденной рабочей программой;</a:t>
            </a:r>
          </a:p>
          <a:p>
            <a:pPr algn="ctr"/>
            <a:r>
              <a:rPr lang="ru-RU" sz="2000" dirty="0">
                <a:solidFill>
                  <a:srgbClr val="FFFF00"/>
                </a:solidFill>
                <a:latin typeface="Arial Black" panose="020B0A04020102020204" pitchFamily="34" charset="0"/>
              </a:rPr>
              <a:t>2) Развивать у обучающихся познавательную активность, </a:t>
            </a:r>
          </a:p>
          <a:p>
            <a:pPr algn="ctr"/>
            <a:r>
              <a:rPr lang="ru-RU" sz="2000" dirty="0">
                <a:solidFill>
                  <a:srgbClr val="FFFF00"/>
                </a:solidFill>
                <a:latin typeface="Arial Black" panose="020B0A04020102020204" pitchFamily="34" charset="0"/>
              </a:rPr>
              <a:t>самостоятельность, инициативу, творческие способности, </a:t>
            </a:r>
          </a:p>
          <a:p>
            <a:pPr algn="ctr"/>
            <a:r>
              <a:rPr lang="ru-RU" sz="2000" dirty="0">
                <a:solidFill>
                  <a:srgbClr val="FFFF00"/>
                </a:solidFill>
                <a:latin typeface="Arial Black" panose="020B0A04020102020204" pitchFamily="34" charset="0"/>
              </a:rPr>
              <a:t>формировать гражданскую позицию, способность</a:t>
            </a:r>
          </a:p>
          <a:p>
            <a:pPr algn="ctr"/>
            <a:r>
              <a:rPr lang="ru-RU" sz="2000" dirty="0">
                <a:solidFill>
                  <a:srgbClr val="FFFF00"/>
                </a:solidFill>
                <a:latin typeface="Arial Black" panose="020B0A04020102020204" pitchFamily="34" charset="0"/>
              </a:rPr>
              <a:t>к труду и жизни в условиях современного мира, формировать у обучающихся культуру здорового и безопасного образа жизни;</a:t>
            </a:r>
          </a:p>
          <a:p>
            <a:pPr algn="ctr"/>
            <a:r>
              <a:rPr lang="ru-RU" sz="2000" dirty="0">
                <a:solidFill>
                  <a:srgbClr val="FFFF00"/>
                </a:solidFill>
                <a:latin typeface="Arial Black" panose="020B0A04020102020204" pitchFamily="34" charset="0"/>
              </a:rPr>
              <a:t>3) Применять педагогически обоснованные и обеспечивающие высокое качество образования формы, методы обучения и воспитания;</a:t>
            </a:r>
          </a:p>
          <a:p>
            <a:pPr algn="ctr"/>
            <a:r>
              <a:rPr lang="ru-RU" sz="2000" dirty="0">
                <a:solidFill>
                  <a:srgbClr val="FFFF00"/>
                </a:solidFill>
                <a:latin typeface="Arial Black" panose="020B0A04020102020204" pitchFamily="34" charset="0"/>
              </a:rPr>
              <a:t>4) Систематически повышать свой профессиональный</a:t>
            </a:r>
          </a:p>
          <a:p>
            <a:pPr algn="ctr"/>
            <a:r>
              <a:rPr lang="ru-RU" sz="2000" dirty="0">
                <a:solidFill>
                  <a:srgbClr val="FFFF00"/>
                </a:solidFill>
                <a:latin typeface="Arial Black" panose="020B0A04020102020204" pitchFamily="34" charset="0"/>
              </a:rPr>
              <a:t>уровень.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EB64D4D7-A074-4B29-83E4-1F8F508D95E3}"/>
              </a:ext>
            </a:extLst>
          </p:cNvPr>
          <p:cNvSpPr txBox="1"/>
          <p:nvPr/>
        </p:nvSpPr>
        <p:spPr>
          <a:xfrm>
            <a:off x="9203873" y="99918"/>
            <a:ext cx="298812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Блок </a:t>
            </a:r>
            <a:r>
              <a:rPr lang="ru-RU" dirty="0" err="1"/>
              <a:t>Нормативка</a:t>
            </a:r>
            <a:r>
              <a:rPr lang="ru-RU" dirty="0"/>
              <a:t> 3 вопрос</a:t>
            </a:r>
          </a:p>
        </p:txBody>
      </p:sp>
      <p:sp>
        <p:nvSpPr>
          <p:cNvPr id="6" name="Стрелка: влево 5">
            <a:hlinkClick r:id="rId2" action="ppaction://hlinkpres?slideindex=4&amp;slidetitle=Презентация PowerPoint"/>
            <a:extLst>
              <a:ext uri="{FF2B5EF4-FFF2-40B4-BE49-F238E27FC236}">
                <a16:creationId xmlns="" xmlns:a16="http://schemas.microsoft.com/office/drawing/2014/main" id="{8D0664B9-926C-4C3C-BFC9-1E092538295D}"/>
              </a:ext>
            </a:extLst>
          </p:cNvPr>
          <p:cNvSpPr/>
          <p:nvPr/>
        </p:nvSpPr>
        <p:spPr>
          <a:xfrm>
            <a:off x="952500" y="5572125"/>
            <a:ext cx="978408" cy="484632"/>
          </a:xfrm>
          <a:prstGeom prst="leftArrow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56085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="" xmlns:a16="http://schemas.microsoft.com/office/drawing/2014/main" id="{B8E96BDD-9846-4090-91C1-9FDD0CA17DFD}"/>
              </a:ext>
            </a:extLst>
          </p:cNvPr>
          <p:cNvSpPr/>
          <p:nvPr/>
        </p:nvSpPr>
        <p:spPr>
          <a:xfrm>
            <a:off x="1062135" y="637009"/>
            <a:ext cx="10067730" cy="171683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FFFF00"/>
                </a:solidFill>
              </a:rPr>
              <a:t>ОРГАНИЗАЦИЯ РППС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C24D763D-0900-41F6-8C66-FE76B4CD58B4}"/>
              </a:ext>
            </a:extLst>
          </p:cNvPr>
          <p:cNvSpPr/>
          <p:nvPr/>
        </p:nvSpPr>
        <p:spPr>
          <a:xfrm>
            <a:off x="1062135" y="3045668"/>
            <a:ext cx="2476500" cy="12954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dirty="0">
                <a:solidFill>
                  <a:srgbClr val="FFFF00"/>
                </a:solidFill>
                <a:latin typeface="Arial Black" panose="020B0A04020102020204" pitchFamily="34" charset="0"/>
                <a:hlinkClick r:id="rId2" action="ppaction://hlinkpres?slideindex=9&amp;slidetitle=Презентация PowerPoint"/>
              </a:rPr>
              <a:t>100</a:t>
            </a:r>
            <a:endParaRPr lang="ru-RU" sz="6000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="" xmlns:a16="http://schemas.microsoft.com/office/drawing/2014/main" id="{C7272FC8-F99E-4895-8249-7F4C90766DA9}"/>
              </a:ext>
            </a:extLst>
          </p:cNvPr>
          <p:cNvSpPr/>
          <p:nvPr/>
        </p:nvSpPr>
        <p:spPr>
          <a:xfrm>
            <a:off x="4857750" y="3045668"/>
            <a:ext cx="2476500" cy="12954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dirty="0">
                <a:solidFill>
                  <a:srgbClr val="FFFF00"/>
                </a:solidFill>
                <a:latin typeface="Arial Black" panose="020B0A04020102020204" pitchFamily="34" charset="0"/>
                <a:hlinkClick r:id="rId2" action="ppaction://hlinkpres?slideindex=10&amp;slidetitle=Презентация PowerPoint"/>
              </a:rPr>
              <a:t>200</a:t>
            </a:r>
            <a:endParaRPr lang="ru-RU" sz="6000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="" xmlns:a16="http://schemas.microsoft.com/office/drawing/2014/main" id="{C443193B-F629-4FC2-9A9C-4CE5A881C042}"/>
              </a:ext>
            </a:extLst>
          </p:cNvPr>
          <p:cNvSpPr/>
          <p:nvPr/>
        </p:nvSpPr>
        <p:spPr>
          <a:xfrm>
            <a:off x="8653365" y="3045668"/>
            <a:ext cx="2476500" cy="12954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dirty="0">
                <a:solidFill>
                  <a:srgbClr val="FFFF00"/>
                </a:solidFill>
                <a:latin typeface="Arial Black" panose="020B0A04020102020204" pitchFamily="34" charset="0"/>
                <a:hlinkClick r:id="rId2" action="ppaction://hlinkpres?slideindex=11&amp;slidetitle=Презентация PowerPoint"/>
              </a:rPr>
              <a:t>300</a:t>
            </a:r>
            <a:endParaRPr lang="ru-RU" sz="6000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sp>
        <p:nvSpPr>
          <p:cNvPr id="13" name="Стрелка: влево 12">
            <a:hlinkClick r:id="rId2" action="ppaction://hlinkpres?slideindex=3&amp;slidetitle=Презентация PowerPoint"/>
            <a:extLst>
              <a:ext uri="{FF2B5EF4-FFF2-40B4-BE49-F238E27FC236}">
                <a16:creationId xmlns="" xmlns:a16="http://schemas.microsoft.com/office/drawing/2014/main" id="{5FAA4CDC-6BBB-499D-B8D1-8354D94F088F}"/>
              </a:ext>
            </a:extLst>
          </p:cNvPr>
          <p:cNvSpPr/>
          <p:nvPr/>
        </p:nvSpPr>
        <p:spPr>
          <a:xfrm>
            <a:off x="952500" y="5572125"/>
            <a:ext cx="978408" cy="484632"/>
          </a:xfrm>
          <a:prstGeom prst="leftArrow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34353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8E612010-844D-46C6-86B6-00BF90BB5E8A}"/>
              </a:ext>
            </a:extLst>
          </p:cNvPr>
          <p:cNvSpPr txBox="1"/>
          <p:nvPr/>
        </p:nvSpPr>
        <p:spPr>
          <a:xfrm>
            <a:off x="8087096" y="157068"/>
            <a:ext cx="396203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Блок Организация РППС 1 вопрос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940A43A9-FA52-4E5D-8841-28774C37DCA5}"/>
              </a:ext>
            </a:extLst>
          </p:cNvPr>
          <p:cNvSpPr txBox="1"/>
          <p:nvPr/>
        </p:nvSpPr>
        <p:spPr>
          <a:xfrm>
            <a:off x="2133600" y="993125"/>
            <a:ext cx="8458200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rgbClr val="FFFF00"/>
                </a:solidFill>
                <a:latin typeface="Arial Black" pitchFamily="34" charset="0"/>
              </a:rPr>
              <a:t>Как называется </a:t>
            </a:r>
            <a:r>
              <a:rPr lang="ru-RU" sz="2400" u="sng" dirty="0">
                <a:solidFill>
                  <a:srgbClr val="FFFF00"/>
                </a:solidFill>
                <a:latin typeface="Arial Black" pitchFamily="34" charset="0"/>
              </a:rPr>
              <a:t>часть</a:t>
            </a:r>
            <a:r>
              <a:rPr lang="ru-RU" sz="2400" dirty="0">
                <a:solidFill>
                  <a:srgbClr val="FFFF00"/>
                </a:solidFill>
                <a:latin typeface="Arial Black" pitchFamily="34" charset="0"/>
              </a:rPr>
              <a:t> образовательной среды, </a:t>
            </a:r>
          </a:p>
          <a:p>
            <a:pPr algn="ctr"/>
            <a:r>
              <a:rPr lang="ru-RU" sz="2400" dirty="0">
                <a:solidFill>
                  <a:srgbClr val="FFFF00"/>
                </a:solidFill>
                <a:latin typeface="Arial Black" pitchFamily="34" charset="0"/>
              </a:rPr>
              <a:t>представленной специально организованным пространством </a:t>
            </a:r>
          </a:p>
          <a:p>
            <a:pPr algn="ctr"/>
            <a:r>
              <a:rPr lang="ru-RU" sz="2400" dirty="0">
                <a:solidFill>
                  <a:srgbClr val="FFFF00"/>
                </a:solidFill>
                <a:latin typeface="Arial Black" pitchFamily="34" charset="0"/>
              </a:rPr>
              <a:t>(помещениями, участком и т. п.), </a:t>
            </a:r>
          </a:p>
          <a:p>
            <a:pPr algn="ctr"/>
            <a:r>
              <a:rPr lang="ru-RU" sz="2400" dirty="0">
                <a:solidFill>
                  <a:srgbClr val="FFFF00"/>
                </a:solidFill>
                <a:latin typeface="Arial Black" pitchFamily="34" charset="0"/>
              </a:rPr>
              <a:t>материалами, оборудованием и инвентарем, </a:t>
            </a:r>
          </a:p>
          <a:p>
            <a:pPr algn="ctr"/>
            <a:r>
              <a:rPr lang="ru-RU" sz="2400" dirty="0">
                <a:solidFill>
                  <a:srgbClr val="FFFF00"/>
                </a:solidFill>
                <a:latin typeface="Arial Black" pitchFamily="34" charset="0"/>
              </a:rPr>
              <a:t>для развития детей дошкольного возраста</a:t>
            </a:r>
          </a:p>
          <a:p>
            <a:pPr algn="ctr"/>
            <a:r>
              <a:rPr lang="ru-RU" sz="2400" dirty="0">
                <a:solidFill>
                  <a:srgbClr val="FFFF00"/>
                </a:solidFill>
                <a:latin typeface="Arial Black" pitchFamily="34" charset="0"/>
              </a:rPr>
              <a:t>в соответствии с особенностями каждого </a:t>
            </a:r>
          </a:p>
          <a:p>
            <a:pPr algn="ctr"/>
            <a:r>
              <a:rPr lang="ru-RU" sz="2400" dirty="0">
                <a:solidFill>
                  <a:srgbClr val="FFFF00"/>
                </a:solidFill>
                <a:latin typeface="Arial Black" pitchFamily="34" charset="0"/>
              </a:rPr>
              <a:t>возрастного этапа, охраны и </a:t>
            </a:r>
          </a:p>
          <a:p>
            <a:pPr algn="ctr"/>
            <a:r>
              <a:rPr lang="ru-RU" sz="2400" dirty="0">
                <a:solidFill>
                  <a:srgbClr val="FFFF00"/>
                </a:solidFill>
                <a:latin typeface="Arial Black" pitchFamily="34" charset="0"/>
              </a:rPr>
              <a:t>укрепления их здоровья, учета особенностей</a:t>
            </a:r>
          </a:p>
          <a:p>
            <a:pPr algn="ctr"/>
            <a:r>
              <a:rPr lang="ru-RU" sz="2400" dirty="0">
                <a:solidFill>
                  <a:srgbClr val="FFFF00"/>
                </a:solidFill>
                <a:latin typeface="Arial Black" pitchFamily="34" charset="0"/>
              </a:rPr>
              <a:t>и коррекции недостатков их развития. </a:t>
            </a:r>
          </a:p>
        </p:txBody>
      </p:sp>
      <p:sp>
        <p:nvSpPr>
          <p:cNvPr id="5" name="Стрелка: влево 4">
            <a:hlinkClick r:id="rId2" action="ppaction://hlinkpres?slideindex=8&amp;slidetitle=Презентация PowerPoint"/>
            <a:extLst>
              <a:ext uri="{FF2B5EF4-FFF2-40B4-BE49-F238E27FC236}">
                <a16:creationId xmlns="" xmlns:a16="http://schemas.microsoft.com/office/drawing/2014/main" id="{F8B312B0-570C-42E3-BF96-6B7F580C34F3}"/>
              </a:ext>
            </a:extLst>
          </p:cNvPr>
          <p:cNvSpPr/>
          <p:nvPr/>
        </p:nvSpPr>
        <p:spPr>
          <a:xfrm>
            <a:off x="609600" y="5762625"/>
            <a:ext cx="978408" cy="484632"/>
          </a:xfrm>
          <a:prstGeom prst="leftArrow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08983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ланец">
  <a:themeElements>
    <a:clrScheme name="Сланец">
      <a:dk1>
        <a:sysClr val="windowText" lastClr="000000"/>
      </a:dk1>
      <a:lt1>
        <a:sysClr val="window" lastClr="FFFFFF"/>
      </a:lt1>
      <a:dk2>
        <a:srgbClr val="212123"/>
      </a:dk2>
      <a:lt2>
        <a:srgbClr val="DADADA"/>
      </a:lt2>
      <a:accent1>
        <a:srgbClr val="BC451B"/>
      </a:accent1>
      <a:accent2>
        <a:srgbClr val="D3BA68"/>
      </a:accent2>
      <a:accent3>
        <a:srgbClr val="BB8640"/>
      </a:accent3>
      <a:accent4>
        <a:srgbClr val="AD9277"/>
      </a:accent4>
      <a:accent5>
        <a:srgbClr val="A55A43"/>
      </a:accent5>
      <a:accent6>
        <a:srgbClr val="AD9D7B"/>
      </a:accent6>
      <a:hlink>
        <a:srgbClr val="E98052"/>
      </a:hlink>
      <a:folHlink>
        <a:srgbClr val="F4B69B"/>
      </a:folHlink>
    </a:clrScheme>
    <a:fontScheme name="Сланец">
      <a:majorFont>
        <a:latin typeface="Calisto MT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listo MT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ланец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63500" dist="25400" dir="5400000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hardEdge"/>
          </a:sp3d>
        </a:effectStyle>
      </a:effectStyleLst>
      <a:bgFillStyleLst>
        <a:solidFill>
          <a:schemeClr val="phClr"/>
        </a:solidFill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lumMod val="80000"/>
              </a:schemeClr>
              <a:schemeClr val="phClr">
                <a:tint val="98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Slate" id="{C3F70B94-7CE9-428E-ADC1-3269CC2C3385}" vid="{3F2DE9A5-64E6-437C-A389-CC4477E817E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Сланец</Template>
  <TotalTime>825</TotalTime>
  <Words>700</Words>
  <Application>Microsoft Office PowerPoint</Application>
  <PresentationFormat>Произвольный</PresentationFormat>
  <Paragraphs>133</Paragraphs>
  <Slides>32</Slides>
  <Notes>0</Notes>
  <HiddenSlides>0</HiddenSlides>
  <MMClips>9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Сланец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Дарья Бурцева</dc:creator>
  <cp:lastModifiedBy>OEM</cp:lastModifiedBy>
  <cp:revision>58</cp:revision>
  <dcterms:created xsi:type="dcterms:W3CDTF">2020-12-15T19:49:16Z</dcterms:created>
  <dcterms:modified xsi:type="dcterms:W3CDTF">2021-02-16T10:00:32Z</dcterms:modified>
</cp:coreProperties>
</file>