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7"/>
  </p:notesMasterIdLst>
  <p:sldIdLst>
    <p:sldId id="390" r:id="rId2"/>
    <p:sldId id="412" r:id="rId3"/>
    <p:sldId id="413" r:id="rId4"/>
    <p:sldId id="414" r:id="rId5"/>
    <p:sldId id="391" r:id="rId6"/>
    <p:sldId id="392" r:id="rId7"/>
    <p:sldId id="393" r:id="rId8"/>
    <p:sldId id="395" r:id="rId9"/>
    <p:sldId id="396" r:id="rId10"/>
    <p:sldId id="397" r:id="rId11"/>
    <p:sldId id="398" r:id="rId12"/>
    <p:sldId id="399" r:id="rId13"/>
    <p:sldId id="403" r:id="rId14"/>
    <p:sldId id="400" r:id="rId15"/>
    <p:sldId id="402" r:id="rId16"/>
    <p:sldId id="408" r:id="rId17"/>
    <p:sldId id="401" r:id="rId18"/>
    <p:sldId id="407" r:id="rId19"/>
    <p:sldId id="410" r:id="rId20"/>
    <p:sldId id="405" r:id="rId21"/>
    <p:sldId id="409" r:id="rId22"/>
    <p:sldId id="411" r:id="rId23"/>
    <p:sldId id="406" r:id="rId24"/>
    <p:sldId id="404" r:id="rId25"/>
    <p:sldId id="394" r:id="rId2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05">
          <p15:clr>
            <a:srgbClr val="A4A3A4"/>
          </p15:clr>
        </p15:guide>
        <p15:guide id="2" pos="29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CCECFF"/>
    <a:srgbClr val="CCFFFF"/>
    <a:srgbClr val="CCCCFF"/>
    <a:srgbClr val="99FFCC"/>
    <a:srgbClr val="00FF00"/>
    <a:srgbClr val="00153E"/>
    <a:srgbClr val="CC6600"/>
    <a:srgbClr val="6633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52" autoAdjust="0"/>
    <p:restoredTop sz="93428" autoAdjust="0"/>
  </p:normalViewPr>
  <p:slideViewPr>
    <p:cSldViewPr>
      <p:cViewPr varScale="1">
        <p:scale>
          <a:sx n="92" d="100"/>
          <a:sy n="92" d="100"/>
        </p:scale>
        <p:origin x="-678" y="-96"/>
      </p:cViewPr>
      <p:guideLst>
        <p:guide orient="horz" pos="305"/>
        <p:guide pos="29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9031B5-C8A6-4200-ADDB-C5B8F5B98971}" type="datetimeFigureOut">
              <a:rPr lang="ru-RU" smtClean="0"/>
              <a:pPr/>
              <a:t>11.02.2026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7BB324-856D-49C5-BC23-B02520AEBAC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489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BB324-856D-49C5-BC23-B02520AEBAC6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45887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BB324-856D-49C5-BC23-B02520AEBAC6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9249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BB324-856D-49C5-BC23-B02520AEBAC6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02993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BB324-856D-49C5-BC23-B02520AEBAC6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0692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00150"/>
            <a:ext cx="7772400" cy="1335081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1"/>
            <a:ext cx="6400800" cy="11049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85850"/>
            <a:ext cx="2057400" cy="3365500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85850"/>
            <a:ext cx="6019800" cy="3365501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3552444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9" y="3152694"/>
            <a:ext cx="2876429" cy="535520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3056467"/>
            <a:ext cx="5544515" cy="637604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3065672"/>
            <a:ext cx="5467980" cy="580704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3055631"/>
            <a:ext cx="3308000" cy="488662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3043916"/>
            <a:ext cx="8723376" cy="997406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1847670"/>
            <a:ext cx="7772400" cy="1143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078086"/>
            <a:ext cx="6417734" cy="70485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009394"/>
            <a:ext cx="3822192" cy="25854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09394"/>
            <a:ext cx="3822192" cy="25854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3" y="2571751"/>
            <a:ext cx="3820055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71751"/>
            <a:ext cx="3822192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11.02.2026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11.02.2026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7406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11.02.2026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686050"/>
            <a:ext cx="3352800" cy="142875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1714500"/>
            <a:ext cx="3352800" cy="939546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371600"/>
            <a:ext cx="3904076" cy="28575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6" y="254000"/>
            <a:ext cx="3812645" cy="1822451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4" y="2089150"/>
            <a:ext cx="3818467" cy="18161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028700"/>
            <a:ext cx="3566160" cy="219456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185166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259572"/>
            <a:ext cx="8723376" cy="997406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53746"/>
            <a:ext cx="8229600" cy="9395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4687623"/>
            <a:ext cx="378669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11.02.2026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9" y="4687623"/>
            <a:ext cx="378669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4687623"/>
            <a:ext cx="116182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8" y="2006600"/>
            <a:ext cx="7408333" cy="2588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kyscrapercity.com/" TargetMode="External"/><Relationship Id="rId2" Type="http://schemas.openxmlformats.org/officeDocument/2006/relationships/hyperlink" Target="https://pomnenka2012.livejournal.com/635.html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bigenc.ru/c/dal-nevostochnaia-respublika-a851a1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23478"/>
            <a:ext cx="7776864" cy="1932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3278" lvl="0" algn="ctr" defTabSz="1306220">
              <a:spcBef>
                <a:spcPct val="20000"/>
              </a:spcBef>
              <a:buClr>
                <a:srgbClr val="93A299"/>
              </a:buClr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Century Gothic"/>
              </a:rPr>
              <a:t>Министерство образования и науки Хабаровского края</a:t>
            </a:r>
          </a:p>
          <a:p>
            <a:pPr marL="163278" lvl="0" algn="ctr" defTabSz="1306220">
              <a:spcBef>
                <a:spcPct val="20000"/>
              </a:spcBef>
              <a:buClr>
                <a:srgbClr val="93A299"/>
              </a:buClr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Century Gothic"/>
              </a:rPr>
              <a:t>Краевое государственное бюджетное образовательное учреждение</a:t>
            </a:r>
          </a:p>
          <a:p>
            <a:pPr marL="163278" lvl="0" algn="ctr" defTabSz="1306220">
              <a:spcBef>
                <a:spcPct val="20000"/>
              </a:spcBef>
              <a:buClr>
                <a:srgbClr val="93A299"/>
              </a:buClr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Century Gothic"/>
              </a:rPr>
              <a:t>«Хабаровский дорожно-строительный техникум»</a:t>
            </a:r>
          </a:p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Информационный проект по истории </a:t>
            </a:r>
          </a:p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Тема: «Наш край в  1914-1922 гг.»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27984" y="3291830"/>
            <a:ext cx="4536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Выполнила: </a:t>
            </a:r>
          </a:p>
          <a:p>
            <a:pPr algn="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Медная Наталья Викторовна,   преподаватель истории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73" y="2169324"/>
            <a:ext cx="4380555" cy="2994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35189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305939" y="339502"/>
            <a:ext cx="5586541" cy="468052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     Для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нужд армии была выкуплена значительная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часть улова кеты, которая тогда была основной едой простых людей (горбушу вообще за рыбу не считали), что вызвало большое недовольство. Нарастало повальное пьянство, несмотря на введенный с началом войны «сухой закон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». Для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Дальнего Востока он был особенно бессмыслен, так как граница с Китаем была полностью прозрачна, а на русской территории - полно китайцев, которых власти массово нанимали для тыловых работ взамен мобилизованных на фронт мужчин. Соседи тут же развернули массовую контрабанду спирта.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Все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большее недовольство вызывала мобилизация, появились первые уклонисты. Тем более, в армию тогда забирали не только людей, но и коней, что было большой трагедией для крестьян. И все же в начале 1917 года Хабаровск внешне оставался абсолютно спокойным. Ничто не предвещало близкого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хаоса.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63638"/>
            <a:ext cx="3198435" cy="2058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52355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630122" y="1549168"/>
            <a:ext cx="3190350" cy="3357954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Напомним, когда 3 марта (по старому стилю) 1917 года стало известно об отречении Николая II от престола, это встретили везде, в том числе в Хабаровске, с большим энтузиазмом. </a:t>
            </a:r>
            <a:endParaRPr lang="ru-RU" b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На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праздничный митинг 5 марта вышел чуть не весь город. Люди радовались, им казалось, что все трудности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позади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4587974"/>
            <a:ext cx="48245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</a:rPr>
              <a:t>Войска  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</a:rPr>
              <a:t>хабаровского гарнизона в честь свержения самодержавия, 10 марта 1917 года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59582"/>
            <a:ext cx="3938442" cy="196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70289"/>
            <a:ext cx="3724100" cy="2149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75656" y="252063"/>
            <a:ext cx="45608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Гибель империи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6190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347863" y="267494"/>
            <a:ext cx="5688633" cy="4876006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sz="5800" b="1" dirty="0" smtClean="0">
                <a:solidFill>
                  <a:schemeClr val="bg1"/>
                </a:solidFill>
              </a:rPr>
              <a:t>Начало гражданской войны</a:t>
            </a:r>
          </a:p>
          <a:p>
            <a:r>
              <a:rPr lang="ru-RU" sz="2900" b="1" dirty="0" smtClean="0"/>
              <a:t>В </a:t>
            </a:r>
            <a:r>
              <a:rPr lang="ru-RU" sz="2900" b="1" dirty="0"/>
              <a:t>1914 году в Хабаровске проживало 54 тысячи человек (без численности военных). </a:t>
            </a:r>
          </a:p>
          <a:p>
            <a:r>
              <a:rPr lang="ru-RU" sz="2900" b="1" dirty="0"/>
              <a:t>В 1917 году Дальний Восток охватила волна революционных событий. В конце декабря 1917 — начале января 1918 в Хабаровске прошёл III съезд советов, провозгласивший установление на Дальнем Востоке советских властей. </a:t>
            </a:r>
          </a:p>
          <a:p>
            <a:r>
              <a:rPr lang="ru-RU" sz="2900" b="1" dirty="0"/>
              <a:t>Летом-осенью 1918 года в Приамурье развернулись бои между вооружёнными формированиями большевиков и их противников. Вмешательство стран Антанты и Японии привело к расширению масштабов конфликта, превратившегося в один из очагов Гражданской войны. В сентябре 1918 японские и белогвардейские войска захватили Хабаровск, Николаевск, в 1919 — Охотск и </a:t>
            </a:r>
            <a:r>
              <a:rPr lang="ru-RU" sz="2900" b="1" dirty="0" err="1"/>
              <a:t>Аян</a:t>
            </a:r>
            <a:r>
              <a:rPr lang="ru-RU" sz="2900" b="1" dirty="0"/>
              <a:t>. Власть на территории современного Хабаровского края перешла в руки антибольшевистских правительств. </a:t>
            </a:r>
          </a:p>
          <a:p>
            <a:r>
              <a:rPr lang="ru-RU" sz="2900" b="1" dirty="0"/>
              <a:t>Весной 1920 года в Хабаровске и Николаевске восстановлена советская власть. В апреле 1920 года образована Дальневосточная республика (ДВР). 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15" y="123478"/>
            <a:ext cx="2412327" cy="1827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6514" y="1951172"/>
            <a:ext cx="312134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Здание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, в котором размещался штаб американских экспедиционных войск в Хабаровске. Находился он практически наверняка на Военной горе между комплексом Кадетского корпуса и </a:t>
            </a:r>
            <a:r>
              <a:rPr lang="ru-RU" sz="1200" b="1" dirty="0" err="1">
                <a:solidFill>
                  <a:schemeClr val="tx2">
                    <a:lumMod val="75000"/>
                  </a:schemeClr>
                </a:solidFill>
              </a:rPr>
              <a:t>плацем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  Американские войска в Хабаровске</a:t>
            </a: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35846"/>
            <a:ext cx="2702173" cy="1531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26100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211960" y="555526"/>
            <a:ext cx="4680520" cy="4320480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  Хабаровск </a:t>
            </a:r>
            <a:r>
              <a:rPr lang="ru-RU" b="1" dirty="0"/>
              <a:t>при поддержке чехов и японцев (точнее, 12-й японской дивизии) еще в сентябре 1918 года занял казачий атаман Иван Павлович Калмыков (1890–1920). Тут он запечатлен с американскими офицерами Карлом </a:t>
            </a:r>
            <a:r>
              <a:rPr lang="ru-RU" b="1" dirty="0" err="1"/>
              <a:t>Акерманом</a:t>
            </a:r>
            <a:r>
              <a:rPr lang="ru-RU" b="1" dirty="0"/>
              <a:t> (</a:t>
            </a:r>
            <a:r>
              <a:rPr lang="ru-RU" b="1" dirty="0" err="1"/>
              <a:t>Karl</a:t>
            </a:r>
            <a:r>
              <a:rPr lang="ru-RU" b="1" dirty="0"/>
              <a:t> </a:t>
            </a:r>
            <a:r>
              <a:rPr lang="ru-RU" b="1" dirty="0" err="1"/>
              <a:t>Akerman</a:t>
            </a:r>
            <a:r>
              <a:rPr lang="ru-RU" b="1" dirty="0"/>
              <a:t>) и Бернштейном (</a:t>
            </a:r>
            <a:r>
              <a:rPr lang="ru-RU" b="1" dirty="0" err="1"/>
              <a:t>Bernstein</a:t>
            </a:r>
            <a:r>
              <a:rPr lang="ru-RU" b="1" dirty="0"/>
              <a:t>) на фоне своих казаков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Погиб </a:t>
            </a:r>
            <a:r>
              <a:rPr lang="ru-RU" b="1" dirty="0"/>
              <a:t>бравый, но патологически крутой с людьми атаман Калмыков отнюдь не от рук большевиков. В феврале 1920 он бежал в Маньчжурию, где был схвачен китайскими властями за убийство представителя шведского Красного креста, а также обстрел китайской канонерки на Амуре. Вскоре его расстреляли в </a:t>
            </a:r>
            <a:r>
              <a:rPr lang="ru-RU" b="1" dirty="0" err="1"/>
              <a:t>Гирине</a:t>
            </a:r>
            <a:r>
              <a:rPr lang="ru-RU" b="1" dirty="0"/>
              <a:t>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05" y="123478"/>
            <a:ext cx="3739037" cy="2136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715766"/>
            <a:ext cx="2952328" cy="2311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17820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3746"/>
            <a:ext cx="8219256" cy="51780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Гражданская война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779912" y="915566"/>
            <a:ext cx="5184576" cy="4227934"/>
          </a:xfrm>
        </p:spPr>
        <p:txBody>
          <a:bodyPr>
            <a:normAutofit/>
          </a:bodyPr>
          <a:lstStyle/>
          <a:p>
            <a:pPr marL="0" lvl="0" indent="0" algn="just">
              <a:buClr>
                <a:srgbClr val="72A376"/>
              </a:buClr>
              <a:buNone/>
            </a:pPr>
            <a:r>
              <a:rPr lang="ru-RU" sz="1600" b="1" dirty="0" smtClean="0"/>
              <a:t>       В </a:t>
            </a:r>
            <a:r>
              <a:rPr lang="ru-RU" sz="1600" b="1" dirty="0"/>
              <a:t>1920–1922 годах в Приамурье развернулись бои между Народно-революционной армией (НРА) ДВР, белогвардейскими войсками и японскими интервентами. Коренной перелом в боевых действиях в пользу НРА произошёл в ходе </a:t>
            </a:r>
            <a:r>
              <a:rPr lang="ru-RU" sz="1600" b="1" dirty="0" err="1"/>
              <a:t>Волочаевской</a:t>
            </a:r>
            <a:r>
              <a:rPr lang="ru-RU" sz="1600" b="1" dirty="0"/>
              <a:t> операции 10–12 февраля 1922 года. </a:t>
            </a:r>
            <a:r>
              <a:rPr lang="ru-RU" sz="1600" b="1" dirty="0">
                <a:solidFill>
                  <a:srgbClr val="676A55"/>
                </a:solidFill>
              </a:rPr>
              <a:t>Разгром Колчака в Сибири и общая победа Красной армии на западе страны резко изменили ситуацию. Правительству стран Антанты стало ясно, что на легкую победу рассчитывать не приходится. Вести же серьезную войну с Советской республикой возможности не было. </a:t>
            </a:r>
            <a:endParaRPr lang="ru-RU" sz="1600" b="1" dirty="0" smtClean="0">
              <a:solidFill>
                <a:srgbClr val="676A55"/>
              </a:solidFill>
            </a:endParaRPr>
          </a:p>
          <a:p>
            <a:pPr marL="0" lvl="0" indent="0" algn="just">
              <a:buClr>
                <a:srgbClr val="72A376"/>
              </a:buClr>
              <a:buNone/>
            </a:pPr>
            <a:r>
              <a:rPr lang="ru-RU" sz="1600" b="1" dirty="0">
                <a:solidFill>
                  <a:srgbClr val="676A55"/>
                </a:solidFill>
              </a:rPr>
              <a:t> </a:t>
            </a:r>
            <a:r>
              <a:rPr lang="ru-RU" sz="1600" b="1" dirty="0" smtClean="0">
                <a:solidFill>
                  <a:srgbClr val="676A55"/>
                </a:solidFill>
              </a:rPr>
              <a:t>      Весной </a:t>
            </a:r>
            <a:r>
              <a:rPr lang="ru-RU" sz="1600" b="1" dirty="0">
                <a:solidFill>
                  <a:srgbClr val="676A55"/>
                </a:solidFill>
              </a:rPr>
              <a:t>1920 года начался полномасштабный вывод войск интервентов с Дальнего Востока. Благо чехословацкий корпус к этому времени уже был эвакуирован. К апрелю 1920-го Дальний Восток был оставлен Антантой. Однако остались японцы</a:t>
            </a:r>
          </a:p>
          <a:p>
            <a:endParaRPr lang="ru-RU" b="1" dirty="0"/>
          </a:p>
          <a:p>
            <a:endParaRPr lang="ru-RU" b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9622"/>
            <a:ext cx="3446925" cy="2157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3795886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П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арад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американского гарнизона в марте 1920 года, приуроченный к выводу войск. </a:t>
            </a:r>
          </a:p>
        </p:txBody>
      </p:sp>
    </p:spTree>
    <p:extLst>
      <p:ext uri="{BB962C8B-B14F-4D97-AF65-F5344CB8AC3E}">
        <p14:creationId xmlns:p14="http://schemas.microsoft.com/office/powerpoint/2010/main" val="23131821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283968" y="267494"/>
            <a:ext cx="4752528" cy="4788085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chemeClr val="bg1"/>
                </a:solidFill>
              </a:rPr>
              <a:t>Японские интервенты на берегах Амура</a:t>
            </a:r>
          </a:p>
          <a:p>
            <a:pPr marL="0" indent="0">
              <a:buNone/>
            </a:pPr>
            <a:endParaRPr lang="ru-RU" sz="1900" b="1" dirty="0" smtClean="0"/>
          </a:p>
          <a:p>
            <a:pPr marL="0" indent="0">
              <a:buNone/>
            </a:pPr>
            <a:r>
              <a:rPr lang="ru-RU" sz="1900" b="1" dirty="0" smtClean="0"/>
              <a:t>Советское правительство не </a:t>
            </a:r>
            <a:r>
              <a:rPr lang="ru-RU" sz="1900" b="1" dirty="0"/>
              <a:t>хотело прямого столкновения с японцами, чреватого полномасштабной войной с достаточно мощным иностранным государством. Выход был найден в создании буферной марионеточной Дальневосточной республики с собственной Народно-революционной армией (НРА). </a:t>
            </a:r>
            <a:endParaRPr lang="ru-RU" sz="1900" b="1" dirty="0" smtClean="0"/>
          </a:p>
          <a:p>
            <a:pPr marL="0" indent="0">
              <a:buNone/>
            </a:pPr>
            <a:r>
              <a:rPr lang="ru-RU" sz="1900" b="1" dirty="0" smtClean="0"/>
              <a:t>Японцы </a:t>
            </a:r>
            <a:r>
              <a:rPr lang="ru-RU" sz="1900" b="1" dirty="0"/>
              <a:t>со своей стороны также не желали конфликта с Советской Россией и приняли новые правила игры, объявив о своем нейтралитете.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46" y="195486"/>
            <a:ext cx="3469748" cy="2108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504" y="2283719"/>
            <a:ext cx="38164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Японцы у берегов Хабаровска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8005"/>
            <a:ext cx="1584176" cy="2447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23728" y="3219822"/>
            <a:ext cx="22322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</a:rPr>
              <a:t>Памятник 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</a:rPr>
              <a:t>Муравьеву-Амурскому. У подножия монумента позируют солдаты страны Восходящего солнца.</a:t>
            </a:r>
          </a:p>
        </p:txBody>
      </p:sp>
    </p:spTree>
    <p:extLst>
      <p:ext uri="{BB962C8B-B14F-4D97-AF65-F5344CB8AC3E}">
        <p14:creationId xmlns:p14="http://schemas.microsoft.com/office/powerpoint/2010/main" val="17516060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64" y="49085"/>
            <a:ext cx="3471638" cy="2013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1995686"/>
            <a:ext cx="37261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Отдельный отряд </a:t>
            </a:r>
            <a:r>
              <a:rPr lang="ru-RU" sz="1400" b="1" dirty="0" err="1">
                <a:solidFill>
                  <a:schemeClr val="tx2">
                    <a:lumMod val="75000"/>
                  </a:schemeClr>
                </a:solidFill>
              </a:rPr>
              <a:t>Фукамидзу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 с трофейным имуществом. Красная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Речка  Апрель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1920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г.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9085"/>
            <a:ext cx="3400673" cy="197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932039" y="2025840"/>
            <a:ext cx="39767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2">
                    <a:lumMod val="25000"/>
                  </a:schemeClr>
                </a:solidFill>
              </a:rPr>
              <a:t>Японские солдаты — участники состязаний по 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</a:rPr>
              <a:t>сумо                                            1919–1920</a:t>
            </a:r>
            <a:endParaRPr lang="ru-RU" sz="1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32" y="2549060"/>
            <a:ext cx="3504504" cy="2037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4556016"/>
            <a:ext cx="39959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2">
                    <a:lumMod val="25000"/>
                  </a:schemeClr>
                </a:solidFill>
              </a:rPr>
              <a:t>Японские солдаты и хабаровские кадеты в городском 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</a:rPr>
              <a:t>саду                                         1919</a:t>
            </a:r>
            <a:endParaRPr lang="ru-RU" sz="1400" b="1" dirty="0">
              <a:solidFill>
                <a:schemeClr val="bg2">
                  <a:lumMod val="25000"/>
                </a:schemeClr>
              </a:solidFill>
            </a:endParaRPr>
          </a:p>
          <a:p>
            <a:endParaRPr lang="ru-RU" sz="1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515950"/>
            <a:ext cx="3293567" cy="191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995936" y="4430446"/>
            <a:ext cx="49128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2">
                    <a:lumMod val="25000"/>
                  </a:schemeClr>
                </a:solidFill>
              </a:rPr>
              <a:t>Командир японской 14-й дивизии генерал-лейтенант </a:t>
            </a:r>
            <a:r>
              <a:rPr lang="ru-RU" sz="1400" b="1" dirty="0" err="1">
                <a:solidFill>
                  <a:schemeClr val="bg2">
                    <a:lumMod val="25000"/>
                  </a:schemeClr>
                </a:solidFill>
              </a:rPr>
              <a:t>Сироодзу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</a:rPr>
              <a:t> у штабного автомобиля. Ул. Алексеевская (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</a:rPr>
              <a:t>Шевченко)                                                                   1918–1920 </a:t>
            </a:r>
            <a:endParaRPr lang="ru-RU" sz="14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9373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187307" y="267494"/>
            <a:ext cx="5956692" cy="4968552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2900" b="1" dirty="0" smtClean="0"/>
              <a:t>     </a:t>
            </a:r>
            <a:r>
              <a:rPr lang="ru-RU" sz="3300" b="1" dirty="0" smtClean="0"/>
              <a:t>Официальной датой рождения ДВР является 6 апреля 1920 года, чему предшествовали весьма драматические события. </a:t>
            </a:r>
          </a:p>
          <a:p>
            <a:pPr marL="0" indent="0">
              <a:buNone/>
            </a:pPr>
            <a:r>
              <a:rPr lang="ru-RU" sz="3300" b="1" dirty="0" smtClean="0"/>
              <a:t>      12 марта того же года части 14-й японской пехотной дивизии атаковали в Николаевске (ныне Николаевск-на-Амуре) занявший город по условиям перемирия красный партизанский отряд Якова Тряпицина. Когда к концу мая 1920 года стало ясно, что город не удержать, а японские войска подходят как по Амуру, так и со стороны моря, по приказу Тряпицина город был сожжен дотла, а все пленные и многие горожане расстреляны..</a:t>
            </a:r>
          </a:p>
          <a:p>
            <a:pPr marL="0" indent="0">
              <a:buNone/>
            </a:pPr>
            <a:r>
              <a:rPr lang="ru-RU" sz="3300" b="1" dirty="0" smtClean="0"/>
              <a:t>       Утром </a:t>
            </a:r>
            <a:r>
              <a:rPr lang="ru-RU" sz="3300" b="1" dirty="0"/>
              <a:t>5 апреля, то есть за день до рождения ДВР, японская артиллерия открыла огонь по Хабаровску. </a:t>
            </a:r>
            <a:r>
              <a:rPr lang="ru-RU" sz="3300" b="1" dirty="0" smtClean="0"/>
              <a:t>На </a:t>
            </a:r>
            <a:r>
              <a:rPr lang="ru-RU" sz="3300" b="1" dirty="0"/>
              <a:t>снимке показано, как японские орудия бьют с Орлова поля по району речного порта и нижнего базара. Отлично видно Алексеевскую улицу (Шевченко) и Соборную площадь</a:t>
            </a:r>
            <a:r>
              <a:rPr lang="ru-RU" sz="3300" b="1" dirty="0" smtClean="0"/>
              <a:t>.</a:t>
            </a:r>
          </a:p>
          <a:p>
            <a:pPr marL="0" indent="0">
              <a:buNone/>
            </a:pPr>
            <a:r>
              <a:rPr lang="ru-RU" sz="3300" b="1" dirty="0" smtClean="0"/>
              <a:t>        Тогда </a:t>
            </a:r>
            <a:r>
              <a:rPr lang="ru-RU" sz="3300" b="1" dirty="0"/>
              <a:t>погибла большая часть расквартированного в городе 35-го полка, с боем из Хабаровска удалось прорваться лишь отрядам Шевчука и Кочнева. Большая часть уцелевших отступила на левый берег Амура, некоторые отошли в район разъезда Красная речка.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00" y="102695"/>
            <a:ext cx="2880320" cy="1835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25" y="2715135"/>
            <a:ext cx="2937982" cy="187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504" y="1923678"/>
            <a:ext cx="3079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</a:rPr>
              <a:t>Сожженная Николаевка (Николаевск-на Амуре)</a:t>
            </a:r>
            <a:endParaRPr lang="ru-RU" sz="14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8372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643"/>
            <a:ext cx="3347864" cy="2458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72476"/>
            <a:ext cx="1872208" cy="2246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67744" y="2787775"/>
            <a:ext cx="7920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</a:rPr>
              <a:t>Герб ДВР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3795886"/>
            <a:ext cx="48965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Дальневосточная республика 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6 </a:t>
            </a:r>
            <a:r>
              <a:rPr lang="ru-RU" sz="2000" b="1" dirty="0">
                <a:solidFill>
                  <a:srgbClr val="C00000"/>
                </a:solidFill>
              </a:rPr>
              <a:t>апреля 1920 года по 15 ноября 1922 года</a:t>
            </a:r>
          </a:p>
        </p:txBody>
      </p:sp>
      <p:pic>
        <p:nvPicPr>
          <p:cNvPr id="7173" name="Picture 5" descr="C:\Users\Медная\Downloads\Дальневосточная_республика_1922_г.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1470"/>
            <a:ext cx="5213636" cy="3380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647062"/>
            <a:ext cx="2029241" cy="1465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07941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699792" y="123478"/>
            <a:ext cx="6552728" cy="4896544"/>
          </a:xfrm>
        </p:spPr>
        <p:txBody>
          <a:bodyPr>
            <a:noAutofit/>
          </a:bodyPr>
          <a:lstStyle/>
          <a:p>
            <a:r>
              <a:rPr lang="ru-RU" sz="1600" b="1" dirty="0"/>
              <a:t>Правительство Дальневосточной республики (ДВР) — высший орган государственной власти и коллективный глава государства, существовавший в 1920–1922 годах на территории российского Дальнего Востока и части Восточной Сибири. </a:t>
            </a:r>
          </a:p>
          <a:p>
            <a:r>
              <a:rPr lang="ru-RU" sz="1600" b="1" dirty="0" smtClean="0"/>
              <a:t>Согласно </a:t>
            </a:r>
            <a:r>
              <a:rPr lang="ru-RU" sz="1600" b="1" dirty="0"/>
              <a:t>принятой в 1921 году Конституции ДВР, правительство состояло из 7 членов и избиралось Народным собранием на 2 года. </a:t>
            </a:r>
            <a:r>
              <a:rPr lang="ru-RU" sz="1600" b="1" dirty="0" smtClean="0"/>
              <a:t>Должность </a:t>
            </a:r>
            <a:r>
              <a:rPr lang="ru-RU" sz="1600" b="1" dirty="0"/>
              <a:t>председателя правительства занимали большевики А. М. Краснощёков (1920–1921) и Н. М. Матвеев (1921–1922). </a:t>
            </a:r>
          </a:p>
          <a:p>
            <a:r>
              <a:rPr lang="ru-RU" sz="1600" b="1" dirty="0" smtClean="0"/>
              <a:t>Исполнительно-распорядительным </a:t>
            </a:r>
            <a:r>
              <a:rPr lang="ru-RU" sz="1600" b="1" dirty="0"/>
              <a:t>органом был сформированный в составе правительства на многопартийной основе Совет министров (11 большевиков, 3 меньшевика, 1 эсер и 1 народный социалист). </a:t>
            </a:r>
            <a:r>
              <a:rPr lang="ru-RU" sz="1600" b="1" dirty="0" smtClean="0"/>
              <a:t> Должность </a:t>
            </a:r>
            <a:r>
              <a:rPr lang="ru-RU" sz="1600" b="1" dirty="0"/>
              <a:t>председателя Совета министров занимали большевики Б. З. </a:t>
            </a:r>
            <a:r>
              <a:rPr lang="ru-RU" sz="1600" b="1" dirty="0" err="1"/>
              <a:t>Шумяцкий</a:t>
            </a:r>
            <a:r>
              <a:rPr lang="ru-RU" sz="1600" b="1" dirty="0"/>
              <a:t> (июль 1920 — октябрь 1920), П. М. Никифоров (8 мая 1921 — 2 октября 1922), П. А. Кобозев (4 октября 1922 — 14 ноября 1922). </a:t>
            </a:r>
          </a:p>
          <a:p>
            <a:r>
              <a:rPr lang="ru-RU" sz="1600" b="1" dirty="0" smtClean="0"/>
              <a:t>14 </a:t>
            </a:r>
            <a:r>
              <a:rPr lang="ru-RU" sz="1600" b="1" dirty="0"/>
              <a:t>ноября 1922 года Народное собрание ДВР приняло постановления о самороспуске, установлении на территории ДВР советской власти, отмене Основного закона, а также ходатайствовало о присоединении</a:t>
            </a:r>
            <a:r>
              <a:rPr lang="ru-RU" sz="1600" dirty="0"/>
              <a:t> </a:t>
            </a:r>
            <a:r>
              <a:rPr lang="ru-RU" sz="1600" b="1" dirty="0"/>
              <a:t>республики к РСФСР. 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85" y="91477"/>
            <a:ext cx="2673723" cy="1708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1779662"/>
            <a:ext cx="30963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2">
                    <a:lumMod val="25000"/>
                  </a:schemeClr>
                </a:solidFill>
              </a:rPr>
              <a:t>Правительство Дальневосточной 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</a:rPr>
              <a:t>Республики.       Ок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</a:rPr>
              <a:t>. 1921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06086"/>
            <a:ext cx="1970584" cy="2755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8058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635646"/>
            <a:ext cx="8640960" cy="33843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Цель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</a:rPr>
              <a:t>информационного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проекта  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-  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</a:rPr>
              <a:t>раскрыть события и процессы, происходившие 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на территории современного Хабаровского края в 1914-1922 гг. 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Задачи проекта: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1. Изучить роль 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</a:rPr>
              <a:t>территории современного Хабаровского края 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 в общероссийских событиях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</a:rPr>
              <a:t> в этот период. </a:t>
            </a:r>
            <a:endParaRPr lang="ru-RU" sz="18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2. Показать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</a:rPr>
              <a:t>, как Первая 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мировая и  гражданская войны, интервенция  продемонстрировали 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</a:rPr>
              <a:t>геополитическое, оборонное и торгово-транспортное значение 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нашего края для России в целом. 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3. На 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</a:rPr>
              <a:t>основе анализа исторических 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и региональных источников оформить лекционный  материал для урока истории.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23478"/>
            <a:ext cx="8640960" cy="1368152"/>
          </a:xfrm>
        </p:spPr>
        <p:txBody>
          <a:bodyPr>
            <a:normAutofit/>
          </a:bodyPr>
          <a:lstStyle/>
          <a:p>
            <a:pPr lvl="0" algn="l">
              <a:spcBef>
                <a:spcPts val="0"/>
              </a:spcBef>
            </a:pPr>
            <a:r>
              <a:rPr lang="ru-RU" sz="2000" b="1" kern="0" dirty="0">
                <a:solidFill>
                  <a:schemeClr val="tx2">
                    <a:lumMod val="50000"/>
                  </a:schemeClr>
                </a:solidFill>
                <a:latin typeface="+mn-lt"/>
                <a:ea typeface="Arial"/>
                <a:cs typeface="Arial"/>
                <a:sym typeface="Arial"/>
              </a:rPr>
              <a:t>Актуальность данной работы </a:t>
            </a:r>
            <a:r>
              <a:rPr lang="ru-RU" sz="2000" kern="0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Arial"/>
                <a:cs typeface="Arial"/>
                <a:sym typeface="Arial"/>
              </a:rPr>
              <a:t>обусловлена необходимостью донести до обучающихся студентов краеведческий материал в рамках учебной дисциплины «История».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691504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851920" y="267494"/>
            <a:ext cx="5112568" cy="4608512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Общие потери Красной армии и мирных жителей убитыми и ранеными в Хабаровске превысили две тысячи человек. Вступление в город японцев сопровождалось достаточно обычными в то время жестокостями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На некоторое время при поддержке Японии Белые силы на Дальнем Востоке взяли реванш, пик успехов которого пришелся на 1921 год. Однако уже в феврале следующего года прогремело знаменитое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</a:rPr>
              <a:t>Волочаевское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 сражение – переломный момент всей Гражданской войны к востоку от Сибири. </a:t>
            </a:r>
            <a:endParaRPr lang="ru-RU" b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Спустя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два дня после этого, 14-го числа, части НРА вошли в Хабаровск. Белая армия была отброшена на юг, а потом и вовсе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разгромлена.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25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ноября пал Владивосток, что и считается датой окончания Гражданской войны на Дальнем Востоке, хотя отдельные локальные операции проводились и позднее.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89" y="129005"/>
            <a:ext cx="3408455" cy="2034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2283719"/>
            <a:ext cx="29523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2">
                    <a:lumMod val="25000"/>
                  </a:schemeClr>
                </a:solidFill>
              </a:rPr>
              <a:t>Захваченные японцами пленные.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83" y="2787774"/>
            <a:ext cx="3416461" cy="2163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38837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67494"/>
            <a:ext cx="4104456" cy="36004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Волочаевский бой</a:t>
            </a:r>
            <a:endParaRPr lang="ru-RU" sz="3600" b="1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7494"/>
            <a:ext cx="1368152" cy="1982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859782"/>
            <a:ext cx="3333661" cy="174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491880" y="699542"/>
            <a:ext cx="547260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2">
                    <a:lumMod val="25000"/>
                  </a:schemeClr>
                </a:solidFill>
              </a:rPr>
              <a:t>Враждующие стороны: Народно-революционная армия под командованием Василия Блюхера и Белоповстанческая армия под командованием подполковника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</a:rPr>
              <a:t>Викторина Молчанова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</a:rPr>
              <a:t>. </a:t>
            </a:r>
          </a:p>
          <a:p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</a:rPr>
              <a:t>Некоторые 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</a:rPr>
              <a:t>события:</a:t>
            </a:r>
          </a:p>
          <a:p>
            <a:r>
              <a:rPr lang="ru-RU" sz="1600" b="1" dirty="0">
                <a:solidFill>
                  <a:schemeClr val="bg2">
                    <a:lumMod val="25000"/>
                  </a:schemeClr>
                </a:solidFill>
              </a:rPr>
              <a:t>5 февраля народноармейцы перешли в наступление и взяли железнодорожную станцию Ольгохты. Контратаки белоповстанцев были отражены. </a:t>
            </a:r>
          </a:p>
          <a:p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</a:rPr>
              <a:t>10 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</a:rPr>
              <a:t>февраля красные начали решающее наступление. Бойцы НРА атаковали в 35-градусный мороз, идя по пояс в снегу, под сильным вражеским огнём. </a:t>
            </a:r>
          </a:p>
          <a:p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</a:rPr>
              <a:t>11 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</a:rPr>
              <a:t>февраля бои у Волочаевки вяло, но продолжались. </a:t>
            </a:r>
          </a:p>
          <a:p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</a:rPr>
              <a:t>12 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</a:rPr>
              <a:t>февраля в 8 часов утра начался решающий штурм. В течение двух часов частям НРА удалось прорвать оборону противника. </a:t>
            </a:r>
          </a:p>
          <a:p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</a:rPr>
              <a:t>Около 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</a:rPr>
              <a:t>10 часов утра белые начали покидать позиции, и к полудню Волочаевка была полностью занята красными</a:t>
            </a:r>
            <a:r>
              <a:rPr lang="ru-RU" sz="1600" b="1" dirty="0">
                <a:solidFill>
                  <a:schemeClr val="accent4">
                    <a:lumMod val="50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319604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5834"/>
            <a:ext cx="8762944" cy="3627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23728" y="123478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FFFF"/>
                </a:solidFill>
                <a:ea typeface="+mj-ea"/>
                <a:cs typeface="+mj-cs"/>
              </a:rPr>
              <a:t>Волочаевский бой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4668693"/>
            <a:ext cx="81369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</a:rPr>
              <a:t>Панорама 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</a:rPr>
              <a:t>«</a:t>
            </a:r>
            <a:r>
              <a:rPr lang="ru-RU" sz="1400" b="1" dirty="0" err="1">
                <a:solidFill>
                  <a:schemeClr val="bg2">
                    <a:lumMod val="25000"/>
                  </a:schemeClr>
                </a:solidFill>
              </a:rPr>
              <a:t>Волочаевская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</a:rPr>
              <a:t> битва», 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</a:rPr>
              <a:t>Хабаровский  краевой музей имени 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</a:rPr>
              <a:t>Н. И. </a:t>
            </a:r>
            <a:r>
              <a:rPr lang="ru-RU" sz="1400" b="1" dirty="0" err="1">
                <a:solidFill>
                  <a:schemeClr val="bg2">
                    <a:lumMod val="25000"/>
                  </a:schemeClr>
                </a:solidFill>
              </a:rPr>
              <a:t>Гродекова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277259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502" y="123478"/>
            <a:ext cx="3838281" cy="2226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7502" y="2457350"/>
            <a:ext cx="41264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bg2">
                    <a:lumMod val="25000"/>
                  </a:schemeClr>
                </a:solidFill>
              </a:rPr>
              <a:t>Вступление партизан в Хабаровск. Ул. </a:t>
            </a:r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</a:rPr>
              <a:t>Муравьёва-Амурского                     Март 1920 г.</a:t>
            </a:r>
            <a:endParaRPr lang="ru-RU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34" y="2919015"/>
            <a:ext cx="3766426" cy="2189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067944" y="4013719"/>
            <a:ext cx="35283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2">
                    <a:lumMod val="25000"/>
                  </a:schemeClr>
                </a:solidFill>
              </a:rPr>
              <a:t>Смотр частей Народно-революционной армии Дальневосточной республики. Перекрёсток улиц </a:t>
            </a:r>
            <a:r>
              <a:rPr lang="ru-RU" sz="1400" b="1" dirty="0" err="1">
                <a:solidFill>
                  <a:schemeClr val="bg2">
                    <a:lumMod val="25000"/>
                  </a:schemeClr>
                </a:solidFill>
              </a:rPr>
              <a:t>Муравьёво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</a:rPr>
              <a:t>-Амурской и Романовской (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</a:rPr>
              <a:t>Тургенева)    1921</a:t>
            </a:r>
            <a:endParaRPr lang="ru-RU" sz="1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27984" y="843560"/>
            <a:ext cx="446449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Спустя два дня после этого, 14-го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февраля 1922 года,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части НРА вошли в Хабаровск. Белая армия была отброшена на юг, а потом и вовсе разгромлена.</a:t>
            </a:r>
          </a:p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25 ноября пал Владивосток, что и считается датой окончания Гражданской войны на Дальнем Востоке, хотя отдельные локальные операции проводились и позднее.</a:t>
            </a:r>
          </a:p>
        </p:txBody>
      </p:sp>
    </p:spTree>
    <p:extLst>
      <p:ext uri="{BB962C8B-B14F-4D97-AF65-F5344CB8AC3E}">
        <p14:creationId xmlns:p14="http://schemas.microsoft.com/office/powerpoint/2010/main" val="16370093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203848" y="267494"/>
            <a:ext cx="5832648" cy="4680520"/>
          </a:xfrm>
        </p:spPr>
        <p:txBody>
          <a:bodyPr>
            <a:noAutofit/>
          </a:bodyPr>
          <a:lstStyle/>
          <a:p>
            <a:pPr marL="0" lvl="0" indent="0">
              <a:buClr>
                <a:srgbClr val="72A376"/>
              </a:buCl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       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В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</a:rPr>
              <a:t>сентябре-октябре 1922 года завершилась эвакуация японских войск из Приамурья и Приморья.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 В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</a:rPr>
              <a:t>ноябре 1922 года после самоупразднения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ДВР территория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</a:rPr>
              <a:t>Хабаровского края включена в состав Дальневосточной области РСФСР.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 Её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</a:rPr>
              <a:t>административным центром (местом пребывания </a:t>
            </a:r>
            <a:r>
              <a:rPr lang="ru-RU" sz="1800" b="1" dirty="0" err="1">
                <a:solidFill>
                  <a:schemeClr val="tx2">
                    <a:lumMod val="75000"/>
                  </a:schemeClr>
                </a:solidFill>
              </a:rPr>
              <a:t>Дальревкома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</a:rPr>
              <a:t>) стал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Хабаровск.</a:t>
            </a:r>
          </a:p>
          <a:p>
            <a:pPr marL="0" lvl="0" indent="0">
              <a:buClr>
                <a:srgbClr val="72A376"/>
              </a:buClr>
              <a:buNone/>
            </a:pP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          В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</a:rPr>
              <a:t>Хабаровске есть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памятники, посвящённые героям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</a:rPr>
              <a:t>Гражданской войны на Дальнем Востоке 1918–1922 годов — «Героям Гражданской войны на Дальнем Востоке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» и памятник жертвам гражданской войны (Памятник партизанам). 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       Статус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объекты  культурного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</a:rPr>
              <a:t>наследия народов РФ федерального значения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3727"/>
            <a:ext cx="2713088" cy="1801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3478"/>
            <a:ext cx="1863424" cy="3114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96131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15566"/>
            <a:ext cx="8064896" cy="3816424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 smtClean="0">
                <a:solidFill>
                  <a:schemeClr val="tx1"/>
                </a:solidFill>
                <a:hlinkClick r:id="rId2"/>
              </a:rPr>
              <a:t>1. </a:t>
            </a:r>
            <a:r>
              <a:rPr lang="en-US" sz="1800" b="1" dirty="0" smtClean="0">
                <a:solidFill>
                  <a:schemeClr val="tx1"/>
                </a:solidFill>
                <a:hlinkClick r:id="rId2"/>
              </a:rPr>
              <a:t>https</a:t>
            </a:r>
            <a:r>
              <a:rPr lang="en-US" sz="1800" b="1" dirty="0">
                <a:solidFill>
                  <a:schemeClr val="tx1"/>
                </a:solidFill>
                <a:hlinkClick r:id="rId2"/>
              </a:rPr>
              <a:t>://</a:t>
            </a:r>
            <a:r>
              <a:rPr lang="en-US" sz="1800" b="1" dirty="0" smtClean="0">
                <a:solidFill>
                  <a:schemeClr val="tx1"/>
                </a:solidFill>
                <a:hlinkClick r:id="rId2"/>
              </a:rPr>
              <a:t>pomnenka2012.livejournal.com/635.html</a:t>
            </a:r>
            <a:r>
              <a:rPr lang="ru-RU" sz="1800" b="1" dirty="0" smtClean="0">
                <a:solidFill>
                  <a:schemeClr val="tx1"/>
                </a:solidFill>
              </a:rPr>
              <a:t/>
            </a:r>
            <a:br>
              <a:rPr lang="ru-RU" sz="1800" b="1" dirty="0" smtClean="0">
                <a:solidFill>
                  <a:schemeClr val="tx1"/>
                </a:solidFill>
              </a:rPr>
            </a:br>
            <a:r>
              <a:rPr lang="ru-RU" sz="1800" b="1" dirty="0" smtClean="0">
                <a:solidFill>
                  <a:schemeClr val="tx1"/>
                </a:solidFill>
              </a:rPr>
              <a:t>2. </a:t>
            </a:r>
            <a:r>
              <a:rPr lang="en-US" sz="1800" b="1" dirty="0" smtClean="0">
                <a:solidFill>
                  <a:schemeClr val="tx1"/>
                </a:solidFill>
                <a:hlinkClick r:id="rId3"/>
              </a:rPr>
              <a:t>www.skyscrapercity.com</a:t>
            </a:r>
            <a:r>
              <a:rPr lang="ru-RU" sz="1800" b="1" dirty="0" smtClean="0">
                <a:solidFill>
                  <a:schemeClr val="tx1"/>
                </a:solidFill>
              </a:rPr>
              <a:t/>
            </a:r>
            <a:br>
              <a:rPr lang="ru-RU" sz="1800" b="1" dirty="0" smtClean="0">
                <a:solidFill>
                  <a:schemeClr val="tx1"/>
                </a:solidFill>
              </a:rPr>
            </a:br>
            <a:r>
              <a:rPr lang="ru-RU" sz="1800" b="1" dirty="0" smtClean="0">
                <a:solidFill>
                  <a:schemeClr val="tx1"/>
                </a:solidFill>
              </a:rPr>
              <a:t>3. </a:t>
            </a:r>
            <a:r>
              <a:rPr lang="en-US" sz="1800" b="1" dirty="0" smtClean="0">
                <a:solidFill>
                  <a:schemeClr val="tx1"/>
                </a:solidFill>
                <a:hlinkClick r:id="rId4"/>
              </a:rPr>
              <a:t>https</a:t>
            </a:r>
            <a:r>
              <a:rPr lang="en-US" sz="1800" b="1" dirty="0">
                <a:solidFill>
                  <a:schemeClr val="tx1"/>
                </a:solidFill>
                <a:hlinkClick r:id="rId4"/>
              </a:rPr>
              <a:t>://</a:t>
            </a:r>
            <a:r>
              <a:rPr lang="en-US" sz="1800" b="1" dirty="0" smtClean="0">
                <a:solidFill>
                  <a:schemeClr val="tx1"/>
                </a:solidFill>
                <a:hlinkClick r:id="rId4"/>
              </a:rPr>
              <a:t>bigenc.ru/c/dal-nevostochnaia-respublika-a851a1</a:t>
            </a:r>
            <a:r>
              <a:rPr lang="ru-RU" sz="1800" b="1" dirty="0" smtClean="0">
                <a:solidFill>
                  <a:schemeClr val="tx1"/>
                </a:solidFill>
              </a:rPr>
              <a:t/>
            </a:r>
            <a:br>
              <a:rPr lang="ru-RU" sz="1800" b="1" dirty="0" smtClean="0">
                <a:solidFill>
                  <a:schemeClr val="tx1"/>
                </a:solidFill>
              </a:rPr>
            </a:br>
            <a:r>
              <a:rPr lang="ru-RU" sz="1800" b="1" dirty="0" smtClean="0">
                <a:solidFill>
                  <a:schemeClr val="tx1"/>
                </a:solidFill>
              </a:rPr>
              <a:t>4. </a:t>
            </a:r>
            <a:r>
              <a:rPr lang="en-US" sz="1800" b="1" dirty="0" smtClean="0">
                <a:solidFill>
                  <a:schemeClr val="tx1"/>
                </a:solidFill>
              </a:rPr>
              <a:t>https</a:t>
            </a:r>
            <a:r>
              <a:rPr lang="en-US" sz="1800" b="1" dirty="0">
                <a:solidFill>
                  <a:schemeClr val="tx1"/>
                </a:solidFill>
              </a:rPr>
              <a:t>://ru.wikipedia.org/wiki</a:t>
            </a:r>
            <a:r>
              <a:rPr lang="en-US" sz="1800" b="1" dirty="0" smtClean="0">
                <a:solidFill>
                  <a:schemeClr val="tx1"/>
                </a:solidFill>
              </a:rPr>
              <a:t>/%</a:t>
            </a:r>
            <a:r>
              <a:rPr lang="ru-RU" sz="1800" b="1" dirty="0" smtClean="0">
                <a:solidFill>
                  <a:schemeClr val="tx1"/>
                </a:solidFill>
              </a:rPr>
              <a:t/>
            </a:r>
            <a:br>
              <a:rPr lang="ru-RU" sz="1800" b="1" dirty="0" smtClean="0">
                <a:solidFill>
                  <a:schemeClr val="tx1"/>
                </a:solidFill>
              </a:rPr>
            </a:br>
            <a:r>
              <a:rPr lang="ru-RU" sz="1800" b="1" dirty="0" smtClean="0">
                <a:solidFill>
                  <a:schemeClr val="tx1"/>
                </a:solidFill>
              </a:rPr>
              <a:t>5. </a:t>
            </a:r>
            <a:r>
              <a:rPr lang="en-US" sz="1800" b="1" dirty="0">
                <a:solidFill>
                  <a:schemeClr val="tx1"/>
                </a:solidFill>
              </a:rPr>
              <a:t>http://www.historichka.ru/works/dvr</a:t>
            </a:r>
            <a:r>
              <a:rPr lang="en-US" sz="1800" b="1" dirty="0" smtClean="0">
                <a:solidFill>
                  <a:schemeClr val="tx1"/>
                </a:solidFill>
              </a:rPr>
              <a:t>/</a:t>
            </a:r>
            <a:r>
              <a:rPr lang="ru-RU" sz="1800" b="1" dirty="0" smtClean="0">
                <a:solidFill>
                  <a:schemeClr val="tx1"/>
                </a:solidFill>
              </a:rPr>
              <a:t/>
            </a:r>
            <a:br>
              <a:rPr lang="ru-RU" sz="1800" b="1" dirty="0" smtClean="0">
                <a:solidFill>
                  <a:schemeClr val="tx1"/>
                </a:solidFill>
              </a:rPr>
            </a:br>
            <a:r>
              <a:rPr lang="ru-RU" sz="1800" b="1" dirty="0" smtClean="0">
                <a:solidFill>
                  <a:schemeClr val="tx1"/>
                </a:solidFill>
              </a:rPr>
              <a:t>6. </a:t>
            </a:r>
            <a:r>
              <a:rPr lang="en-US" sz="1800" b="1" dirty="0" smtClean="0">
                <a:solidFill>
                  <a:schemeClr val="tx1"/>
                </a:solidFill>
              </a:rPr>
              <a:t>ru.ruwiki.ru</a:t>
            </a:r>
            <a:r>
              <a:rPr lang="en-US" sz="1800" b="1" dirty="0">
                <a:solidFill>
                  <a:schemeClr val="tx1"/>
                </a:solidFill>
              </a:rPr>
              <a:t/>
            </a:r>
            <a:br>
              <a:rPr lang="en-US" sz="1800" b="1" dirty="0">
                <a:solidFill>
                  <a:schemeClr val="tx1"/>
                </a:solidFill>
              </a:rPr>
            </a:br>
            <a:endParaRPr lang="ru-RU" sz="1800" b="1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15616" y="339503"/>
            <a:ext cx="7632848" cy="576064"/>
          </a:xfrm>
        </p:spPr>
        <p:txBody>
          <a:bodyPr>
            <a:normAutofit fontScale="92500" lnSpcReduction="20000"/>
          </a:bodyPr>
          <a:lstStyle/>
          <a:p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Источники и литература: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480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53746"/>
            <a:ext cx="8147248" cy="66182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План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203598"/>
            <a:ext cx="4464496" cy="339126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 smtClean="0"/>
              <a:t>I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Введение</a:t>
            </a:r>
            <a:endParaRPr lang="en-US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II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Наш край в 1914-1922 гг.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Первая мировая война и Хабаровск.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Гибель империи и начало гражданской войны.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Войска Японии на территории нашего края.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Значение ДВР в окончании гражданской войны на Дальнем Востоке.</a:t>
            </a:r>
            <a:endParaRPr lang="en-US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III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Заключение. Память.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822" y="1707654"/>
            <a:ext cx="4594348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7244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563638"/>
            <a:ext cx="87509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  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Дальний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Восток - это огромный и живописный регион, который играл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и играет важную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роль в истории и культуре России. </a:t>
            </a:r>
            <a:endParaRPr lang="ru-RU" b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   Дальний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Восток также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имеет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важное геополитическое значение для России, так как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он является границей с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соседними государствами (с Китаем, Монголией, Кореей, Японией и США). </a:t>
            </a:r>
            <a:endParaRPr lang="ru-RU" b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     Это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место, где сходятся восточные и западные культуры, где расположены богатейшие природные ресурсы, и где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в начале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XX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века происходили важные историче</a:t>
            </a:r>
            <a:r>
              <a:rPr lang="ru-RU" b="1" dirty="0" smtClean="0"/>
              <a:t>ские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события, сыгравшие важную роль в сохранении территориальной целостности нашей страны. Территория современного Хабаровского края  составляет значительную часть Дальнего Востока. Истории этих земель в 1914-1922 гг. посвящена эта работа.</a:t>
            </a:r>
          </a:p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  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86465"/>
            <a:ext cx="2846256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2284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11898" y="843558"/>
            <a:ext cx="5632102" cy="4248472"/>
          </a:xfrm>
        </p:spPr>
        <p:txBody>
          <a:bodyPr>
            <a:noAutofit/>
          </a:bodyPr>
          <a:lstStyle/>
          <a:p>
            <a:pPr algn="l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      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</a:rPr>
              <a:t>Сообщение 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</a:rPr>
              <a:t>о начале Первой мировой войны пришло в Хабаровск 1 августа 1914 года  в виде телеграммы из Петербурга. Она состояла из 4-х слов. «Германия объявила нам войну», — сообщил военный министр Владимир Сухомлинов в штаб Приамурского военного округа, который располагался тогда  в двухэтажном здании из улице Лисуновской — ныне это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</a:rPr>
              <a:t>Комсомольская,105. </a:t>
            </a:r>
            <a:br>
              <a:rPr lang="ru-RU" sz="16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</a:rPr>
              <a:t>     По 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</a:rPr>
              <a:t>довоенным планам находившиеся здесь солдаты не должны были отправляться на фронт, так как на Дальнем Востоке был главный стратегический противник России — Япония. Однако 23 августа 1914 года стратегическое положение изменилось — Япония объявила войну Германии, желая захватить её колонии на китайском побережье и в Тихом океане. Бывший враг фактически стал союзником, войска начали отправлять на фронт.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br>
              <a:rPr lang="ru-RU" sz="1600" b="1" dirty="0" smtClean="0">
                <a:solidFill>
                  <a:schemeClr val="bg2">
                    <a:lumMod val="25000"/>
                  </a:schemeClr>
                </a:solidFill>
              </a:rPr>
            </a:br>
            <a:endParaRPr lang="ru-RU" sz="1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23479"/>
            <a:ext cx="8496944" cy="57606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Первая мировая война и Хабаровск</a:t>
            </a:r>
            <a:endParaRPr lang="ru-RU" sz="2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9662"/>
            <a:ext cx="3332386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8994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339502"/>
            <a:ext cx="5256584" cy="4536504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b="1" dirty="0" smtClean="0">
                <a:solidFill>
                  <a:srgbClr val="72A376">
                    <a:lumMod val="50000"/>
                  </a:srgbClr>
                </a:solidFill>
              </a:rPr>
              <a:t>      Уже </a:t>
            </a:r>
            <a:r>
              <a:rPr lang="ru-RU" sz="1800" b="1" dirty="0">
                <a:solidFill>
                  <a:srgbClr val="72A376">
                    <a:lumMod val="50000"/>
                  </a:srgbClr>
                </a:solidFill>
              </a:rPr>
              <a:t>в октябре 1914 года в Хабаровске появились первые военнопленные — их разместили в Полковом переулке (ныне улица Павловича), в казармах уехавшей на фронт 6-й Сибирской стрелковой дивизии. </a:t>
            </a:r>
            <a:br>
              <a:rPr lang="ru-RU" sz="1800" b="1" dirty="0">
                <a:solidFill>
                  <a:srgbClr val="72A376">
                    <a:lumMod val="50000"/>
                  </a:srgbClr>
                </a:solidFill>
              </a:rPr>
            </a:br>
            <a:r>
              <a:rPr lang="ru-RU" sz="1800" b="1" dirty="0" smtClean="0">
                <a:solidFill>
                  <a:srgbClr val="72A376">
                    <a:lumMod val="50000"/>
                  </a:srgbClr>
                </a:solidFill>
              </a:rPr>
              <a:t>        Для </a:t>
            </a:r>
            <a:r>
              <a:rPr lang="ru-RU" sz="1800" b="1" dirty="0">
                <a:solidFill>
                  <a:srgbClr val="72A376">
                    <a:lumMod val="50000"/>
                  </a:srgbClr>
                </a:solidFill>
              </a:rPr>
              <a:t>местного населения власти выпустили разъяснения: «…военнопленные — открытые обезоруженные враги, которые шли воевать по приказу своего правительства. Вымещать на них злобу, а тем более издеваться не следует».</a:t>
            </a:r>
            <a:br>
              <a:rPr lang="ru-RU" sz="1800" b="1" dirty="0">
                <a:solidFill>
                  <a:srgbClr val="72A376">
                    <a:lumMod val="50000"/>
                  </a:srgbClr>
                </a:solidFill>
              </a:rPr>
            </a:br>
            <a:r>
              <a:rPr lang="ru-RU" sz="1800" b="1" dirty="0">
                <a:solidFill>
                  <a:srgbClr val="72A376">
                    <a:lumMod val="50000"/>
                  </a:srgbClr>
                </a:solidFill>
              </a:rPr>
              <a:t>       К апрелю 1915 года в Хабаровске и на Красной Речке насчитывалось уже более 4 тысяч пленных. В основном это были солдаты и офицеры австро-венгерской армии. </a:t>
            </a:r>
            <a:r>
              <a:rPr lang="ru-RU" sz="1800" b="1" dirty="0" smtClean="0">
                <a:solidFill>
                  <a:srgbClr val="72A376">
                    <a:lumMod val="50000"/>
                  </a:srgbClr>
                </a:solidFill>
              </a:rPr>
              <a:t/>
            </a:r>
            <a:br>
              <a:rPr lang="ru-RU" sz="1800" b="1" dirty="0" smtClean="0">
                <a:solidFill>
                  <a:srgbClr val="72A376">
                    <a:lumMod val="50000"/>
                  </a:srgbClr>
                </a:solidFill>
              </a:rPr>
            </a:br>
            <a:r>
              <a:rPr lang="ru-RU" sz="1800" b="1" dirty="0">
                <a:solidFill>
                  <a:srgbClr val="72A376">
                    <a:lumMod val="50000"/>
                  </a:srgbClr>
                </a:solidFill>
              </a:rPr>
              <a:t> </a:t>
            </a:r>
            <a:r>
              <a:rPr lang="ru-RU" sz="1800" b="1" dirty="0" smtClean="0">
                <a:solidFill>
                  <a:srgbClr val="72A376">
                    <a:lumMod val="50000"/>
                  </a:srgbClr>
                </a:solidFill>
              </a:rPr>
              <a:t>     Поскольку </a:t>
            </a:r>
            <a:r>
              <a:rPr lang="ru-RU" sz="1800" b="1" dirty="0">
                <a:solidFill>
                  <a:srgbClr val="72A376">
                    <a:lumMod val="50000"/>
                  </a:srgbClr>
                </a:solidFill>
              </a:rPr>
              <a:t>в крае после массовой мобилизации уже не хватало рабочих рук, власти решили привлечь их к работам «в самом широком размере». В Хабаровске они занимались, в частности, благоустройством и строительством.</a:t>
            </a:r>
            <a:r>
              <a:rPr lang="ru-RU" sz="1600" b="1" dirty="0">
                <a:solidFill>
                  <a:srgbClr val="72A376">
                    <a:lumMod val="50000"/>
                  </a:srgbClr>
                </a:solidFill>
              </a:rPr>
              <a:t/>
            </a:r>
            <a:br>
              <a:rPr lang="ru-RU" sz="1600" b="1" dirty="0">
                <a:solidFill>
                  <a:srgbClr val="72A376">
                    <a:lumMod val="50000"/>
                  </a:srgbClr>
                </a:solidFill>
              </a:rPr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9582"/>
            <a:ext cx="3404207" cy="2540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1" y="4123407"/>
            <a:ext cx="280831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Times New Roman"/>
              </a:rPr>
              <a:t>Казармы на Павловича</a:t>
            </a:r>
            <a:endParaRPr lang="ru-RU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86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2634" y="267494"/>
            <a:ext cx="4249846" cy="4752528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     По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воспоминаниям очевидцев, бывшие враги часто гуляли по городу без всякого конвоя. Большую популярность (особенно у девушек) приобрел оркестр из пленных, который ежедневно играл в кофейне «Чашка чаю» (ныне - здание Центрального универмага). Позже эта популярность вышла им боком.</a:t>
            </a:r>
            <a:b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      В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1918 году их по приказу «белого» атамана Калмыкова, захватившего власть в Хабаровске, расстреляли и сбросили в Амур с Утеса (о чем гласила мемориальная табличка, висевшая там в советское время).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     По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официальной версии, их разоблачили, как сторонников большевиков, по неофициальной - причиной стал конфликт в кафе.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99742"/>
            <a:ext cx="2904659" cy="2106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912" y="2859782"/>
            <a:ext cx="1768722" cy="2128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3880161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2056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771550"/>
            <a:ext cx="4608512" cy="4104456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</a:rPr>
              <a:t>    До 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</a:rPr>
              <a:t>революций и Гражданской войны еще </a:t>
            </a: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</a:rPr>
              <a:t>далеко. Жизнь 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</a:rPr>
              <a:t>на Дальнем Востоке всё ещё остается спокойной. В Хабаровске идет масштабное строительство. Например, 5 октября 1916 года торжественно сдан железнодорожный мост через Амур.</a:t>
            </a:r>
            <a:br>
              <a:rPr lang="ru-RU" sz="1800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1800" b="1" dirty="0">
                <a:solidFill>
                  <a:schemeClr val="bg2">
                    <a:lumMod val="25000"/>
                  </a:schemeClr>
                </a:solidFill>
              </a:rPr>
              <a:t>Построили его в невероятно короткие по нынешним временам сроки - за 3 года и три месяца. А по плану работы должны были закончиться на год раньше, но осенью 1914 года в Индийском океане германский крейсер «</a:t>
            </a:r>
            <a:r>
              <a:rPr lang="ru-RU" sz="1800" b="1" dirty="0" err="1">
                <a:solidFill>
                  <a:schemeClr val="bg2">
                    <a:lumMod val="25000"/>
                  </a:schemeClr>
                </a:solidFill>
              </a:rPr>
              <a:t>Эмден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</a:rPr>
              <a:t>» потопил бельгийский пароход с двумя последними металлическими фермами, которые везли из Одессы. Их пришлось </a:t>
            </a:r>
            <a:r>
              <a:rPr lang="ru-RU" sz="1800" b="1" dirty="0" err="1">
                <a:solidFill>
                  <a:schemeClr val="bg2">
                    <a:lumMod val="25000"/>
                  </a:schemeClr>
                </a:solidFill>
              </a:rPr>
              <a:t>перезаказывать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</a:rPr>
              <a:t> в Канаде.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dirty="0">
                <a:solidFill>
                  <a:schemeClr val="bg2">
                    <a:lumMod val="25000"/>
                  </a:schemeClr>
                </a:solidFill>
              </a:rPr>
            </a:b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0"/>
            <a:ext cx="7416824" cy="680124"/>
          </a:xfrm>
        </p:spPr>
        <p:txBody>
          <a:bodyPr>
            <a:normAutofit fontScale="77500" lnSpcReduction="20000"/>
          </a:bodyPr>
          <a:lstStyle/>
          <a:p>
            <a:r>
              <a:rPr lang="ru-RU" sz="3600" b="1" dirty="0">
                <a:solidFill>
                  <a:schemeClr val="bg1">
                    <a:lumMod val="95000"/>
                  </a:schemeClr>
                </a:solidFill>
              </a:rPr>
              <a:t>Строительство Амурского моста, 1915 год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80123"/>
            <a:ext cx="2808312" cy="2144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74" y="2877932"/>
            <a:ext cx="3751091" cy="2150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7071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499992" y="339502"/>
            <a:ext cx="4392488" cy="4608512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Бизнес чувствует себя неплохо, все местные газеты забиты рекламой. При этом под шумок шпиономании конкуренты «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</a:rPr>
              <a:t>рейдерят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» фирмы, принадлежащие этническим немцам. Так, разгромлена крупнейшая на Дальнем Востоке торговая сеть «Кунст и Альберс» (владевшая в Хабаровске Центральным гастрономом), которую пресса окрестила «шпионским гнездом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».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В 1915 году прошёл патриотический угар. В 1916-м начались перебои с продовольствием. Это ещё не был голод, однако население края впервые почувствовало нехватку еды и рост цен.</a:t>
            </a:r>
          </a:p>
          <a:p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04" y="411510"/>
            <a:ext cx="4248472" cy="1708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71750"/>
            <a:ext cx="3890993" cy="2189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42689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3399</TotalTime>
  <Words>2083</Words>
  <Application>Microsoft Office PowerPoint</Application>
  <PresentationFormat>Экран (16:9)</PresentationFormat>
  <Paragraphs>108</Paragraphs>
  <Slides>25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Волна</vt:lpstr>
      <vt:lpstr>Презентация PowerPoint</vt:lpstr>
      <vt:lpstr>Актуальность данной работы обусловлена необходимостью донести до обучающихся студентов краеведческий материал в рамках учебной дисциплины «История».</vt:lpstr>
      <vt:lpstr>План</vt:lpstr>
      <vt:lpstr>Презентация PowerPoint</vt:lpstr>
      <vt:lpstr>       Сообщение о начале Первой мировой войны пришло в Хабаровск 1 августа 1914 года  в виде телеграммы из Петербурга. Она состояла из 4-х слов. «Германия объявила нам войну», — сообщил военный министр Владимир Сухомлинов в штаб Приамурского военного округа, который располагался тогда  в двухэтажном здании из улице Лисуновской — ныне это Комсомольская,105.       По довоенным планам находившиеся здесь солдаты не должны были отправляться на фронт, так как на Дальнем Востоке был главный стратегический противник России — Япония. Однако 23 августа 1914 года стратегическое положение изменилось — Япония объявила войну Германии, желая захватить её колонии на китайском побережье и в Тихом океане. Бывший враг фактически стал союзником, войска начали отправлять на фронт.   </vt:lpstr>
      <vt:lpstr>      Уже в октябре 1914 года в Хабаровске появились первые военнопленные — их разместили в Полковом переулке (ныне улица Павловича), в казармах уехавшей на фронт 6-й Сибирской стрелковой дивизии.          Для местного населения власти выпустили разъяснения: «…военнопленные — открытые обезоруженные враги, которые шли воевать по приказу своего правительства. Вымещать на них злобу, а тем более издеваться не следует».        К апрелю 1915 года в Хабаровске и на Красной Речке насчитывалось уже более 4 тысяч пленных. В основном это были солдаты и офицеры австро-венгерской армии.        Поскольку в крае после массовой мобилизации уже не хватало рабочих рук, власти решили привлечь их к работам «в самом широком размере». В Хабаровске они занимались, в частности, благоустройством и строительством. </vt:lpstr>
      <vt:lpstr>     По воспоминаниям очевидцев, бывшие враги часто гуляли по городу без всякого конвоя. Большую популярность (особенно у девушек) приобрел оркестр из пленных, который ежедневно играл в кофейне «Чашка чаю» (ныне - здание Центрального универмага). Позже эта популярность вышла им боком.       В 1918 году их по приказу «белого» атамана Калмыкова, захватившего власть в Хабаровске, расстреляли и сбросили в Амур с Утеса (о чем гласила мемориальная табличка, висевшая там в советское время).        По официальной версии, их разоблачили, как сторонников большевиков, по неофициальной - причиной стал конфликт в кафе. </vt:lpstr>
      <vt:lpstr>    До революций и Гражданской войны еще далеко. Жизнь на Дальнем Востоке всё ещё остается спокойной. В Хабаровске идет масштабное строительство. Например, 5 октября 1916 года торжественно сдан железнодорожный мост через Амур. Построили его в невероятно короткие по нынешним временам сроки - за 3 года и три месяца. А по плану работы должны были закончиться на год раньше, но осенью 1914 года в Индийском океане германский крейсер «Эмден» потопил бельгийский пароход с двумя последними металлическими фермами, которые везли из Одессы. Их пришлось перезаказывать в Канаде.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Гражданская война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Волочаевский бой</vt:lpstr>
      <vt:lpstr>Презентация PowerPoint</vt:lpstr>
      <vt:lpstr>Презентация PowerPoint</vt:lpstr>
      <vt:lpstr>Презентация PowerPoint</vt:lpstr>
      <vt:lpstr>1. https://pomnenka2012.livejournal.com/635.html 2. www.skyscrapercity.com 3. https://bigenc.ru/c/dal-nevostochnaia-respublika-a851a1 4. https://ru.wikipedia.org/wiki/% 5. http://www.historichka.ru/works/dvr/ 6. ru.ruwiki.ru </vt:lpstr>
    </vt:vector>
  </TitlesOfParts>
  <Company>ПУ40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Медная</cp:lastModifiedBy>
  <cp:revision>400</cp:revision>
  <dcterms:created xsi:type="dcterms:W3CDTF">2019-03-29T22:50:47Z</dcterms:created>
  <dcterms:modified xsi:type="dcterms:W3CDTF">2026-02-10T21:30:59Z</dcterms:modified>
</cp:coreProperties>
</file>