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8" r:id="rId3"/>
    <p:sldId id="259" r:id="rId4"/>
    <p:sldId id="282" r:id="rId5"/>
    <p:sldId id="305" r:id="rId6"/>
    <p:sldId id="289" r:id="rId7"/>
    <p:sldId id="292" r:id="rId8"/>
    <p:sldId id="302" r:id="rId9"/>
    <p:sldId id="301" r:id="rId10"/>
    <p:sldId id="306" r:id="rId11"/>
    <p:sldId id="297" r:id="rId12"/>
    <p:sldId id="308" r:id="rId13"/>
    <p:sldId id="300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2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D2EA851-F081-4E36-A869-861FC449660A}" type="doc">
      <dgm:prSet loTypeId="urn:microsoft.com/office/officeart/2005/8/layout/cycle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6830BDE-5391-4FA2-96DC-F201F2B9C5DC}">
      <dgm:prSet phldrT="[Текст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6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Заставляет переживать вместе с героями.</a:t>
          </a:r>
        </a:p>
      </dgm:t>
    </dgm:pt>
    <dgm:pt modelId="{1B5092F2-19BD-480E-9CDA-524FD29AE87F}" type="parTrans" cxnId="{BBE805AA-BFC2-43AA-B383-FBE0BA6ACF38}">
      <dgm:prSet/>
      <dgm:spPr/>
      <dgm:t>
        <a:bodyPr/>
        <a:lstStyle/>
        <a:p>
          <a:endParaRPr lang="ru-RU"/>
        </a:p>
      </dgm:t>
    </dgm:pt>
    <dgm:pt modelId="{EE632991-4197-48DA-9C73-770F5C90A5FB}" type="sibTrans" cxnId="{BBE805AA-BFC2-43AA-B383-FBE0BA6ACF38}">
      <dgm:prSet/>
      <dgm:spPr/>
      <dgm:t>
        <a:bodyPr/>
        <a:lstStyle/>
        <a:p>
          <a:endParaRPr lang="ru-RU"/>
        </a:p>
      </dgm:t>
    </dgm:pt>
    <dgm:pt modelId="{3C4DE9F5-0521-4103-89B9-A9D482B429AE}">
      <dgm:prSet phldrT="[Текст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6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Формирует бережное отношение ребенка к природе</a:t>
          </a:r>
        </a:p>
      </dgm:t>
    </dgm:pt>
    <dgm:pt modelId="{43A5EA62-0410-4904-A255-369361DA2E37}" type="parTrans" cxnId="{DBF6F7CE-0AAF-4015-84C1-3843A0AB8ACF}">
      <dgm:prSet/>
      <dgm:spPr/>
      <dgm:t>
        <a:bodyPr/>
        <a:lstStyle/>
        <a:p>
          <a:endParaRPr lang="ru-RU"/>
        </a:p>
      </dgm:t>
    </dgm:pt>
    <dgm:pt modelId="{5BCCBA08-DC7E-4D7B-92EA-9A9349601A8E}" type="sibTrans" cxnId="{DBF6F7CE-0AAF-4015-84C1-3843A0AB8ACF}">
      <dgm:prSet/>
      <dgm:spPr/>
      <dgm:t>
        <a:bodyPr/>
        <a:lstStyle/>
        <a:p>
          <a:endParaRPr lang="ru-RU"/>
        </a:p>
      </dgm:t>
    </dgm:pt>
    <dgm:pt modelId="{432B4079-DC5F-4571-9CB0-E92E05A00EEA}">
      <dgm:prSet phldrT="[Текст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6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Дает новые представления, которые влияют на последующие поступки детей. </a:t>
          </a:r>
        </a:p>
      </dgm:t>
    </dgm:pt>
    <dgm:pt modelId="{D1F8BF39-3488-486D-986D-BA6908C2ED5E}" type="parTrans" cxnId="{3118C1A1-5DA5-4927-B644-3AEA030DBF94}">
      <dgm:prSet/>
      <dgm:spPr/>
      <dgm:t>
        <a:bodyPr/>
        <a:lstStyle/>
        <a:p>
          <a:endParaRPr lang="ru-RU"/>
        </a:p>
      </dgm:t>
    </dgm:pt>
    <dgm:pt modelId="{53F1C88D-5005-477C-AC24-5941A5599CEB}" type="sibTrans" cxnId="{3118C1A1-5DA5-4927-B644-3AEA030DBF94}">
      <dgm:prSet/>
      <dgm:spPr/>
      <dgm:t>
        <a:bodyPr/>
        <a:lstStyle/>
        <a:p>
          <a:endParaRPr lang="ru-RU"/>
        </a:p>
      </dgm:t>
    </dgm:pt>
    <dgm:pt modelId="{FC3B60A7-356D-40DE-B8D9-65C49772EDBF}">
      <dgm:prSet phldrT="[Текст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6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Побуждает умственную активность ребенка, заставляет делать выводы</a:t>
          </a:r>
          <a:r>
            <a:rPr lang="ru-RU" sz="1600" dirty="0">
              <a:latin typeface="Times New Roman" pitchFamily="18" charset="0"/>
              <a:cs typeface="Times New Roman" pitchFamily="18" charset="0"/>
            </a:rPr>
            <a:t>.</a:t>
          </a:r>
        </a:p>
      </dgm:t>
    </dgm:pt>
    <dgm:pt modelId="{E26708D2-3331-486E-A104-7A638F06D181}" type="parTrans" cxnId="{5E5A44A5-6451-43A9-8517-A52588BD704F}">
      <dgm:prSet/>
      <dgm:spPr/>
      <dgm:t>
        <a:bodyPr/>
        <a:lstStyle/>
        <a:p>
          <a:endParaRPr lang="ru-RU"/>
        </a:p>
      </dgm:t>
    </dgm:pt>
    <dgm:pt modelId="{2B0248B0-D5C8-4411-AA53-3CB67DD6FCC9}" type="sibTrans" cxnId="{5E5A44A5-6451-43A9-8517-A52588BD704F}">
      <dgm:prSet/>
      <dgm:spPr/>
      <dgm:t>
        <a:bodyPr/>
        <a:lstStyle/>
        <a:p>
          <a:endParaRPr lang="ru-RU"/>
        </a:p>
      </dgm:t>
    </dgm:pt>
    <dgm:pt modelId="{A4F3B7B5-2DCC-4BFF-9C09-83434298CE04}">
      <dgm:prSet phldrT="[Текст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6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Чтение сказок решает задачи формирования экологических представлений</a:t>
          </a:r>
        </a:p>
      </dgm:t>
    </dgm:pt>
    <dgm:pt modelId="{BEAE08F4-7025-4CCA-B10A-4B6D1EE2B40D}" type="parTrans" cxnId="{0F737C22-FF8C-4E75-8E5E-E8F810D3ABFE}">
      <dgm:prSet/>
      <dgm:spPr/>
      <dgm:t>
        <a:bodyPr/>
        <a:lstStyle/>
        <a:p>
          <a:endParaRPr lang="ru-RU"/>
        </a:p>
      </dgm:t>
    </dgm:pt>
    <dgm:pt modelId="{64BCCFDF-4E37-438B-B888-BAF7256B6553}" type="sibTrans" cxnId="{0F737C22-FF8C-4E75-8E5E-E8F810D3ABFE}">
      <dgm:prSet/>
      <dgm:spPr/>
      <dgm:t>
        <a:bodyPr/>
        <a:lstStyle/>
        <a:p>
          <a:endParaRPr lang="ru-RU"/>
        </a:p>
      </dgm:t>
    </dgm:pt>
    <dgm:pt modelId="{417C270F-1705-4D9F-AD68-FEFBB3130936}" type="pres">
      <dgm:prSet presAssocID="{5D2EA851-F081-4E36-A869-861FC449660A}" presName="Name0" presStyleCnt="0">
        <dgm:presLayoutVars>
          <dgm:dir/>
          <dgm:resizeHandles val="exact"/>
        </dgm:presLayoutVars>
      </dgm:prSet>
      <dgm:spPr/>
    </dgm:pt>
    <dgm:pt modelId="{50098A5B-C599-432A-AFAC-6AF72106E78C}" type="pres">
      <dgm:prSet presAssocID="{5D2EA851-F081-4E36-A869-861FC449660A}" presName="cycle" presStyleCnt="0"/>
      <dgm:spPr/>
    </dgm:pt>
    <dgm:pt modelId="{43BA1768-E878-4AA0-8954-4332FF719CBD}" type="pres">
      <dgm:prSet presAssocID="{16830BDE-5391-4FA2-96DC-F201F2B9C5DC}" presName="nodeFirstNode" presStyleLbl="node1" presStyleIdx="0" presStyleCnt="5">
        <dgm:presLayoutVars>
          <dgm:bulletEnabled val="1"/>
        </dgm:presLayoutVars>
      </dgm:prSet>
      <dgm:spPr/>
    </dgm:pt>
    <dgm:pt modelId="{E5890D81-A770-4A88-8DA3-FDB49F36DB1D}" type="pres">
      <dgm:prSet presAssocID="{EE632991-4197-48DA-9C73-770F5C90A5FB}" presName="sibTransFirstNode" presStyleLbl="bgShp" presStyleIdx="0" presStyleCnt="1"/>
      <dgm:spPr/>
    </dgm:pt>
    <dgm:pt modelId="{2D3DDCFB-5C36-435F-80C3-9BE4CCAB8C18}" type="pres">
      <dgm:prSet presAssocID="{3C4DE9F5-0521-4103-89B9-A9D482B429AE}" presName="nodeFollowingNodes" presStyleLbl="node1" presStyleIdx="1" presStyleCnt="5" custRadScaleRad="99844" custRadScaleInc="-2121">
        <dgm:presLayoutVars>
          <dgm:bulletEnabled val="1"/>
        </dgm:presLayoutVars>
      </dgm:prSet>
      <dgm:spPr/>
    </dgm:pt>
    <dgm:pt modelId="{60B91942-4223-47E6-9D0F-AA29947A6D22}" type="pres">
      <dgm:prSet presAssocID="{432B4079-DC5F-4571-9CB0-E92E05A00EEA}" presName="nodeFollowingNodes" presStyleLbl="node1" presStyleIdx="2" presStyleCnt="5" custScaleX="107157" custScaleY="125652">
        <dgm:presLayoutVars>
          <dgm:bulletEnabled val="1"/>
        </dgm:presLayoutVars>
      </dgm:prSet>
      <dgm:spPr/>
    </dgm:pt>
    <dgm:pt modelId="{127C5121-0CE8-4DDE-BAD3-06D6B2F4DD6E}" type="pres">
      <dgm:prSet presAssocID="{FC3B60A7-356D-40DE-B8D9-65C49772EDBF}" presName="nodeFollowingNodes" presStyleLbl="node1" presStyleIdx="3" presStyleCnt="5" custScaleX="97184" custScaleY="133397">
        <dgm:presLayoutVars>
          <dgm:bulletEnabled val="1"/>
        </dgm:presLayoutVars>
      </dgm:prSet>
      <dgm:spPr/>
    </dgm:pt>
    <dgm:pt modelId="{6E327BBC-9528-44B7-99D7-099B8ABB6334}" type="pres">
      <dgm:prSet presAssocID="{A4F3B7B5-2DCC-4BFF-9C09-83434298CE04}" presName="nodeFollowingNodes" presStyleLbl="node1" presStyleIdx="4" presStyleCnt="5" custScaleX="93652" custScaleY="112396" custRadScaleRad="98154" custRadScaleInc="584">
        <dgm:presLayoutVars>
          <dgm:bulletEnabled val="1"/>
        </dgm:presLayoutVars>
      </dgm:prSet>
      <dgm:spPr/>
    </dgm:pt>
  </dgm:ptLst>
  <dgm:cxnLst>
    <dgm:cxn modelId="{D9665A00-FDB2-44F1-BE43-7908B213CD8B}" type="presOf" srcId="{432B4079-DC5F-4571-9CB0-E92E05A00EEA}" destId="{60B91942-4223-47E6-9D0F-AA29947A6D22}" srcOrd="0" destOrd="0" presId="urn:microsoft.com/office/officeart/2005/8/layout/cycle3"/>
    <dgm:cxn modelId="{28D09B08-AD3C-499F-8189-E8E2477210A4}" type="presOf" srcId="{EE632991-4197-48DA-9C73-770F5C90A5FB}" destId="{E5890D81-A770-4A88-8DA3-FDB49F36DB1D}" srcOrd="0" destOrd="0" presId="urn:microsoft.com/office/officeart/2005/8/layout/cycle3"/>
    <dgm:cxn modelId="{8B0AEC10-8170-49FF-9347-405E40DD16B7}" type="presOf" srcId="{5D2EA851-F081-4E36-A869-861FC449660A}" destId="{417C270F-1705-4D9F-AD68-FEFBB3130936}" srcOrd="0" destOrd="0" presId="urn:microsoft.com/office/officeart/2005/8/layout/cycle3"/>
    <dgm:cxn modelId="{0F737C22-FF8C-4E75-8E5E-E8F810D3ABFE}" srcId="{5D2EA851-F081-4E36-A869-861FC449660A}" destId="{A4F3B7B5-2DCC-4BFF-9C09-83434298CE04}" srcOrd="4" destOrd="0" parTransId="{BEAE08F4-7025-4CCA-B10A-4B6D1EE2B40D}" sibTransId="{64BCCFDF-4E37-438B-B888-BAF7256B6553}"/>
    <dgm:cxn modelId="{CADC652C-C716-40BE-B843-585BFB412E0B}" type="presOf" srcId="{FC3B60A7-356D-40DE-B8D9-65C49772EDBF}" destId="{127C5121-0CE8-4DDE-BAD3-06D6B2F4DD6E}" srcOrd="0" destOrd="0" presId="urn:microsoft.com/office/officeart/2005/8/layout/cycle3"/>
    <dgm:cxn modelId="{44423E45-D81F-421D-A3CD-59C841539437}" type="presOf" srcId="{3C4DE9F5-0521-4103-89B9-A9D482B429AE}" destId="{2D3DDCFB-5C36-435F-80C3-9BE4CCAB8C18}" srcOrd="0" destOrd="0" presId="urn:microsoft.com/office/officeart/2005/8/layout/cycle3"/>
    <dgm:cxn modelId="{EFED819A-C22E-4A4E-AFB5-6EBCAF4A2B49}" type="presOf" srcId="{16830BDE-5391-4FA2-96DC-F201F2B9C5DC}" destId="{43BA1768-E878-4AA0-8954-4332FF719CBD}" srcOrd="0" destOrd="0" presId="urn:microsoft.com/office/officeart/2005/8/layout/cycle3"/>
    <dgm:cxn modelId="{3118C1A1-5DA5-4927-B644-3AEA030DBF94}" srcId="{5D2EA851-F081-4E36-A869-861FC449660A}" destId="{432B4079-DC5F-4571-9CB0-E92E05A00EEA}" srcOrd="2" destOrd="0" parTransId="{D1F8BF39-3488-486D-986D-BA6908C2ED5E}" sibTransId="{53F1C88D-5005-477C-AC24-5941A5599CEB}"/>
    <dgm:cxn modelId="{5E5A44A5-6451-43A9-8517-A52588BD704F}" srcId="{5D2EA851-F081-4E36-A869-861FC449660A}" destId="{FC3B60A7-356D-40DE-B8D9-65C49772EDBF}" srcOrd="3" destOrd="0" parTransId="{E26708D2-3331-486E-A104-7A638F06D181}" sibTransId="{2B0248B0-D5C8-4411-AA53-3CB67DD6FCC9}"/>
    <dgm:cxn modelId="{736E55A7-7E1F-4DCC-A559-B031CFE6745C}" type="presOf" srcId="{A4F3B7B5-2DCC-4BFF-9C09-83434298CE04}" destId="{6E327BBC-9528-44B7-99D7-099B8ABB6334}" srcOrd="0" destOrd="0" presId="urn:microsoft.com/office/officeart/2005/8/layout/cycle3"/>
    <dgm:cxn modelId="{BBE805AA-BFC2-43AA-B383-FBE0BA6ACF38}" srcId="{5D2EA851-F081-4E36-A869-861FC449660A}" destId="{16830BDE-5391-4FA2-96DC-F201F2B9C5DC}" srcOrd="0" destOrd="0" parTransId="{1B5092F2-19BD-480E-9CDA-524FD29AE87F}" sibTransId="{EE632991-4197-48DA-9C73-770F5C90A5FB}"/>
    <dgm:cxn modelId="{DBF6F7CE-0AAF-4015-84C1-3843A0AB8ACF}" srcId="{5D2EA851-F081-4E36-A869-861FC449660A}" destId="{3C4DE9F5-0521-4103-89B9-A9D482B429AE}" srcOrd="1" destOrd="0" parTransId="{43A5EA62-0410-4904-A255-369361DA2E37}" sibTransId="{5BCCBA08-DC7E-4D7B-92EA-9A9349601A8E}"/>
    <dgm:cxn modelId="{BA1F401B-4340-4208-BFA1-1E74F5C8474E}" type="presParOf" srcId="{417C270F-1705-4D9F-AD68-FEFBB3130936}" destId="{50098A5B-C599-432A-AFAC-6AF72106E78C}" srcOrd="0" destOrd="0" presId="urn:microsoft.com/office/officeart/2005/8/layout/cycle3"/>
    <dgm:cxn modelId="{8BA6F075-AAE6-46BF-809A-DB648C200A44}" type="presParOf" srcId="{50098A5B-C599-432A-AFAC-6AF72106E78C}" destId="{43BA1768-E878-4AA0-8954-4332FF719CBD}" srcOrd="0" destOrd="0" presId="urn:microsoft.com/office/officeart/2005/8/layout/cycle3"/>
    <dgm:cxn modelId="{4BD37446-C7AB-444C-822A-C847360E9683}" type="presParOf" srcId="{50098A5B-C599-432A-AFAC-6AF72106E78C}" destId="{E5890D81-A770-4A88-8DA3-FDB49F36DB1D}" srcOrd="1" destOrd="0" presId="urn:microsoft.com/office/officeart/2005/8/layout/cycle3"/>
    <dgm:cxn modelId="{EC942A15-4E24-41FF-B42E-66AA09070716}" type="presParOf" srcId="{50098A5B-C599-432A-AFAC-6AF72106E78C}" destId="{2D3DDCFB-5C36-435F-80C3-9BE4CCAB8C18}" srcOrd="2" destOrd="0" presId="urn:microsoft.com/office/officeart/2005/8/layout/cycle3"/>
    <dgm:cxn modelId="{B136821A-9F54-4D10-8227-4EAFDD3A69C7}" type="presParOf" srcId="{50098A5B-C599-432A-AFAC-6AF72106E78C}" destId="{60B91942-4223-47E6-9D0F-AA29947A6D22}" srcOrd="3" destOrd="0" presId="urn:microsoft.com/office/officeart/2005/8/layout/cycle3"/>
    <dgm:cxn modelId="{1FBCBD66-77EA-465E-85AA-8593ADFAA6B1}" type="presParOf" srcId="{50098A5B-C599-432A-AFAC-6AF72106E78C}" destId="{127C5121-0CE8-4DDE-BAD3-06D6B2F4DD6E}" srcOrd="4" destOrd="0" presId="urn:microsoft.com/office/officeart/2005/8/layout/cycle3"/>
    <dgm:cxn modelId="{54645848-B9AA-4CF2-A90E-D29A8B7DAAA4}" type="presParOf" srcId="{50098A5B-C599-432A-AFAC-6AF72106E78C}" destId="{6E327BBC-9528-44B7-99D7-099B8ABB6334}" srcOrd="5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5890D81-A770-4A88-8DA3-FDB49F36DB1D}">
      <dsp:nvSpPr>
        <dsp:cNvPr id="0" name=""/>
        <dsp:cNvSpPr/>
      </dsp:nvSpPr>
      <dsp:spPr>
        <a:xfrm>
          <a:off x="1100402" y="-103134"/>
          <a:ext cx="4147122" cy="4147122"/>
        </a:xfrm>
        <a:prstGeom prst="circularArrow">
          <a:avLst>
            <a:gd name="adj1" fmla="val 5544"/>
            <a:gd name="adj2" fmla="val 330680"/>
            <a:gd name="adj3" fmla="val 13807892"/>
            <a:gd name="adj4" fmla="val 17366540"/>
            <a:gd name="adj5" fmla="val 5757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3BA1768-E878-4AA0-8954-4332FF719CBD}">
      <dsp:nvSpPr>
        <dsp:cNvPr id="0" name=""/>
        <dsp:cNvSpPr/>
      </dsp:nvSpPr>
      <dsp:spPr>
        <a:xfrm>
          <a:off x="2216411" y="-78661"/>
          <a:ext cx="1915103" cy="957551"/>
        </a:xfrm>
        <a:prstGeom prst="roundRect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Заставляет переживать вместе с героями.</a:t>
          </a:r>
        </a:p>
      </dsp:txBody>
      <dsp:txXfrm>
        <a:off x="2263155" y="-31917"/>
        <a:ext cx="1821615" cy="864063"/>
      </dsp:txXfrm>
    </dsp:sp>
    <dsp:sp modelId="{2D3DDCFB-5C36-435F-80C3-9BE4CCAB8C18}">
      <dsp:nvSpPr>
        <dsp:cNvPr id="0" name=""/>
        <dsp:cNvSpPr/>
      </dsp:nvSpPr>
      <dsp:spPr>
        <a:xfrm>
          <a:off x="3883194" y="1107029"/>
          <a:ext cx="1915103" cy="957551"/>
        </a:xfrm>
        <a:prstGeom prst="roundRect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Формирует бережное отношение ребенка к природе</a:t>
          </a:r>
        </a:p>
      </dsp:txBody>
      <dsp:txXfrm>
        <a:off x="3929938" y="1153773"/>
        <a:ext cx="1821615" cy="864063"/>
      </dsp:txXfrm>
    </dsp:sp>
    <dsp:sp modelId="{60B91942-4223-47E6-9D0F-AA29947A6D22}">
      <dsp:nvSpPr>
        <dsp:cNvPr id="0" name=""/>
        <dsp:cNvSpPr/>
      </dsp:nvSpPr>
      <dsp:spPr>
        <a:xfrm>
          <a:off x="3187375" y="2997761"/>
          <a:ext cx="2052167" cy="1203182"/>
        </a:xfrm>
        <a:prstGeom prst="roundRect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Дает новые представления, которые влияют на последующие поступки детей. </a:t>
          </a:r>
        </a:p>
      </dsp:txBody>
      <dsp:txXfrm>
        <a:off x="3246110" y="3056496"/>
        <a:ext cx="1934697" cy="1085712"/>
      </dsp:txXfrm>
    </dsp:sp>
    <dsp:sp modelId="{127C5121-0CE8-4DDE-BAD3-06D6B2F4DD6E}">
      <dsp:nvSpPr>
        <dsp:cNvPr id="0" name=""/>
        <dsp:cNvSpPr/>
      </dsp:nvSpPr>
      <dsp:spPr>
        <a:xfrm>
          <a:off x="1203880" y="2960680"/>
          <a:ext cx="1861174" cy="1277345"/>
        </a:xfrm>
        <a:prstGeom prst="roundRect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Побуждает умственную активность ребенка, заставляет делать выводы</a:t>
          </a:r>
          <a:r>
            <a:rPr lang="ru-RU" sz="1600" kern="1200" dirty="0">
              <a:latin typeface="Times New Roman" pitchFamily="18" charset="0"/>
              <a:cs typeface="Times New Roman" pitchFamily="18" charset="0"/>
            </a:rPr>
            <a:t>.</a:t>
          </a:r>
        </a:p>
      </dsp:txBody>
      <dsp:txXfrm>
        <a:off x="1266235" y="3023035"/>
        <a:ext cx="1736464" cy="1152635"/>
      </dsp:txXfrm>
    </dsp:sp>
    <dsp:sp modelId="{6E327BBC-9528-44B7-99D7-099B8ABB6334}">
      <dsp:nvSpPr>
        <dsp:cNvPr id="0" name=""/>
        <dsp:cNvSpPr/>
      </dsp:nvSpPr>
      <dsp:spPr>
        <a:xfrm>
          <a:off x="629617" y="1083991"/>
          <a:ext cx="1793532" cy="1076249"/>
        </a:xfrm>
        <a:prstGeom prst="roundRect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Чтение сказок решает задачи формирования экологических представлений</a:t>
          </a:r>
        </a:p>
      </dsp:txBody>
      <dsp:txXfrm>
        <a:off x="682155" y="1136529"/>
        <a:ext cx="1688456" cy="97117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E4B52F-26C6-47E2-BB8C-F31868B73F7A}" type="datetimeFigureOut">
              <a:rPr lang="ru-RU" smtClean="0"/>
              <a:pPr/>
              <a:t>16.02.2022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C495EF-A282-46F9-9B61-95BF2EC0F0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54625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 -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C495EF-A282-46F9-9B61-95BF2EC0F09B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5701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C495EF-A282-46F9-9B61-95BF2EC0F09B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4010773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63688" y="1600200"/>
            <a:ext cx="6923112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987389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356F19-4909-4931-88BD-96E2C3393188}" type="datetimeFigureOut">
              <a:rPr lang="ru-RU" smtClean="0"/>
              <a:pPr/>
              <a:t>16.02.2022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315E11-6A9A-4188-B6E9-9B21DB054C5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4317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6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10" Type="http://schemas.openxmlformats.org/officeDocument/2006/relationships/image" Target="../media/image9.pn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764704"/>
            <a:ext cx="7414592" cy="4824536"/>
          </a:xfrm>
        </p:spPr>
        <p:txBody>
          <a:bodyPr>
            <a:normAutofit/>
          </a:bodyPr>
          <a:lstStyle/>
          <a:p>
            <a:pPr lvl="0" fontAlgn="base">
              <a:spcAft>
                <a:spcPct val="0"/>
              </a:spcAft>
            </a:pPr>
            <a:r>
              <a:rPr lang="ru-RU" sz="4000" dirty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  <a:cs typeface="Arial" pitchFamily="34" charset="0"/>
              </a:rPr>
              <a:t>Использование экологических</a:t>
            </a:r>
            <a:r>
              <a:rPr lang="en-US" sz="4000" dirty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  <a:cs typeface="Arial" pitchFamily="34" charset="0"/>
              </a:rPr>
              <a:t>   </a:t>
            </a:r>
            <a:r>
              <a:rPr lang="ru-RU" sz="4000" dirty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  <a:cs typeface="Arial" pitchFamily="34" charset="0"/>
              </a:rPr>
              <a:t> сказок  в работе с детьми дошкольного возраста.</a:t>
            </a:r>
            <a:br>
              <a:rPr lang="ru-RU" dirty="0">
                <a:solidFill>
                  <a:srgbClr val="7030A0"/>
                </a:solidFill>
                <a:latin typeface="Monotype Corsiva" pitchFamily="66" charset="0"/>
                <a:cs typeface="Arial" pitchFamily="34" charset="0"/>
              </a:rPr>
            </a:br>
            <a:endParaRPr lang="ru-RU" dirty="0"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131840" y="5085184"/>
            <a:ext cx="2880320" cy="1296144"/>
          </a:xfrm>
        </p:spPr>
        <p:txBody>
          <a:bodyPr>
            <a:normAutofit/>
          </a:bodyPr>
          <a:lstStyle/>
          <a:p>
            <a:r>
              <a:rPr lang="ru-RU" sz="15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Подготовила : </a:t>
            </a:r>
          </a:p>
          <a:p>
            <a:r>
              <a:rPr lang="ru-RU" sz="15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педагог – психолог </a:t>
            </a:r>
          </a:p>
          <a:p>
            <a:r>
              <a:rPr lang="ru-RU" sz="15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МБДОУ  «ЦРР Д.С «Радуга»</a:t>
            </a:r>
          </a:p>
          <a:p>
            <a:r>
              <a:rPr lang="ru-RU" sz="1500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Луткова</a:t>
            </a:r>
            <a:r>
              <a:rPr lang="ru-RU" sz="15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И.И.</a:t>
            </a:r>
          </a:p>
          <a:p>
            <a:endParaRPr lang="ru-RU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5" name="Рисунок 4" descr="79347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0430" y="0"/>
            <a:ext cx="2107210" cy="18002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227" y="4005065"/>
            <a:ext cx="2851597" cy="2852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005064"/>
            <a:ext cx="3024336" cy="2836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22777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2976" y="-857280"/>
            <a:ext cx="7704856" cy="3097484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srgbClr val="C00000"/>
                </a:solidFill>
              </a:rPr>
              <a:t>Особенности экологических сказок</a:t>
            </a:r>
            <a:br>
              <a:rPr lang="ru-RU" sz="3200" dirty="0"/>
            </a:b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71670" y="1142984"/>
            <a:ext cx="6000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214414" y="642918"/>
            <a:ext cx="7143800" cy="621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1.Важная особенность сказки состоит в том, что она представляет собой прием раскрытия реальных жизненных тем. Именно такое понимание сказки позволяет анализировать с ее помощью взаимоотношения человека и природы.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2.Значительная переработка сведений, получаемых из природного окружения.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3.Четкая композиция с характерной симметрией отдельных элементов, с их повторяемостью.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4.Схематичность и краткость изложения материала, облегчающие рассказывание и слушание.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5.Активное развитие действия, выражающееся в быстром переходе от одного момента к другому и к развязке.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6.Употребление стереотипных выражений, помогающих ребенку усвоить определенную терминологию.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0874" y="260648"/>
            <a:ext cx="7429552" cy="4824536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Методика использования экологических         сказок в работе с дошкольниками</a:t>
            </a:r>
            <a:br>
              <a:rPr lang="ru-RU" sz="3200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1. Чтение и обсуждение экологических сказок.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2. Использование фрагментов сказок.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       3. Использование сказочных персонажей.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br>
              <a:rPr lang="ru-RU" sz="3200" dirty="0"/>
            </a:br>
            <a:endParaRPr lang="ru-RU" sz="3200" i="1" dirty="0"/>
          </a:p>
        </p:txBody>
      </p:sp>
      <p:pic>
        <p:nvPicPr>
          <p:cNvPr id="1026" name="Picture 2" descr="D:\сказки\409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2708920"/>
            <a:ext cx="4104455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Денис\Desktop\экол сказки\32596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40" t="6220"/>
          <a:stretch/>
        </p:blipFill>
        <p:spPr bwMode="auto">
          <a:xfrm>
            <a:off x="4716015" y="2708920"/>
            <a:ext cx="4104457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38134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22362" y="542933"/>
            <a:ext cx="822163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        4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.Сказочные вопросы.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Использование сказок для организации игр.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Сказки и изобразительное искусство.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117198"/>
            <a:ext cx="3312368" cy="2607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 descr="C:\Users\Денис\Desktop\экол сказки\3257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4149080"/>
            <a:ext cx="3137925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Денис\Desktop\экол сказки\32575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1" b="15794"/>
          <a:stretch/>
        </p:blipFill>
        <p:spPr bwMode="auto">
          <a:xfrm>
            <a:off x="5702653" y="2117198"/>
            <a:ext cx="3261835" cy="2607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48388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Благодарю за внимание! </a:t>
            </a:r>
          </a:p>
          <a:p>
            <a:pPr algn="ctr">
              <a:buNone/>
            </a:pPr>
            <a:endParaRPr lang="ru-RU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36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Будьте здоровы!</a:t>
            </a:r>
          </a:p>
          <a:p>
            <a:pPr algn="ctr">
              <a:buNone/>
            </a:pPr>
            <a:endParaRPr lang="ru-RU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79347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5656" y="4005064"/>
            <a:ext cx="2736304" cy="2337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3373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75656" y="2492896"/>
            <a:ext cx="6048672" cy="1368152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br>
              <a:rPr lang="ru-RU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b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ru-RU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ru-RU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ru-RU" sz="2200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b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en-US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br>
              <a:rPr lang="ru-RU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2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465698164"/>
              </p:ext>
            </p:extLst>
          </p:nvPr>
        </p:nvGraphicFramePr>
        <p:xfrm>
          <a:off x="1331640" y="1628800"/>
          <a:ext cx="6408712" cy="41593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771800" y="285728"/>
            <a:ext cx="3600400" cy="95410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Значение                     экологических сказок</a:t>
            </a:r>
          </a:p>
        </p:txBody>
      </p:sp>
      <p:pic>
        <p:nvPicPr>
          <p:cNvPr id="3" name="Picture 2" descr="D:\сказки\45126f565f25f15ec9d2d585578b4b19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684" y="3933056"/>
            <a:ext cx="2397447" cy="2924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D:\сказки\preview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380927" cy="2708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D:\сказки\Ushinskij Slepaya loshad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0"/>
            <a:ext cx="2432565" cy="2708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3933056"/>
            <a:ext cx="2432565" cy="2924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75856" y="2564904"/>
            <a:ext cx="5256584" cy="1800200"/>
          </a:xfrm>
        </p:spPr>
        <p:txBody>
          <a:bodyPr>
            <a:noAutofit/>
          </a:bodyPr>
          <a:lstStyle/>
          <a:p>
            <a:r>
              <a:rPr lang="ru-RU" sz="2800" b="1" i="1" dirty="0">
                <a:solidFill>
                  <a:schemeClr val="accent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br>
              <a:rPr lang="ru-RU" sz="2800" b="1" i="1" dirty="0">
                <a:solidFill>
                  <a:schemeClr val="accent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lang="ru-RU" sz="2800" dirty="0">
              <a:solidFill>
                <a:schemeClr val="accent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16632"/>
            <a:ext cx="8143932" cy="4633591"/>
          </a:xfrm>
        </p:spPr>
        <p:txBody>
          <a:bodyPr>
            <a:normAutofit/>
          </a:bodyPr>
          <a:lstStyle/>
          <a:p>
            <a:pPr algn="ctr">
              <a:lnSpc>
                <a:spcPct val="160000"/>
              </a:lnSpc>
              <a:buNone/>
            </a:pP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Разнообразие сказок для дошкольников</a:t>
            </a:r>
            <a:b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Бытовые             Волшебные          Авторские           Народные</a:t>
            </a:r>
          </a:p>
          <a:p>
            <a:pPr>
              <a:buNone/>
            </a:pPr>
            <a:endParaRPr lang="ru-RU" sz="1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x_9b3e1095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437234">
            <a:off x="7884368" y="260648"/>
            <a:ext cx="1052736" cy="1052736"/>
          </a:xfrm>
          <a:prstGeom prst="rect">
            <a:avLst/>
          </a:prstGeom>
        </p:spPr>
      </p:pic>
      <p:cxnSp>
        <p:nvCxnSpPr>
          <p:cNvPr id="6" name="Прямая со стрелкой 5"/>
          <p:cNvCxnSpPr/>
          <p:nvPr/>
        </p:nvCxnSpPr>
        <p:spPr>
          <a:xfrm rot="10800000" flipV="1">
            <a:off x="1428728" y="928670"/>
            <a:ext cx="642942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rot="5400000">
            <a:off x="3286910" y="1213628"/>
            <a:ext cx="57150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rot="5400000">
            <a:off x="5357818" y="1214422"/>
            <a:ext cx="572298" cy="7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7215206" y="928670"/>
            <a:ext cx="500066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C:\Users\детский сад\Downloads\323457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84" y="2285992"/>
            <a:ext cx="2143140" cy="3357586"/>
          </a:xfrm>
          <a:prstGeom prst="rect">
            <a:avLst/>
          </a:prstGeom>
          <a:noFill/>
        </p:spPr>
      </p:pic>
      <p:pic>
        <p:nvPicPr>
          <p:cNvPr id="1027" name="Picture 3" descr="C:\Users\детский сад\Pictures\101336954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16" y="2285992"/>
            <a:ext cx="2285984" cy="3357586"/>
          </a:xfrm>
          <a:prstGeom prst="rect">
            <a:avLst/>
          </a:prstGeom>
          <a:noFill/>
        </p:spPr>
      </p:pic>
      <p:pic>
        <p:nvPicPr>
          <p:cNvPr id="1028" name="Picture 4" descr="C:\Users\детский сад\Pictures\Vneklassnoe_chtenie__Kasha_iz_topora_bitovie_skazki_o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" y="2285992"/>
            <a:ext cx="2143107" cy="3429024"/>
          </a:xfrm>
          <a:prstGeom prst="rect">
            <a:avLst/>
          </a:prstGeom>
          <a:noFill/>
        </p:spPr>
      </p:pic>
      <p:pic>
        <p:nvPicPr>
          <p:cNvPr id="1029" name="Picture 5" descr="C:\Users\детский сад\Pictures\uk437889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1" y="2285992"/>
            <a:ext cx="2143139" cy="335758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Autofit/>
          </a:bodyPr>
          <a:lstStyle/>
          <a:p>
            <a:br>
              <a:rPr lang="ru-RU" sz="3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14480" y="1500174"/>
            <a:ext cx="6923112" cy="4881724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endParaRPr lang="ru-RU" sz="2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ts val="1680"/>
              </a:lnSpc>
            </a:pPr>
            <a:endParaRPr lang="ru-RU" sz="14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3108" y="214290"/>
            <a:ext cx="57864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Анализ произведений с позиций:</a:t>
            </a:r>
          </a:p>
        </p:txBody>
      </p:sp>
      <p:cxnSp>
        <p:nvCxnSpPr>
          <p:cNvPr id="6" name="Прямая со стрелкой 5"/>
          <p:cNvCxnSpPr/>
          <p:nvPr/>
        </p:nvCxnSpPr>
        <p:spPr>
          <a:xfrm rot="5400000">
            <a:off x="2107389" y="892951"/>
            <a:ext cx="571504" cy="3571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rot="5400000">
            <a:off x="4393405" y="1035827"/>
            <a:ext cx="64294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rot="16200000" flipH="1">
            <a:off x="7500958" y="785794"/>
            <a:ext cx="500066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1643042" y="1500174"/>
            <a:ext cx="1571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Лингвиста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929058" y="1500174"/>
            <a:ext cx="20717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Фольклориста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786578" y="1500174"/>
            <a:ext cx="23574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Литературоведа</a:t>
            </a:r>
          </a:p>
        </p:txBody>
      </p:sp>
      <p:sp>
        <p:nvSpPr>
          <p:cNvPr id="27" name="Стрелка вниз 26"/>
          <p:cNvSpPr/>
          <p:nvPr/>
        </p:nvSpPr>
        <p:spPr>
          <a:xfrm>
            <a:off x="4714876" y="2143116"/>
            <a:ext cx="484632" cy="8572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/>
          <p:cNvSpPr txBox="1"/>
          <p:nvPr/>
        </p:nvSpPr>
        <p:spPr>
          <a:xfrm>
            <a:off x="3571868" y="2714621"/>
            <a:ext cx="2643206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Экологичны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714480" y="3714752"/>
            <a:ext cx="721523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Осмысление человеком окружающего мира.</a:t>
            </a:r>
          </a:p>
          <a:p>
            <a:pPr marL="342900" indent="-342900">
              <a:buAutoNum type="arabicPeriod"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Изменение взаимоотношений детей со средой обитания</a:t>
            </a:r>
            <a:r>
              <a:rPr lang="ru-RU" dirty="0"/>
              <a:t>.</a:t>
            </a:r>
          </a:p>
        </p:txBody>
      </p:sp>
      <p:pic>
        <p:nvPicPr>
          <p:cNvPr id="14" name="Рисунок 13" descr="4-3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464711">
            <a:off x="6993138" y="2697951"/>
            <a:ext cx="1125914" cy="911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05982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143000"/>
          </a:xfrm>
        </p:spPr>
        <p:txBody>
          <a:bodyPr>
            <a:normAutofit/>
          </a:bodyPr>
          <a:lstStyle/>
          <a:p>
            <a:endParaRPr lang="ru-RU" sz="3200" dirty="0"/>
          </a:p>
        </p:txBody>
      </p:sp>
      <p:pic>
        <p:nvPicPr>
          <p:cNvPr id="1026" name="Picture 2" descr="C:\Users\детский сад\Pictures\6df379a3ddf56ae5516b6111e430bab183.jpg"/>
          <p:cNvPicPr>
            <a:picLocks noChangeAspect="1" noChangeArrowheads="1"/>
          </p:cNvPicPr>
          <p:nvPr/>
        </p:nvPicPr>
        <p:blipFill>
          <a:blip r:embed="rId2"/>
          <a:srcRect l="7576" r="9090"/>
          <a:stretch>
            <a:fillRect/>
          </a:stretch>
        </p:blipFill>
        <p:spPr bwMode="auto">
          <a:xfrm>
            <a:off x="4429124" y="0"/>
            <a:ext cx="4714876" cy="3214686"/>
          </a:xfrm>
          <a:prstGeom prst="rect">
            <a:avLst/>
          </a:prstGeom>
          <a:noFill/>
        </p:spPr>
      </p:pic>
      <p:pic>
        <p:nvPicPr>
          <p:cNvPr id="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429124" cy="321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67"/>
          <a:stretch/>
        </p:blipFill>
        <p:spPr bwMode="auto">
          <a:xfrm>
            <a:off x="2123728" y="3310578"/>
            <a:ext cx="4824535" cy="35474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958138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детский сад\Pictures\imagetools5-3-e160285976386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675233" cy="2928934"/>
          </a:xfrm>
          <a:prstGeom prst="rect">
            <a:avLst/>
          </a:prstGeom>
          <a:noFill/>
        </p:spPr>
      </p:pic>
      <p:pic>
        <p:nvPicPr>
          <p:cNvPr id="2051" name="Picture 3" descr="C:\Users\детский сад\Pictures\slide-5.jpg"/>
          <p:cNvPicPr>
            <a:picLocks noChangeAspect="1" noChangeArrowheads="1"/>
          </p:cNvPicPr>
          <p:nvPr/>
        </p:nvPicPr>
        <p:blipFill rotWithShape="1">
          <a:blip r:embed="rId3"/>
          <a:srcRect l="8604" t="5192" r="9068" b="10159"/>
          <a:stretch/>
        </p:blipFill>
        <p:spPr bwMode="auto">
          <a:xfrm>
            <a:off x="2870324" y="1930400"/>
            <a:ext cx="3357860" cy="2506712"/>
          </a:xfrm>
          <a:prstGeom prst="rect">
            <a:avLst/>
          </a:prstGeom>
          <a:noFill/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4005064"/>
            <a:ext cx="3851920" cy="2852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1876352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63688" y="1500174"/>
            <a:ext cx="379420" cy="57150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2000" dirty="0">
              <a:solidFill>
                <a:srgbClr val="00924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0629" y="1428712"/>
            <a:ext cx="3563887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79912" y="30092"/>
            <a:ext cx="3600400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4"/>
          <a:srcRect t="3275" r="8463" b="2924"/>
          <a:stretch/>
        </p:blipFill>
        <p:spPr bwMode="auto">
          <a:xfrm flipH="1">
            <a:off x="4572000" y="3509914"/>
            <a:ext cx="4572000" cy="33480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6355223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973510"/>
            <a:ext cx="4714877" cy="3863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4877" y="20568"/>
            <a:ext cx="4429124" cy="39396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5095804" y="3182099"/>
            <a:ext cx="3850522" cy="35438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26506"/>
            <a:ext cx="4121907" cy="3091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1948" y="3182099"/>
            <a:ext cx="3481260" cy="35438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floral3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floral3</Template>
  <TotalTime>1667</TotalTime>
  <Words>299</Words>
  <Application>Microsoft Office PowerPoint</Application>
  <PresentationFormat>Экран (4:3)</PresentationFormat>
  <Paragraphs>47</Paragraphs>
  <Slides>13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Calibri</vt:lpstr>
      <vt:lpstr>Monotype Corsiva</vt:lpstr>
      <vt:lpstr>Times New Roman</vt:lpstr>
      <vt:lpstr>floral3</vt:lpstr>
      <vt:lpstr>Использование экологических    сказок  в работе с детьми дошкольного возраста. </vt:lpstr>
      <vt:lpstr>         </vt:lpstr>
      <vt:lpstr>.  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Особенности экологических сказок </vt:lpstr>
      <vt:lpstr>Методика использования экологических         сказок в работе с дошкольниками            1. Чтение и обсуждение экологических сказок. 2. Использование фрагментов сказок.         3. Использование сказочных персонажей.       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249</dc:creator>
  <cp:lastModifiedBy>RADUGA</cp:lastModifiedBy>
  <cp:revision>110</cp:revision>
  <dcterms:created xsi:type="dcterms:W3CDTF">2015-01-07T14:30:58Z</dcterms:created>
  <dcterms:modified xsi:type="dcterms:W3CDTF">2022-02-16T09:58:35Z</dcterms:modified>
</cp:coreProperties>
</file>