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74" r:id="rId3"/>
    <p:sldId id="273" r:id="rId4"/>
    <p:sldId id="268" r:id="rId5"/>
    <p:sldId id="267" r:id="rId6"/>
    <p:sldId id="257" r:id="rId7"/>
    <p:sldId id="258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9" r:id="rId16"/>
    <p:sldId id="271" r:id="rId17"/>
    <p:sldId id="270" r:id="rId18"/>
    <p:sldId id="259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321D0-886C-497F-B43B-13443A827390}" type="datetimeFigureOut">
              <a:rPr lang="ru-RU" smtClean="0"/>
              <a:t>22.03.2022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0FA2E-1501-4279-8CE7-A3E0707FD0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0639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0FA2E-1501-4279-8CE7-A3E0707FD0DF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28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0FA2E-1501-4279-8CE7-A3E0707FD0DF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078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0FA2E-1501-4279-8CE7-A3E0707FD0DF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4010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Творческих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10FA2E-1501-4279-8CE7-A3E0707FD0DF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2803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microsoft.com/office/2007/relationships/hdphoto" Target="../media/hdphoto4.wdp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7738" y="404664"/>
            <a:ext cx="8482733" cy="6001643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Bookman Old Style" pitchFamily="18" charset="0"/>
                <a:ea typeface="Calibri"/>
                <a:cs typeface="Times New Roman"/>
              </a:rPr>
              <a:t>МБОУ «Дышне-Веденская СОШ имени Загаева А.А.»</a:t>
            </a:r>
          </a:p>
          <a:p>
            <a:pPr algn="ctr"/>
            <a:endParaRPr lang="ru-RU" sz="1600" b="1" i="1" dirty="0" smtClean="0">
              <a:solidFill>
                <a:srgbClr val="FF0000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algn="ctr"/>
            <a:endParaRPr lang="ru-RU" sz="3200" b="1" i="1" dirty="0" smtClean="0">
              <a:solidFill>
                <a:srgbClr val="FF0000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  <a:ea typeface="Calibri"/>
                <a:cs typeface="Times New Roman"/>
              </a:rPr>
              <a:t>Мастер класс</a:t>
            </a:r>
          </a:p>
          <a:p>
            <a:pPr lvl="0" algn="ctr"/>
            <a:r>
              <a:rPr lang="ru-RU" sz="2800" b="1" i="1" dirty="0">
                <a:solidFill>
                  <a:srgbClr val="FF0000"/>
                </a:solidFill>
                <a:latin typeface="Bookman Old Style" pitchFamily="18" charset="0"/>
                <a:ea typeface="Times New Roman"/>
              </a:rPr>
              <a:t>Зачем развивать </a:t>
            </a: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  <a:ea typeface="Times New Roman"/>
              </a:rPr>
              <a:t>                      «</a:t>
            </a:r>
            <a:r>
              <a:rPr lang="ru-RU" sz="2800" b="1" i="1" dirty="0">
                <a:solidFill>
                  <a:srgbClr val="FF0000"/>
                </a:solidFill>
                <a:latin typeface="Bookman Old Style" pitchFamily="18" charset="0"/>
                <a:ea typeface="Times New Roman"/>
              </a:rPr>
              <a:t>функциональную грамотность» </a:t>
            </a:r>
          </a:p>
          <a:p>
            <a:pPr lvl="0" algn="ctr"/>
            <a:r>
              <a:rPr lang="ru-RU" sz="2800" b="1" i="1" dirty="0">
                <a:solidFill>
                  <a:srgbClr val="FF0000"/>
                </a:solidFill>
                <a:latin typeface="Bookman Old Style" pitchFamily="18" charset="0"/>
                <a:ea typeface="Times New Roman"/>
              </a:rPr>
              <a:t>у учащихся  и почему                                                 без нее уже не обойтись?</a:t>
            </a:r>
          </a:p>
          <a:p>
            <a:pPr algn="ctr"/>
            <a:endParaRPr lang="ru-RU" sz="3200" b="1" i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endParaRPr lang="ru-RU" sz="2400" b="1" i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r>
              <a:rPr lang="ru-RU" sz="2000" dirty="0" smtClean="0">
                <a:latin typeface="Bookman Old Style" pitchFamily="18" charset="0"/>
              </a:rPr>
              <a:t>Автор: учитель географии,</a:t>
            </a:r>
          </a:p>
          <a:p>
            <a:pPr algn="ctr"/>
            <a:r>
              <a:rPr lang="ru-RU" sz="2000" dirty="0" smtClean="0">
                <a:latin typeface="Bookman Old Style" pitchFamily="18" charset="0"/>
              </a:rPr>
              <a:t>Гацаева Т. С-М</a:t>
            </a:r>
            <a:r>
              <a:rPr lang="ru-RU" sz="2400" dirty="0" smtClean="0">
                <a:latin typeface="Bookman Old Style" pitchFamily="18" charset="0"/>
              </a:rPr>
              <a:t>.</a:t>
            </a:r>
          </a:p>
          <a:p>
            <a:pPr algn="ctr"/>
            <a:endParaRPr lang="ru-RU" sz="2400" dirty="0">
              <a:latin typeface="Bookman Old Style" pitchFamily="18" charset="0"/>
            </a:endParaRPr>
          </a:p>
          <a:p>
            <a:pPr algn="ctr"/>
            <a:endParaRPr lang="ru-RU" sz="2400" dirty="0" smtClean="0">
              <a:latin typeface="Bookman Old Style" pitchFamily="18" charset="0"/>
            </a:endParaRPr>
          </a:p>
          <a:p>
            <a:pPr algn="ctr"/>
            <a:r>
              <a:rPr lang="ru-RU" sz="2000" dirty="0" smtClean="0">
                <a:latin typeface="Bookman Old Style" pitchFamily="18" charset="0"/>
              </a:rPr>
              <a:t>ноябрь 2021</a:t>
            </a:r>
            <a:endParaRPr lang="ru-RU" sz="20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06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112" y="404664"/>
            <a:ext cx="8651240" cy="5632311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Имеют ли право требовать </a:t>
            </a:r>
            <a:endParaRPr lang="ru-RU" sz="2000" b="1" dirty="0" smtClean="0">
              <a:solidFill>
                <a:srgbClr val="000000"/>
              </a:solidFill>
              <a:latin typeface="Bookman Old Style" pitchFamily="18" charset="0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функциональную </a:t>
            </a:r>
            <a:r>
              <a:rPr lang="ru-RU" sz="2000" b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грамотность от учителя?</a:t>
            </a:r>
            <a:endParaRPr lang="ru-RU" sz="3200" b="1" dirty="0">
              <a:latin typeface="Bookman Old Style" pitchFamily="18" charset="0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Есть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указ Президента РФ от 07.05.2018 г. № 204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                        "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 национальных целях и стратегических задачах развития РФ на период до 2024 года". </a:t>
            </a:r>
            <a:r>
              <a:rPr lang="ru-RU" sz="2000" dirty="0">
                <a:latin typeface="Bookman Old Style" pitchFamily="18" charset="0"/>
                <a:ea typeface="Times New Roman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И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в нем прописано следующее:</a:t>
            </a:r>
            <a:endParaRPr lang="ru-RU" sz="2000" dirty="0">
              <a:latin typeface="Bookman Old Style" pitchFamily="18" charset="0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"При разработке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национального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проекта в сфере образования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Правительству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РФ необходимо обеспечить:</a:t>
            </a:r>
            <a:endParaRPr lang="ru-RU" sz="2000" dirty="0">
              <a:latin typeface="Bookman Old Style" pitchFamily="18" charset="0"/>
              <a:ea typeface="Times New Roman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18034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- глобальную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конкурентоспособность российского образования;</a:t>
            </a:r>
            <a:endParaRPr lang="ru-RU" sz="2000" dirty="0">
              <a:latin typeface="Bookman Old Style" pitchFamily="18" charset="0"/>
              <a:ea typeface="Times New Roman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18034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- вхождение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РФ в число 10 ведущих стран мира по качеству общего образования.</a:t>
            </a:r>
            <a:endParaRPr lang="ru-RU" sz="2000" dirty="0">
              <a:latin typeface="Bookman Old Style" pitchFamily="18" charset="0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Есть госпрограмма РФ от 26 декабря 2017 г. №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1642                               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"Развитие образования" (2018-2025 годы). </a:t>
            </a:r>
            <a:endParaRPr lang="ru-RU" sz="2000" dirty="0">
              <a:latin typeface="Bookman Old Style" pitchFamily="18" charset="0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В ней зафиксировано: "сохранение лидирующих позиций РФ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в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международном исследовании качества чтения и понимания текста (PIRLS), а также в международном исследовании качества математического и естественно-научного образования (TIMSS); повышение позиций РФ в международной программе по оценке образовательных достижений учащихся (PISA)".</a:t>
            </a:r>
            <a:endParaRPr lang="ru-RU" sz="2000" dirty="0">
              <a:effectLst/>
              <a:latin typeface="Bookman Old Style" pitchFamily="18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50525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640960" cy="5632311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Во ФГОС прописано</a:t>
            </a:r>
            <a:r>
              <a:rPr lang="ru-RU" sz="2000" i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:</a:t>
            </a:r>
            <a:r>
              <a:rPr lang="ru-RU" sz="2000" dirty="0">
                <a:latin typeface="Bookman Old Style" pitchFamily="18" charset="0"/>
                <a:ea typeface="Times New Roman"/>
              </a:rPr>
              <a:t> </a:t>
            </a:r>
            <a:endParaRPr lang="ru-RU" sz="2000" dirty="0" smtClean="0">
              <a:latin typeface="Bookman Old Style" pitchFamily="18" charset="0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изменение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образовательной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парадигмы</a:t>
            </a: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1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)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компетентностный подход;</a:t>
            </a:r>
            <a:endParaRPr lang="ru-RU" sz="2000" dirty="0">
              <a:latin typeface="Bookman Old Style" pitchFamily="18" charset="0"/>
              <a:ea typeface="Times New Roman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18034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2) характер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обучения и взаимодействия участников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образовательного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процесса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                                                         - сотрудничество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, деятельностный подход;</a:t>
            </a:r>
            <a:endParaRPr lang="ru-RU" sz="2000" dirty="0">
              <a:latin typeface="Bookman Old Style" pitchFamily="18" charset="0"/>
              <a:ea typeface="Times New Roman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18034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3) доминирующий компонент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организации образовательного процесса - практико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ориентированная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,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исследовательская                           и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проектная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деятельность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, основанная на проявлении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                самостоятельности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, активности, творчестве уч-ся;</a:t>
            </a:r>
            <a:endParaRPr lang="ru-RU" sz="2000" dirty="0">
              <a:latin typeface="Bookman Old Style" pitchFamily="18" charset="0"/>
              <a:ea typeface="Times New Roman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18034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4) характер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контроля - комплексная оценка образовательных результатов по трем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группам                                                       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(личностные, предметные, метапредметные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).</a:t>
            </a:r>
            <a:endParaRPr lang="ru-RU" sz="2000" dirty="0">
              <a:latin typeface="Bookman Old Style" pitchFamily="18" charset="0"/>
              <a:ea typeface="Times New Roman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18034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Владеть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функциональной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грамотностью                                   -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это не просто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норма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, но и обязанность педагога. </a:t>
            </a:r>
            <a:endParaRPr lang="ru-RU" sz="2000" dirty="0">
              <a:latin typeface="Bookman Old Style" pitchFamily="18" charset="0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Все нормативные показатели выстроены с учетом этой компетенции, поэтому если педагог не выдает этот результат,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он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автоматически становится профнепригодным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. </a:t>
            </a:r>
            <a:endParaRPr lang="ru-RU" sz="2000" dirty="0">
              <a:effectLst/>
              <a:latin typeface="Bookman Old Style" pitchFamily="18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65074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4345"/>
            <a:ext cx="8352928" cy="1323439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Как развить навыки функциональной грамотности?</a:t>
            </a:r>
            <a:endParaRPr lang="ru-RU" sz="3200" b="1" dirty="0">
              <a:latin typeface="Bookman Old Style" pitchFamily="18" charset="0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Есть пять способов становления функциональной грамотности не только нынешнего поколения детей, </a:t>
            </a:r>
            <a:endParaRPr lang="ru-RU" sz="2000" dirty="0" smtClean="0">
              <a:solidFill>
                <a:srgbClr val="000000"/>
              </a:solidFill>
              <a:latin typeface="Bookman Old Style" pitchFamily="18" charset="0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но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и взрослых людей. </a:t>
            </a:r>
            <a:endParaRPr lang="ru-RU" sz="2000" dirty="0">
              <a:latin typeface="Bookman Old Style" pitchFamily="18" charset="0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3" y="2060847"/>
            <a:ext cx="4320480" cy="378565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1 мыслить критично: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                                  ставить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под сомнение факты, которые не проверены официальными данными или источниками, обращать внимание на конкретность цифр и суждений. </a:t>
            </a:r>
          </a:p>
          <a:p>
            <a:pPr lvl="0" algn="ctr"/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Задавать себе вопросы:                                                          точна ли услышанная или увиденная инф, есть ли у нее обоснование, кто ее выдает и зачем, какой главный посыл.</a:t>
            </a:r>
            <a:endParaRPr lang="ru-RU" sz="2000" dirty="0">
              <a:solidFill>
                <a:prstClr val="black"/>
              </a:solidFill>
              <a:latin typeface="Bookman Old Style" pitchFamily="18" charset="0"/>
              <a:ea typeface="Times New Roman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60031" y="2060848"/>
            <a:ext cx="3960441" cy="4093428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 2 Развивать </a:t>
            </a:r>
            <a:r>
              <a:rPr lang="ru-RU" sz="2000" b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коммуникативные</a:t>
            </a:r>
          </a:p>
          <a:p>
            <a:pPr lvl="0" algn="ctr"/>
            <a:r>
              <a:rPr lang="ru-RU" sz="2000" b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навыки</a:t>
            </a:r>
            <a:r>
              <a:rPr lang="ru-RU" sz="2000" b="1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:     </a:t>
            </a:r>
          </a:p>
          <a:p>
            <a:pPr lvl="0" algn="ctr"/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 формулировать главную мысль сообщения,                               создавать текст с учетом разных позиций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                                  -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своей,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слушателя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(читателя), автора.                                                         Выступать перед публикой, делиться своими идеями                и выносить их на обсуждение.</a:t>
            </a:r>
            <a:endParaRPr lang="ru-RU" sz="2000" dirty="0">
              <a:solidFill>
                <a:prstClr val="black"/>
              </a:solidFill>
              <a:latin typeface="Bookman Old Style" pitchFamily="18" charset="0"/>
              <a:ea typeface="Times New Roman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56210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968" y="298079"/>
            <a:ext cx="8429496" cy="1477328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3 Участвовать </a:t>
            </a:r>
            <a:r>
              <a:rPr lang="ru-RU" b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в дискуссиях: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                </a:t>
            </a: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обсуждать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тему, крутить ее с разных сторон и точек зрения,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учиться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понятно для собеседников выражать свои мысли вслух, изучить стратегии убеждения собеседников и ведения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переговоров.   Участвовать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в конференциях и форумах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.</a:t>
            </a:r>
            <a:endParaRPr lang="ru-RU" dirty="0">
              <a:latin typeface="Bookman Old Style" pitchFamily="18" charset="0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7980" y="2115893"/>
            <a:ext cx="3923928" cy="4247317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4 Расширять кругозор: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 </a:t>
            </a:r>
          </a:p>
          <a:p>
            <a:pPr lvl="0" algn="ctr"/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разбираться в искусстве, экологии, здоровом образе жизни, влиянии науки и техники на развитие общества. Как можно больше читать книг, журналов,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изучать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экспертные точки зрения.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                                   Можно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периодически проверять свои знания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                      в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викторинах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,                      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интеллектуальных играх, участвовать в географических диктантах или тотальных диктантах 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42896" y="2239003"/>
            <a:ext cx="4901104" cy="4001095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ctr"/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5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Организовывать процесс познания:  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ставить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цели и задачи, разрабатывать поэтапный план, искать нестандартные решения, анализировать данные, делать выводы.</a:t>
            </a:r>
            <a:endParaRPr lang="ru-RU" dirty="0">
              <a:solidFill>
                <a:prstClr val="black"/>
              </a:solidFill>
              <a:latin typeface="Bookman Old Style" pitchFamily="18" charset="0"/>
              <a:ea typeface="Times New Roman"/>
              <a:cs typeface="+mj-cs"/>
            </a:endParaRPr>
          </a:p>
          <a:p>
            <a:pPr lvl="0" algn="ctr"/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Функциональная грамотность помогает людям использовать запас имеющейся информации, применять ее на практике 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и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решать сложные жизненные задачи. Она основывается на реальной грамотности людей и широте их знаний о мире,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                    помогает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мыслить независимо от массовой культуры.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42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04664"/>
            <a:ext cx="8928992" cy="5940088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Как и кем определяется уровень </a:t>
            </a:r>
            <a:r>
              <a:rPr lang="ru-RU" sz="2000" b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функциональной грамотности (</a:t>
            </a:r>
            <a:r>
              <a:rPr lang="ru-RU" sz="2000" b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и почему ЕГЭ недостаточно)?</a:t>
            </a:r>
            <a:endParaRPr lang="ru-RU" sz="2000" b="1" dirty="0">
              <a:latin typeface="Bookman Old Style" pitchFamily="18" charset="0"/>
              <a:ea typeface="Times New Roman"/>
            </a:endParaRP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Сейчас много систем мониторинга.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                                          Один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из главных - PISA.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Это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международная программа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по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оценке качества обучения, появилась в 2000 году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                          и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сейчас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проводится каждые 3 года.</a:t>
            </a:r>
            <a:endParaRPr lang="ru-RU" sz="2000" dirty="0">
              <a:latin typeface="Bookman Old Style" pitchFamily="18" charset="0"/>
              <a:ea typeface="Times New Roman"/>
            </a:endParaRP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Главная цель этой программы - на основе результатов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тестирования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оценить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грамотность15-летних школьников  в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разных сферах учебной деят-ти: естественнонаучной,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математической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, компьютерной и читательской.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            Так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как PISA международная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программа, она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определяет перемены, происходящие в системах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образования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разных странах.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                                                                        Так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оценивается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эффект-ть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нововведений в сфере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образования</a:t>
            </a:r>
            <a:endParaRPr lang="ru-RU" sz="2000" dirty="0">
              <a:latin typeface="Bookman Old Style" pitchFamily="18" charset="0"/>
              <a:ea typeface="Times New Roman"/>
            </a:endParaRPr>
          </a:p>
          <a:p>
            <a:pPr algn="ctr">
              <a:spcAft>
                <a:spcPts val="2250"/>
              </a:spcAft>
            </a:pP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В России национальным центром проведения исследования PISA является ФГБУ «Федеральный институт оценки качества образования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». Главное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отличие программы PISA от ЕГЭ и ОГЭ заключается в том,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что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она выявляет 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навыки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учащихся руководствоваться рассудком и логикой при решении нестандартных задач. </a:t>
            </a:r>
            <a:endParaRPr lang="ru-RU" sz="2000" dirty="0">
              <a:effectLst/>
              <a:latin typeface="Bookman Old Style" pitchFamily="18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172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7491" y="1052736"/>
            <a:ext cx="8784976" cy="3170099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L="90170" lvl="0" algn="ctr">
              <a:tabLst>
                <a:tab pos="270510" algn="l"/>
              </a:tabLst>
            </a:pPr>
            <a:r>
              <a:rPr lang="ru-RU" sz="2000" b="1" dirty="0">
                <a:solidFill>
                  <a:prstClr val="black"/>
                </a:solidFill>
                <a:latin typeface="Bookman Old Style" pitchFamily="18" charset="0"/>
                <a:ea typeface="Times New Roman"/>
              </a:rPr>
              <a:t>Задание 1 </a:t>
            </a:r>
            <a:r>
              <a:rPr lang="ru-RU" sz="2000" dirty="0">
                <a:solidFill>
                  <a:prstClr val="black"/>
                </a:solidFill>
                <a:latin typeface="Bookman Old Style" pitchFamily="18" charset="0"/>
                <a:ea typeface="Times New Roman"/>
              </a:rPr>
              <a:t> В каком международном исследовании оценивается уровень ФГ выпускников основной школы?</a:t>
            </a:r>
            <a:endParaRPr lang="ru-RU" sz="2000" dirty="0">
              <a:solidFill>
                <a:prstClr val="black"/>
              </a:solidFill>
              <a:latin typeface="Bookman Old Style" pitchFamily="18" charset="0"/>
            </a:endParaRPr>
          </a:p>
          <a:p>
            <a:pPr marL="90170" lvl="0" algn="ctr">
              <a:tabLst>
                <a:tab pos="270510" algn="l"/>
              </a:tabLst>
            </a:pP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 1) Международное исследование качества математического и </a:t>
            </a:r>
            <a:b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</a:b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     естественнонаучного образования </a:t>
            </a:r>
            <a:r>
              <a:rPr lang="ru-RU" sz="2000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–TIMSS</a:t>
            </a:r>
            <a:endParaRPr lang="ru-RU" sz="2000" dirty="0" smtClean="0">
              <a:solidFill>
                <a:prstClr val="black"/>
              </a:solidFill>
              <a:latin typeface="Bookman Old Style" pitchFamily="18" charset="0"/>
            </a:endParaRPr>
          </a:p>
          <a:p>
            <a:pPr marL="90170" lvl="0" algn="ctr">
              <a:tabLst>
                <a:tab pos="270510" algn="l"/>
              </a:tabLst>
            </a:pPr>
            <a:r>
              <a:rPr lang="ru-RU" sz="2000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2</a:t>
            </a: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) Международное исследование прогресса по читательской </a:t>
            </a:r>
            <a:b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</a:b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    грамотности - PIRLS</a:t>
            </a:r>
            <a:endParaRPr lang="ru-RU" sz="2000" dirty="0">
              <a:solidFill>
                <a:prstClr val="black"/>
              </a:solidFill>
              <a:latin typeface="Bookman Old Style" pitchFamily="18" charset="0"/>
            </a:endParaRPr>
          </a:p>
          <a:p>
            <a:pPr marL="90170" lvl="0" algn="ctr">
              <a:tabLst>
                <a:tab pos="270510" algn="l"/>
              </a:tabLst>
            </a:pP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 3) Международное исследование качества граждановедческого </a:t>
            </a:r>
            <a:b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</a:b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    образования - ICCS</a:t>
            </a:r>
            <a:endParaRPr lang="ru-RU" sz="2000" dirty="0">
              <a:solidFill>
                <a:prstClr val="black"/>
              </a:solidFill>
              <a:latin typeface="Bookman Old Style" pitchFamily="18" charset="0"/>
            </a:endParaRPr>
          </a:p>
          <a:p>
            <a:pPr marL="90170" lvl="0" algn="ctr">
              <a:tabLst>
                <a:tab pos="270510" algn="l"/>
              </a:tabLst>
            </a:pP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 4) </a:t>
            </a:r>
            <a:r>
              <a:rPr lang="ru-RU" sz="2000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Международное </a:t>
            </a: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исследование по оценке </a:t>
            </a:r>
            <a:r>
              <a:rPr lang="ru-RU" sz="2000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                  образовательных  достижений </a:t>
            </a: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– PISA</a:t>
            </a:r>
            <a:endParaRPr lang="ru-RU" sz="2000" dirty="0">
              <a:solidFill>
                <a:prstClr val="black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8722" y="5794608"/>
            <a:ext cx="7776864" cy="70788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L="90170" lvl="0" algn="ctr">
              <a:tabLst>
                <a:tab pos="270510" algn="l"/>
              </a:tabLst>
            </a:pPr>
            <a:r>
              <a:rPr lang="ru-RU" sz="2000" b="1" dirty="0" smtClean="0">
                <a:solidFill>
                  <a:prstClr val="black"/>
                </a:solidFill>
                <a:latin typeface="Bookman Old Style" pitchFamily="18" charset="0"/>
                <a:ea typeface="Times New Roman"/>
                <a:cs typeface="+mj-cs"/>
              </a:rPr>
              <a:t>Ответ </a:t>
            </a:r>
            <a:r>
              <a:rPr lang="ru-RU" sz="2000" b="1" dirty="0">
                <a:solidFill>
                  <a:prstClr val="black"/>
                </a:solidFill>
                <a:latin typeface="Bookman Old Style" pitchFamily="18" charset="0"/>
                <a:ea typeface="Times New Roman"/>
                <a:cs typeface="+mj-cs"/>
              </a:rPr>
              <a:t>1 </a:t>
            </a:r>
            <a:r>
              <a:rPr lang="ru-RU" sz="2000" dirty="0">
                <a:solidFill>
                  <a:prstClr val="black"/>
                </a:solidFill>
                <a:latin typeface="Bookman Old Style" pitchFamily="18" charset="0"/>
                <a:ea typeface="Times New Roman"/>
                <a:cs typeface="+mj-cs"/>
              </a:rPr>
              <a:t> </a:t>
            </a:r>
            <a:r>
              <a:rPr lang="ru-RU" sz="2000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4</a:t>
            </a: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) =Международное исследование по оценке </a:t>
            </a:r>
            <a:r>
              <a:rPr lang="ru-RU" sz="2000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               образовательных достижений </a:t>
            </a: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– PISA</a:t>
            </a:r>
            <a:endParaRPr lang="ru-RU" sz="2000" dirty="0">
              <a:solidFill>
                <a:prstClr val="black"/>
              </a:solidFill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5" name="Picture 2" descr="E:\++++05 05 РАБОЧИЙ СТОЛ\ПРЕЗЕНТАЦИИ МИНСК\ВЕБИНАР ИНТЕРАКТИВ\Content-Marketing-Home.pn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222835"/>
            <a:ext cx="2376264" cy="1777900"/>
          </a:xfrm>
          <a:prstGeom prst="rect">
            <a:avLst/>
          </a:prstGeom>
          <a:noFill/>
          <a:extLst/>
        </p:spPr>
      </p:pic>
      <p:sp>
        <p:nvSpPr>
          <p:cNvPr id="6" name="Прямоугольник 5"/>
          <p:cNvSpPr/>
          <p:nvPr/>
        </p:nvSpPr>
        <p:spPr>
          <a:xfrm>
            <a:off x="2627784" y="454874"/>
            <a:ext cx="4896544" cy="461665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prstClr val="black"/>
                </a:solidFill>
                <a:latin typeface="Bookman Old Style" pitchFamily="18" charset="0"/>
              </a:rPr>
              <a:t>Выполни за 1 минуту !</a:t>
            </a:r>
            <a:r>
              <a:rPr lang="ru-RU" sz="1200" dirty="0" smtClean="0">
                <a:solidFill>
                  <a:prstClr val="black"/>
                </a:solidFill>
                <a:latin typeface="Calibri"/>
              </a:rPr>
              <a:t> </a:t>
            </a:r>
            <a:endParaRPr lang="ru-RU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133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8054" y="488536"/>
            <a:ext cx="8828442" cy="2246769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L="90170" lvl="0">
              <a:tabLst>
                <a:tab pos="270510" algn="l"/>
              </a:tabLst>
            </a:pPr>
            <a:r>
              <a:rPr lang="ru-RU" sz="2000" b="1" dirty="0">
                <a:solidFill>
                  <a:prstClr val="black"/>
                </a:solidFill>
                <a:latin typeface="Bookman Old Style" pitchFamily="18" charset="0"/>
                <a:ea typeface="Times New Roman"/>
                <a:cs typeface="+mj-cs"/>
              </a:rPr>
              <a:t>Задание 2 </a:t>
            </a:r>
            <a:r>
              <a:rPr lang="ru-RU" sz="2000" dirty="0">
                <a:solidFill>
                  <a:prstClr val="black"/>
                </a:solidFill>
                <a:latin typeface="Bookman Old Style" pitchFamily="18" charset="0"/>
                <a:ea typeface="Times New Roman"/>
                <a:cs typeface="+mj-cs"/>
              </a:rPr>
              <a:t>Какие из следующих факторов, главным образом, определяют эффективность работы школы по формированию функциональной грамотности? Отметьте все подходящие </a:t>
            </a:r>
            <a:r>
              <a:rPr lang="ru-RU" sz="2000" dirty="0" smtClean="0">
                <a:solidFill>
                  <a:prstClr val="black"/>
                </a:solidFill>
                <a:latin typeface="Bookman Old Style" pitchFamily="18" charset="0"/>
                <a:ea typeface="Times New Roman"/>
                <a:cs typeface="+mj-cs"/>
              </a:rPr>
              <a:t>ответы</a:t>
            </a:r>
            <a:r>
              <a:rPr lang="ru-RU" sz="2000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    </a:t>
            </a:r>
            <a:br>
              <a:rPr lang="ru-RU" sz="2000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</a:br>
            <a:r>
              <a:rPr lang="ru-RU" sz="2000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    1</a:t>
            </a: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) Содержание образования </a:t>
            </a:r>
            <a:r>
              <a:rPr lang="ru-RU" sz="2000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     2) Управление </a:t>
            </a: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образованием</a:t>
            </a:r>
            <a:endParaRPr lang="ru-RU" sz="2000" dirty="0">
              <a:solidFill>
                <a:prstClr val="black"/>
              </a:solidFill>
              <a:latin typeface="Bookman Old Style" pitchFamily="18" charset="0"/>
              <a:ea typeface="+mj-ea"/>
              <a:cs typeface="+mj-cs"/>
            </a:endParaRPr>
          </a:p>
          <a:p>
            <a:pPr marL="90170" lvl="0">
              <a:tabLst>
                <a:tab pos="270510" algn="l"/>
              </a:tabLst>
            </a:pP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    3) </a:t>
            </a:r>
            <a:r>
              <a:rPr lang="ru-RU" sz="2000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Система </a:t>
            </a: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учебно-методических материалов    </a:t>
            </a:r>
          </a:p>
          <a:p>
            <a:pPr marL="90170" lvl="0">
              <a:tabLst>
                <a:tab pos="270510" algn="l"/>
              </a:tabLst>
            </a:pP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    4) Материально-техническая база школы</a:t>
            </a:r>
            <a:endParaRPr lang="ru-RU" sz="2000" dirty="0">
              <a:solidFill>
                <a:prstClr val="black"/>
              </a:solidFill>
              <a:latin typeface="Bookman Old Style" pitchFamily="18" charset="0"/>
              <a:ea typeface="+mj-ea"/>
              <a:cs typeface="+mj-cs"/>
            </a:endParaRPr>
          </a:p>
          <a:p>
            <a:pPr lvl="0"/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     5) </a:t>
            </a:r>
            <a:r>
              <a:rPr lang="ru-RU" sz="2000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Профессиональная </a:t>
            </a: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подготовка учителя </a:t>
            </a:r>
            <a:endParaRPr lang="ru-RU" sz="2000" dirty="0">
              <a:solidFill>
                <a:prstClr val="black"/>
              </a:solidFill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3623" y="5350443"/>
            <a:ext cx="7128793" cy="1323439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L="90170" lvl="0">
              <a:tabLst>
                <a:tab pos="270510" algn="l"/>
              </a:tabLst>
            </a:pPr>
            <a:r>
              <a:rPr lang="ru-RU" sz="2000" b="1" dirty="0" smtClean="0">
                <a:solidFill>
                  <a:prstClr val="black"/>
                </a:solidFill>
                <a:latin typeface="Bookman Old Style" pitchFamily="18" charset="0"/>
                <a:ea typeface="Times New Roman"/>
              </a:rPr>
              <a:t>Ответ </a:t>
            </a:r>
            <a:r>
              <a:rPr lang="ru-RU" sz="2000" b="1" dirty="0" smtClean="0">
                <a:solidFill>
                  <a:prstClr val="black"/>
                </a:solidFill>
                <a:latin typeface="Bookman Old Style" pitchFamily="18" charset="0"/>
                <a:ea typeface="Times New Roman"/>
                <a:cs typeface="+mj-cs"/>
              </a:rPr>
              <a:t>2</a:t>
            </a:r>
            <a:endParaRPr lang="ru-RU" sz="2000" dirty="0">
              <a:solidFill>
                <a:prstClr val="black"/>
              </a:solidFill>
              <a:latin typeface="Bookman Old Style" pitchFamily="18" charset="0"/>
              <a:ea typeface="+mj-ea"/>
              <a:cs typeface="+mj-cs"/>
            </a:endParaRPr>
          </a:p>
          <a:p>
            <a:pPr marL="90170" lvl="0">
              <a:tabLst>
                <a:tab pos="270510" algn="l"/>
              </a:tabLst>
            </a:pPr>
            <a:r>
              <a:rPr lang="ru-RU" sz="2000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    2) =</a:t>
            </a: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Управление образованием</a:t>
            </a:r>
            <a:endParaRPr lang="ru-RU" sz="2000" dirty="0">
              <a:solidFill>
                <a:prstClr val="black"/>
              </a:solidFill>
              <a:latin typeface="Bookman Old Style" pitchFamily="18" charset="0"/>
              <a:ea typeface="+mj-ea"/>
              <a:cs typeface="+mj-cs"/>
            </a:endParaRPr>
          </a:p>
          <a:p>
            <a:pPr marL="90170" lvl="0">
              <a:tabLst>
                <a:tab pos="270510" algn="l"/>
              </a:tabLst>
            </a:pP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    3) =Система учебно-методических материалов    </a:t>
            </a:r>
          </a:p>
          <a:p>
            <a:pPr marL="90170" lvl="0">
              <a:tabLst>
                <a:tab pos="270510" algn="l"/>
              </a:tabLst>
            </a:pPr>
            <a:r>
              <a:rPr lang="ru-RU" sz="2000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    5</a:t>
            </a:r>
            <a:r>
              <a:rPr lang="ru-RU" sz="2000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) =Профессиональная подготовка учителя </a:t>
            </a:r>
            <a:endParaRPr lang="ru-RU" sz="2000" dirty="0">
              <a:solidFill>
                <a:prstClr val="black"/>
              </a:solidFill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6" name="Picture 6" descr="C:\Users\Таня\Desktop\НОЯБРЬ\Формирование культуры правового и безопасного поведения\14656.jpg"/>
          <p:cNvPicPr/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32" t="15553" r="40136" b="16585"/>
          <a:stretch/>
        </p:blipFill>
        <p:spPr bwMode="auto">
          <a:xfrm>
            <a:off x="2987824" y="2741266"/>
            <a:ext cx="3024336" cy="2615138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2849694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820392" cy="3139321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270510" algn="l"/>
              </a:tabLst>
            </a:pPr>
            <a:r>
              <a:rPr lang="ru-RU" b="1" dirty="0" smtClean="0">
                <a:latin typeface="Bookman Old Style" pitchFamily="18" charset="0"/>
                <a:ea typeface="Times New Roman"/>
              </a:rPr>
              <a:t>Задание 3</a:t>
            </a:r>
            <a:r>
              <a:rPr lang="ru-RU" dirty="0" smtClean="0">
                <a:latin typeface="Bookman Old Style" pitchFamily="18" charset="0"/>
                <a:ea typeface="Times New Roman"/>
              </a:rPr>
              <a:t> </a:t>
            </a:r>
            <a:r>
              <a:rPr lang="ru-RU" dirty="0">
                <a:latin typeface="Bookman Old Style" pitchFamily="18" charset="0"/>
                <a:ea typeface="Times New Roman"/>
              </a:rPr>
              <a:t>Какие из следующих критериев являются основными для отбора задания для оценки сформированности функциональной грамотности? Отметьте все подходящие </a:t>
            </a:r>
            <a:r>
              <a:rPr lang="ru-RU" dirty="0" smtClean="0">
                <a:latin typeface="Bookman Old Style" pitchFamily="18" charset="0"/>
                <a:ea typeface="Times New Roman"/>
              </a:rPr>
              <a:t>ответы</a:t>
            </a:r>
            <a:r>
              <a:rPr lang="ru-RU" dirty="0" smtClean="0">
                <a:latin typeface="Bookman Old Style" pitchFamily="18" charset="0"/>
              </a:rPr>
              <a:t>     </a:t>
            </a:r>
          </a:p>
          <a:p>
            <a:pPr algn="ctr">
              <a:spcAft>
                <a:spcPts val="0"/>
              </a:spcAft>
              <a:tabLst>
                <a:tab pos="270510" algn="l"/>
              </a:tabLst>
            </a:pP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1</a:t>
            </a:r>
            <a: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) </a:t>
            </a: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Необходимость </a:t>
            </a:r>
            <a: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перевода условий задачи, </a:t>
            </a: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формулируюшиеся с </a:t>
            </a:r>
            <a: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помощью обыденного языка на язык </a:t>
            </a: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предметной области</a:t>
            </a:r>
            <a:endParaRPr lang="ru-RU" dirty="0" smtClean="0">
              <a:latin typeface="Bookman Old Style" pitchFamily="18" charset="0"/>
            </a:endParaRPr>
          </a:p>
          <a:p>
            <a:pPr algn="ctr">
              <a:spcAft>
                <a:spcPts val="0"/>
              </a:spcAft>
              <a:tabLst>
                <a:tab pos="270510" algn="l"/>
              </a:tabLst>
            </a:pP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2)Наличие контекста, связанного с ситуациями реальной жизни</a:t>
            </a:r>
            <a:endParaRPr lang="ru-RU" dirty="0" smtClean="0">
              <a:latin typeface="Bookman Old Style" pitchFamily="18" charset="0"/>
            </a:endParaRPr>
          </a:p>
          <a:p>
            <a:pPr algn="ctr">
              <a:spcAft>
                <a:spcPts val="0"/>
              </a:spcAft>
              <a:tabLst>
                <a:tab pos="270510" algn="l"/>
              </a:tabLst>
            </a:pP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3</a:t>
            </a:r>
            <a: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) Соответствие возрастным особенностям </a:t>
            </a: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уч-ся</a:t>
            </a:r>
            <a:endParaRPr lang="ru-RU" dirty="0">
              <a:latin typeface="Bookman Old Style" pitchFamily="18" charset="0"/>
            </a:endParaRPr>
          </a:p>
          <a:p>
            <a:pPr algn="ctr">
              <a:spcAft>
                <a:spcPts val="0"/>
              </a:spcAft>
              <a:tabLst>
                <a:tab pos="270510" algn="l"/>
              </a:tabLst>
            </a:pP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4</a:t>
            </a:r>
            <a: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) Наличие одного правильного </a:t>
            </a: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ответа</a:t>
            </a:r>
            <a:r>
              <a:rPr lang="ru-RU" dirty="0" smtClean="0">
                <a:latin typeface="Bookman Old Style" pitchFamily="18" charset="0"/>
              </a:rPr>
              <a:t>  </a:t>
            </a: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5</a:t>
            </a:r>
            <a: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) </a:t>
            </a: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Новизна </a:t>
            </a:r>
            <a: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формулировки </a:t>
            </a: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задачи</a:t>
            </a:r>
            <a:endParaRPr lang="ru-RU" dirty="0" smtClean="0">
              <a:latin typeface="Bookman Old Style" pitchFamily="18" charset="0"/>
            </a:endParaRPr>
          </a:p>
          <a:p>
            <a:pPr algn="ctr">
              <a:spcAft>
                <a:spcPts val="0"/>
              </a:spcAft>
              <a:tabLst>
                <a:tab pos="270510" algn="l"/>
              </a:tabLst>
            </a:pP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 </a:t>
            </a:r>
            <a: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6) Знакомый для учащихся формат </a:t>
            </a: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задания</a:t>
            </a:r>
            <a:r>
              <a:rPr lang="ru-RU" dirty="0" smtClean="0">
                <a:latin typeface="Bookman Old Style" pitchFamily="18" charset="0"/>
              </a:rPr>
              <a:t>  </a:t>
            </a:r>
          </a:p>
          <a:p>
            <a:pPr algn="ctr">
              <a:spcAft>
                <a:spcPts val="0"/>
              </a:spcAft>
              <a:tabLst>
                <a:tab pos="270510" algn="l"/>
              </a:tabLst>
            </a:pP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7) Неопределенность </a:t>
            </a:r>
            <a: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в способах решения</a:t>
            </a:r>
            <a:endParaRPr lang="ru-RU" dirty="0">
              <a:latin typeface="Bookman Old Style" pitchFamily="18" charset="0"/>
            </a:endParaRPr>
          </a:p>
          <a:p>
            <a:pPr algn="ctr">
              <a:spcAft>
                <a:spcPts val="0"/>
              </a:spcAft>
              <a:tabLst>
                <a:tab pos="270510" algn="l"/>
              </a:tabLst>
            </a:pPr>
            <a: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 </a:t>
            </a: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8</a:t>
            </a:r>
            <a: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) Возможность </a:t>
            </a:r>
            <a:r>
              <a:rPr lang="ru-RU" dirty="0" err="1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самост</a:t>
            </a: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-но </a:t>
            </a:r>
            <a: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сформулировать ответ или </a:t>
            </a: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</a:rPr>
              <a:t>привести решение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1256" y="4437112"/>
            <a:ext cx="8136904" cy="175432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>
              <a:tabLst>
                <a:tab pos="270510" algn="l"/>
              </a:tabLst>
            </a:pPr>
            <a:r>
              <a:rPr lang="ru-RU" b="1" dirty="0" smtClean="0">
                <a:solidFill>
                  <a:prstClr val="black"/>
                </a:solidFill>
                <a:latin typeface="Bookman Old Style" pitchFamily="18" charset="0"/>
                <a:ea typeface="Times New Roman"/>
                <a:cs typeface="+mj-cs"/>
              </a:rPr>
              <a:t>Ответ 3</a:t>
            </a:r>
            <a:endParaRPr lang="ru-RU" dirty="0">
              <a:solidFill>
                <a:prstClr val="black"/>
              </a:solidFill>
              <a:latin typeface="Bookman Old Style" pitchFamily="18" charset="0"/>
              <a:ea typeface="+mj-ea"/>
              <a:cs typeface="+mj-cs"/>
            </a:endParaRPr>
          </a:p>
          <a:p>
            <a:pPr lvl="0">
              <a:tabLst>
                <a:tab pos="270510" algn="l"/>
              </a:tabLst>
            </a:pPr>
            <a: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1) =Необходимость перевода условий задачи, формулируюшиеся          </a:t>
            </a:r>
            <a:b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</a:br>
            <a: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  с помощью обыденного языка на язык предметной области</a:t>
            </a:r>
            <a:endParaRPr lang="ru-RU" dirty="0">
              <a:solidFill>
                <a:prstClr val="black"/>
              </a:solidFill>
              <a:latin typeface="Bookman Old Style" pitchFamily="18" charset="0"/>
              <a:ea typeface="+mj-ea"/>
              <a:cs typeface="+mj-cs"/>
            </a:endParaRPr>
          </a:p>
          <a:p>
            <a:pPr lvl="0">
              <a:tabLst>
                <a:tab pos="270510" algn="l"/>
              </a:tabLst>
            </a:pPr>
            <a: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2)=Наличие контекста, связанного с ситуациями реальной жизни</a:t>
            </a:r>
            <a:endParaRPr lang="ru-RU" dirty="0">
              <a:solidFill>
                <a:prstClr val="black"/>
              </a:solidFill>
              <a:latin typeface="Bookman Old Style" pitchFamily="18" charset="0"/>
              <a:ea typeface="+mj-ea"/>
              <a:cs typeface="+mj-cs"/>
            </a:endParaRPr>
          </a:p>
          <a:p>
            <a:pPr lvl="0">
              <a:tabLst>
                <a:tab pos="270510" algn="l"/>
              </a:tabLst>
            </a:pP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5</a:t>
            </a:r>
            <a: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) =Новизна формулировки </a:t>
            </a: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задачи</a:t>
            </a:r>
            <a:r>
              <a:rPr lang="ru-RU" dirty="0" smtClean="0">
                <a:solidFill>
                  <a:prstClr val="black"/>
                </a:solidFill>
                <a:latin typeface="Bookman Old Style" pitchFamily="18" charset="0"/>
                <a:ea typeface="+mj-ea"/>
                <a:cs typeface="+mj-cs"/>
              </a:rPr>
              <a:t>      </a:t>
            </a:r>
          </a:p>
          <a:p>
            <a:pPr lvl="0">
              <a:tabLst>
                <a:tab pos="270510" algn="l"/>
              </a:tabLst>
            </a:pP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7</a:t>
            </a:r>
            <a:r>
              <a:rPr lang="ru-RU" dirty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) =Неопределенность в способах </a:t>
            </a:r>
            <a:r>
              <a:rPr lang="ru-RU" dirty="0" smtClean="0">
                <a:solidFill>
                  <a:srgbClr val="1A1B22"/>
                </a:solidFill>
                <a:latin typeface="Bookman Old Style" pitchFamily="18" charset="0"/>
                <a:ea typeface="Times New Roman"/>
                <a:cs typeface="+mj-cs"/>
              </a:rPr>
              <a:t>решения</a:t>
            </a:r>
            <a:endParaRPr lang="ru-RU" dirty="0">
              <a:solidFill>
                <a:prstClr val="black"/>
              </a:solidFill>
              <a:latin typeface="Bookman Old Styl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5946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404664"/>
            <a:ext cx="4889050" cy="584775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prstClr val="black"/>
                </a:solidFill>
                <a:latin typeface="Bookman Old Style" pitchFamily="18" charset="0"/>
              </a:rPr>
              <a:t>Рефлексия</a:t>
            </a:r>
            <a:r>
              <a:rPr lang="ru-RU" sz="1200" dirty="0" smtClean="0">
                <a:solidFill>
                  <a:prstClr val="black"/>
                </a:solidFill>
                <a:latin typeface="Calibri"/>
              </a:rPr>
              <a:t> </a:t>
            </a:r>
            <a:endParaRPr lang="ru-RU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5885" y="1844824"/>
            <a:ext cx="7056784" cy="2400657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2000" b="1" i="1" dirty="0" smtClean="0">
                <a:solidFill>
                  <a:prstClr val="black"/>
                </a:solidFill>
                <a:latin typeface="Bookman Old Style" pitchFamily="18" charset="0"/>
              </a:rPr>
              <a:t>Закончите предложения</a:t>
            </a:r>
          </a:p>
          <a:p>
            <a:pPr lvl="0" algn="ctr">
              <a:lnSpc>
                <a:spcPct val="150000"/>
              </a:lnSpc>
            </a:pPr>
            <a:r>
              <a:rPr lang="ru-RU" sz="2000" dirty="0" smtClean="0">
                <a:solidFill>
                  <a:prstClr val="black"/>
                </a:solidFill>
                <a:latin typeface="Bookman Old Style" pitchFamily="18" charset="0"/>
              </a:rPr>
              <a:t>Я, это знал …</a:t>
            </a:r>
          </a:p>
          <a:p>
            <a:pPr lvl="0" algn="ctr">
              <a:lnSpc>
                <a:spcPct val="150000"/>
              </a:lnSpc>
            </a:pPr>
            <a:r>
              <a:rPr lang="ru-RU" sz="2000" dirty="0" smtClean="0">
                <a:solidFill>
                  <a:prstClr val="black"/>
                </a:solidFill>
                <a:latin typeface="Bookman Old Style" pitchFamily="18" charset="0"/>
              </a:rPr>
              <a:t>Я понял, могу объяснить другому…</a:t>
            </a:r>
          </a:p>
          <a:p>
            <a:pPr lvl="0" algn="ctr">
              <a:lnSpc>
                <a:spcPct val="150000"/>
              </a:lnSpc>
            </a:pPr>
            <a:r>
              <a:rPr lang="ru-RU" sz="2000" dirty="0" smtClean="0">
                <a:solidFill>
                  <a:prstClr val="black"/>
                </a:solidFill>
                <a:latin typeface="Bookman Old Style" pitchFamily="18" charset="0"/>
              </a:rPr>
              <a:t>Я, не понял …</a:t>
            </a:r>
          </a:p>
          <a:p>
            <a:pPr lvl="0" algn="ctr">
              <a:lnSpc>
                <a:spcPct val="150000"/>
              </a:lnSpc>
            </a:pPr>
            <a:r>
              <a:rPr lang="ru-RU" sz="2000" dirty="0" smtClean="0">
                <a:solidFill>
                  <a:prstClr val="black"/>
                </a:solidFill>
                <a:latin typeface="Bookman Old Style" pitchFamily="18" charset="0"/>
              </a:rPr>
              <a:t>Остались непонятные моменты…</a:t>
            </a:r>
            <a:endParaRPr lang="ru-RU" sz="2000" dirty="0">
              <a:solidFill>
                <a:prstClr val="black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78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052736"/>
            <a:ext cx="7344816" cy="3831818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5400" b="1" i="1" dirty="0" smtClean="0">
                <a:solidFill>
                  <a:srgbClr val="C00000"/>
                </a:solidFill>
                <a:latin typeface="Bookman Old Style" pitchFamily="18" charset="0"/>
              </a:rPr>
              <a:t>Творческих </a:t>
            </a:r>
          </a:p>
          <a:p>
            <a:pPr lvl="0" algn="ctr">
              <a:lnSpc>
                <a:spcPct val="150000"/>
              </a:lnSpc>
            </a:pPr>
            <a:r>
              <a:rPr lang="ru-RU" sz="5400" b="1" i="1" dirty="0" smtClean="0">
                <a:solidFill>
                  <a:srgbClr val="C00000"/>
                </a:solidFill>
                <a:latin typeface="Bookman Old Style" pitchFamily="18" charset="0"/>
              </a:rPr>
              <a:t>успехов </a:t>
            </a:r>
          </a:p>
          <a:p>
            <a:pPr lvl="0" algn="ctr">
              <a:lnSpc>
                <a:spcPct val="150000"/>
              </a:lnSpc>
            </a:pPr>
            <a:r>
              <a:rPr lang="ru-RU" sz="5400" b="1" i="1" dirty="0" smtClean="0">
                <a:solidFill>
                  <a:srgbClr val="C00000"/>
                </a:solidFill>
                <a:latin typeface="Bookman Old Style" pitchFamily="18" charset="0"/>
              </a:rPr>
              <a:t>вам коллеги !</a:t>
            </a:r>
            <a:endParaRPr lang="ru-RU" sz="54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87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476672"/>
            <a:ext cx="7560840" cy="3323987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Вопрос: </a:t>
            </a:r>
          </a:p>
          <a:p>
            <a:pPr lvl="0"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Зачем развивать</a:t>
            </a:r>
          </a:p>
          <a:p>
            <a:pPr lvl="0"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 </a:t>
            </a:r>
            <a:r>
              <a:rPr lang="ru-RU" sz="2800" b="1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«функциональную грамотность» </a:t>
            </a:r>
          </a:p>
          <a:p>
            <a:pPr lvl="0" algn="ctr">
              <a:lnSpc>
                <a:spcPct val="150000"/>
              </a:lnSpc>
            </a:pPr>
            <a:r>
              <a:rPr lang="ru-RU" sz="2800" b="1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у </a:t>
            </a:r>
            <a:r>
              <a:rPr lang="ru-RU" sz="2800" b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учащихся </a:t>
            </a:r>
            <a:r>
              <a:rPr lang="ru-RU" sz="2800" b="1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и почему </a:t>
            </a:r>
            <a:r>
              <a:rPr lang="ru-RU" sz="2800" b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без </a:t>
            </a:r>
            <a:r>
              <a:rPr lang="ru-RU" sz="2800" b="1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нее </a:t>
            </a:r>
            <a:endParaRPr lang="ru-RU" sz="2800" b="1" dirty="0" smtClean="0">
              <a:solidFill>
                <a:srgbClr val="000000"/>
              </a:solidFill>
              <a:latin typeface="Bookman Old Style" pitchFamily="18" charset="0"/>
              <a:ea typeface="Times New Roman"/>
              <a:cs typeface="+mj-cs"/>
            </a:endParaRPr>
          </a:p>
          <a:p>
            <a:pPr lvl="0"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уже </a:t>
            </a:r>
            <a:r>
              <a:rPr lang="ru-RU" sz="2800" b="1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не обойтись?</a:t>
            </a:r>
            <a:endParaRPr lang="ru-RU" sz="2800" b="1" dirty="0">
              <a:solidFill>
                <a:prstClr val="black"/>
              </a:solidFill>
              <a:latin typeface="Bookman Old Style" pitchFamily="18" charset="0"/>
              <a:ea typeface="Times New Roman"/>
              <a:cs typeface="+mj-cs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05064"/>
            <a:ext cx="2736304" cy="2232248"/>
          </a:xfrm>
          <a:prstGeom prst="rect">
            <a:avLst/>
          </a:prstGeom>
          <a:noFill/>
        </p:spPr>
      </p:pic>
      <p:pic>
        <p:nvPicPr>
          <p:cNvPr id="5" name="Picture 4" descr="C:\Users\Таня\Desktop\ДЕКАБРЬ\Блог класса как развивающая образовательная среда\васва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05064"/>
            <a:ext cx="2750572" cy="2232248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1448581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69" y="692696"/>
            <a:ext cx="8640960" cy="4693593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L="90170" algn="ctr"/>
            <a:endParaRPr lang="ru-RU" sz="2400" i="1" dirty="0" smtClean="0">
              <a:solidFill>
                <a:srgbClr val="000000"/>
              </a:solidFill>
              <a:latin typeface="Bookman Old Style" pitchFamily="18" charset="0"/>
              <a:ea typeface="Times New Roman"/>
            </a:endParaRPr>
          </a:p>
          <a:p>
            <a:pPr marL="90170" algn="ctr"/>
            <a:r>
              <a:rPr lang="ru-RU" sz="2400" i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Лингвист 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и психолог </a:t>
            </a:r>
            <a:endParaRPr lang="ru-RU" sz="2400" b="1" i="1" dirty="0">
              <a:solidFill>
                <a:srgbClr val="000000"/>
              </a:solidFill>
              <a:latin typeface="Bookman Old Style" pitchFamily="18" charset="0"/>
              <a:ea typeface="Times New Roman"/>
            </a:endParaRPr>
          </a:p>
          <a:p>
            <a:pPr marL="90170" algn="ctr"/>
            <a:r>
              <a:rPr lang="ru-RU" sz="2400" i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Алексей 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Алексеевич Леонтьев </a:t>
            </a:r>
            <a:endParaRPr lang="ru-RU" sz="2400" i="1" dirty="0" smtClean="0">
              <a:solidFill>
                <a:srgbClr val="000000"/>
              </a:solidFill>
              <a:latin typeface="Bookman Old Style" pitchFamily="18" charset="0"/>
              <a:ea typeface="Times New Roman"/>
            </a:endParaRPr>
          </a:p>
          <a:p>
            <a:pPr marL="90170" algn="ctr"/>
            <a:r>
              <a:rPr lang="ru-RU" sz="2400" i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дал определение: </a:t>
            </a:r>
          </a:p>
          <a:p>
            <a:pPr marL="90170" algn="ctr"/>
            <a:endParaRPr lang="ru-RU" sz="1100" b="1" i="1" dirty="0" smtClean="0">
              <a:solidFill>
                <a:srgbClr val="000000"/>
              </a:solidFill>
              <a:latin typeface="Bookman Old Style" pitchFamily="18" charset="0"/>
              <a:ea typeface="Times New Roman"/>
            </a:endParaRPr>
          </a:p>
          <a:p>
            <a:pPr marL="90170" algn="ctr"/>
            <a:r>
              <a:rPr lang="ru-RU" sz="2400" b="1" i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«</a:t>
            </a:r>
            <a:r>
              <a:rPr lang="ru-RU" sz="2400" b="1" i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Функциональная грамотность </a:t>
            </a:r>
            <a:endParaRPr lang="ru-RU" sz="2400" b="1" i="1" dirty="0" smtClean="0">
              <a:solidFill>
                <a:srgbClr val="000000"/>
              </a:solidFill>
              <a:latin typeface="Bookman Old Style" pitchFamily="18" charset="0"/>
              <a:ea typeface="Times New Roman"/>
            </a:endParaRPr>
          </a:p>
          <a:p>
            <a:pPr marL="90170" algn="ctr"/>
            <a:r>
              <a:rPr lang="ru-RU" sz="2400" b="1" i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- это </a:t>
            </a:r>
            <a:r>
              <a:rPr lang="ru-RU" sz="2400" b="1" i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способность человека </a:t>
            </a:r>
            <a:r>
              <a:rPr lang="ru-RU" sz="2400" b="1" i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           использовать </a:t>
            </a:r>
            <a:r>
              <a:rPr lang="ru-RU" sz="2400" b="1" i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приобретаемые в течение жизни знания для решения широкого диапазона жизненных задач </a:t>
            </a:r>
            <a:r>
              <a:rPr lang="ru-RU" sz="2400" b="1" i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в </a:t>
            </a:r>
            <a:r>
              <a:rPr lang="ru-RU" sz="2400" b="1" i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различных сферах </a:t>
            </a:r>
            <a:endParaRPr lang="ru-RU" sz="2400" b="1" i="1" dirty="0" smtClean="0">
              <a:solidFill>
                <a:srgbClr val="000000"/>
              </a:solidFill>
              <a:latin typeface="Bookman Old Style" pitchFamily="18" charset="0"/>
              <a:ea typeface="Times New Roman"/>
            </a:endParaRPr>
          </a:p>
          <a:p>
            <a:pPr marL="90170" algn="ctr"/>
            <a:r>
              <a:rPr lang="ru-RU" sz="2400" b="1" i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человеческой </a:t>
            </a:r>
            <a:r>
              <a:rPr lang="ru-RU" sz="2400" b="1" i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деятельности, </a:t>
            </a:r>
            <a:endParaRPr lang="ru-RU" sz="2400" b="1" i="1" dirty="0" smtClean="0">
              <a:solidFill>
                <a:srgbClr val="000000"/>
              </a:solidFill>
              <a:latin typeface="Bookman Old Style" pitchFamily="18" charset="0"/>
              <a:ea typeface="Times New Roman"/>
            </a:endParaRPr>
          </a:p>
          <a:p>
            <a:pPr marL="90170" algn="ctr"/>
            <a:r>
              <a:rPr lang="ru-RU" sz="2400" b="1" i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общения </a:t>
            </a:r>
            <a:r>
              <a:rPr lang="ru-RU" sz="2400" b="1" i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и социальных отношений</a:t>
            </a:r>
            <a:r>
              <a:rPr lang="ru-RU" sz="2400" b="1" i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»</a:t>
            </a:r>
          </a:p>
          <a:p>
            <a:pPr marL="90170" algn="ctr"/>
            <a:endParaRPr lang="ru-RU" sz="2400" i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49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064896" cy="163121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prstClr val="black"/>
                </a:solidFill>
                <a:latin typeface="Bookman Old Style" pitchFamily="18" charset="0"/>
              </a:rPr>
              <a:t>Цели: </a:t>
            </a:r>
          </a:p>
          <a:p>
            <a:pPr lvl="0" algn="ctr"/>
            <a:r>
              <a:rPr lang="ru-RU" sz="2000" dirty="0" smtClean="0">
                <a:solidFill>
                  <a:prstClr val="black"/>
                </a:solidFill>
                <a:latin typeface="Bookman Old Style" pitchFamily="18" charset="0"/>
              </a:rPr>
              <a:t>1) ознакомление </a:t>
            </a:r>
            <a:r>
              <a:rPr lang="ru-RU" sz="2000" dirty="0" smtClean="0">
                <a:solidFill>
                  <a:prstClr val="black"/>
                </a:solidFill>
                <a:latin typeface="Bookman Old Style" pitchFamily="18" charset="0"/>
              </a:rPr>
              <a:t>коллег с </a:t>
            </a:r>
            <a:r>
              <a:rPr lang="ru-RU" sz="2000" dirty="0" smtClean="0">
                <a:solidFill>
                  <a:prstClr val="black"/>
                </a:solidFill>
                <a:latin typeface="Bookman Old Style" pitchFamily="18" charset="0"/>
              </a:rPr>
              <a:t>понятием ФГ </a:t>
            </a:r>
          </a:p>
          <a:p>
            <a:pPr lvl="0" algn="ctr"/>
            <a:r>
              <a:rPr lang="ru-RU" sz="2000" dirty="0" smtClean="0">
                <a:solidFill>
                  <a:prstClr val="black"/>
                </a:solidFill>
                <a:latin typeface="Bookman Old Style" pitchFamily="18" charset="0"/>
              </a:rPr>
              <a:t>2) развитие знаний и </a:t>
            </a:r>
            <a:r>
              <a:rPr lang="ru-RU" sz="2000" dirty="0" smtClean="0">
                <a:solidFill>
                  <a:prstClr val="black"/>
                </a:solidFill>
                <a:latin typeface="Bookman Old Style" pitchFamily="18" charset="0"/>
              </a:rPr>
              <a:t>умений по </a:t>
            </a:r>
            <a:r>
              <a:rPr lang="ru-RU" sz="2000" dirty="0" smtClean="0">
                <a:solidFill>
                  <a:prstClr val="black"/>
                </a:solidFill>
                <a:latin typeface="Bookman Old Style" pitchFamily="18" charset="0"/>
              </a:rPr>
              <a:t>конструированию урока </a:t>
            </a:r>
          </a:p>
          <a:p>
            <a:pPr lvl="0" algn="ctr"/>
            <a:r>
              <a:rPr lang="ru-RU" sz="2000" dirty="0" smtClean="0">
                <a:solidFill>
                  <a:prstClr val="black"/>
                </a:solidFill>
                <a:latin typeface="Bookman Old Style" pitchFamily="18" charset="0"/>
              </a:rPr>
              <a:t>3</a:t>
            </a:r>
            <a:r>
              <a:rPr lang="ru-RU" sz="2000" smtClean="0">
                <a:solidFill>
                  <a:prstClr val="black"/>
                </a:solidFill>
                <a:latin typeface="Bookman Old Style" pitchFamily="18" charset="0"/>
              </a:rPr>
              <a:t>) </a:t>
            </a:r>
            <a:r>
              <a:rPr lang="ru-RU" sz="2000" dirty="0">
                <a:solidFill>
                  <a:prstClr val="black"/>
                </a:solidFill>
                <a:latin typeface="Bookman Old Style" pitchFamily="18" charset="0"/>
              </a:rPr>
              <a:t>ф</a:t>
            </a:r>
            <a:r>
              <a:rPr lang="ru-RU" sz="2000" smtClean="0">
                <a:solidFill>
                  <a:prstClr val="black"/>
                </a:solidFill>
                <a:latin typeface="Bookman Old Style" pitchFamily="18" charset="0"/>
              </a:rPr>
              <a:t>ормирование </a:t>
            </a:r>
            <a:r>
              <a:rPr lang="ru-RU" sz="2000" dirty="0" smtClean="0">
                <a:solidFill>
                  <a:prstClr val="black"/>
                </a:solidFill>
                <a:latin typeface="Bookman Old Style" pitchFamily="18" charset="0"/>
              </a:rPr>
              <a:t>навыков определения языка                     предметной области</a:t>
            </a:r>
            <a:endParaRPr lang="ru-RU" sz="2000" dirty="0">
              <a:solidFill>
                <a:prstClr val="black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5852" y="5323834"/>
            <a:ext cx="8276312" cy="1323439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prstClr val="black"/>
                </a:solidFill>
                <a:latin typeface="Bookman Old Style" pitchFamily="18" charset="0"/>
              </a:rPr>
              <a:t>Целеполагание: </a:t>
            </a:r>
          </a:p>
          <a:p>
            <a:pPr lvl="0" algn="ctr"/>
            <a:r>
              <a:rPr lang="ru-RU" sz="2000" dirty="0" smtClean="0">
                <a:solidFill>
                  <a:prstClr val="black"/>
                </a:solidFill>
                <a:latin typeface="Bookman Old Style" pitchFamily="18" charset="0"/>
              </a:rPr>
              <a:t>1) ознакомиться с понятием ФГ</a:t>
            </a:r>
          </a:p>
          <a:p>
            <a:pPr lvl="0" algn="ctr"/>
            <a:r>
              <a:rPr lang="ru-RU" sz="2000" dirty="0" smtClean="0">
                <a:solidFill>
                  <a:prstClr val="black"/>
                </a:solidFill>
                <a:latin typeface="Bookman Old Style" pitchFamily="18" charset="0"/>
              </a:rPr>
              <a:t>2) развить знания и умения конструирования урока по ФГ</a:t>
            </a:r>
          </a:p>
          <a:p>
            <a:pPr lvl="0" algn="ctr"/>
            <a:r>
              <a:rPr lang="ru-RU" sz="2000" dirty="0" smtClean="0">
                <a:solidFill>
                  <a:prstClr val="black"/>
                </a:solidFill>
                <a:latin typeface="Bookman Old Style" pitchFamily="18" charset="0"/>
              </a:rPr>
              <a:t>3) научиться определять язык предметной области</a:t>
            </a:r>
            <a:endParaRPr lang="ru-RU" sz="2000" dirty="0">
              <a:solidFill>
                <a:prstClr val="black"/>
              </a:solidFill>
              <a:latin typeface="Bookman Old Style" pitchFamily="18" charset="0"/>
            </a:endParaRPr>
          </a:p>
        </p:txBody>
      </p:sp>
      <p:pic>
        <p:nvPicPr>
          <p:cNvPr id="4" name="Picture 3" descr="C:\Users\Таня\Desktop\ФЕВРАЛЬ\Деятельностный метод\13076 [Converted].pn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204864"/>
            <a:ext cx="3744416" cy="2905288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328460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96944" cy="2246769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L="90170" algn="ctr" fontAlgn="base">
              <a:spcAft>
                <a:spcPts val="0"/>
              </a:spcAft>
            </a:pPr>
            <a:r>
              <a:rPr lang="ru-RU" sz="2000" b="1" i="1" dirty="0">
                <a:solidFill>
                  <a:srgbClr val="404040"/>
                </a:solidFill>
                <a:latin typeface="Bookman Old Style" pitchFamily="18" charset="0"/>
                <a:ea typeface="Times New Roman"/>
                <a:cs typeface="Times New Roman"/>
              </a:rPr>
              <a:t>Функциональная грамотность </a:t>
            </a:r>
            <a:r>
              <a:rPr lang="ru-RU" sz="2000" b="1" i="1" dirty="0" smtClean="0">
                <a:solidFill>
                  <a:srgbClr val="404040"/>
                </a:solidFill>
                <a:latin typeface="Bookman Old Style" pitchFamily="18" charset="0"/>
                <a:ea typeface="Times New Roman"/>
                <a:cs typeface="Times New Roman"/>
              </a:rPr>
              <a:t>                                                 -</a:t>
            </a:r>
            <a:r>
              <a:rPr lang="ru-RU" sz="2000" b="1" i="1" dirty="0">
                <a:solidFill>
                  <a:srgbClr val="404040"/>
                </a:solidFill>
                <a:latin typeface="Bookman Old Style" pitchFamily="18" charset="0"/>
                <a:ea typeface="Times New Roman"/>
                <a:cs typeface="Times New Roman"/>
              </a:rPr>
              <a:t> это уровень знаний, умений </a:t>
            </a:r>
            <a:r>
              <a:rPr lang="ru-RU" sz="2000" b="1" i="1" dirty="0" smtClean="0">
                <a:solidFill>
                  <a:srgbClr val="404040"/>
                </a:solidFill>
                <a:latin typeface="Bookman Old Style" pitchFamily="18" charset="0"/>
                <a:ea typeface="Times New Roman"/>
                <a:cs typeface="Times New Roman"/>
              </a:rPr>
              <a:t>и навыков, обеспечивающий </a:t>
            </a:r>
            <a:r>
              <a:rPr lang="ru-RU" sz="2000" b="1" i="1" dirty="0">
                <a:solidFill>
                  <a:srgbClr val="404040"/>
                </a:solidFill>
                <a:latin typeface="Bookman Old Style" pitchFamily="18" charset="0"/>
                <a:ea typeface="Times New Roman"/>
                <a:cs typeface="Times New Roman"/>
              </a:rPr>
              <a:t>нормальное функционирование личности в системе социальных отношений, </a:t>
            </a:r>
            <a:r>
              <a:rPr lang="ru-RU" sz="2000" b="1" i="1" dirty="0" smtClean="0">
                <a:solidFill>
                  <a:srgbClr val="404040"/>
                </a:solidFill>
                <a:latin typeface="Bookman Old Style" pitchFamily="18" charset="0"/>
                <a:ea typeface="Times New Roman"/>
                <a:cs typeface="Times New Roman"/>
              </a:rPr>
              <a:t>                </a:t>
            </a:r>
          </a:p>
          <a:p>
            <a:pPr marL="90170" algn="ctr" fontAlgn="base">
              <a:spcAft>
                <a:spcPts val="0"/>
              </a:spcAft>
            </a:pPr>
            <a:r>
              <a:rPr lang="ru-RU" sz="2000" b="1" i="1" dirty="0" smtClean="0">
                <a:solidFill>
                  <a:srgbClr val="404040"/>
                </a:solidFill>
                <a:latin typeface="Bookman Old Style" pitchFamily="18" charset="0"/>
                <a:ea typeface="Times New Roman"/>
                <a:cs typeface="Times New Roman"/>
              </a:rPr>
              <a:t>который </a:t>
            </a:r>
            <a:r>
              <a:rPr lang="ru-RU" sz="2000" b="1" i="1" dirty="0">
                <a:solidFill>
                  <a:srgbClr val="404040"/>
                </a:solidFill>
                <a:latin typeface="Bookman Old Style" pitchFamily="18" charset="0"/>
                <a:ea typeface="Times New Roman"/>
                <a:cs typeface="Times New Roman"/>
              </a:rPr>
              <a:t>считается минимально необходимым для осуществления жизнедеятельности личности </a:t>
            </a:r>
            <a:r>
              <a:rPr lang="ru-RU" sz="2000" b="1" i="1" dirty="0" smtClean="0">
                <a:solidFill>
                  <a:srgbClr val="404040"/>
                </a:solidFill>
                <a:latin typeface="Bookman Old Style" pitchFamily="18" charset="0"/>
                <a:ea typeface="Times New Roman"/>
                <a:cs typeface="Times New Roman"/>
              </a:rPr>
              <a:t>                             в </a:t>
            </a:r>
            <a:r>
              <a:rPr lang="ru-RU" sz="2000" b="1" i="1" dirty="0">
                <a:solidFill>
                  <a:srgbClr val="404040"/>
                </a:solidFill>
                <a:latin typeface="Bookman Old Style" pitchFamily="18" charset="0"/>
                <a:ea typeface="Times New Roman"/>
                <a:cs typeface="Times New Roman"/>
              </a:rPr>
              <a:t>конкретной культурной среде.</a:t>
            </a:r>
            <a:endParaRPr lang="ru-RU" sz="2000" i="1" dirty="0">
              <a:effectLst/>
              <a:latin typeface="Bookman Old Style" pitchFamily="18" charset="0"/>
              <a:ea typeface="Calibri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250850"/>
            <a:ext cx="5544616" cy="3077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378" y="4618832"/>
            <a:ext cx="280987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C:\Users\Tanya\Desktop\ВЕБИНАР ИНТЕРАКТИВ\online-learning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62" y="3864639"/>
            <a:ext cx="2952329" cy="2160240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400642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24936" cy="2554545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Функциональная грамотность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                                                     -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это про то, что важны не столько сами знания,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         сколько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умение их применить: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                                          найти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новую инф,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проверить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ее достоверность, на ее основе изучить новые виды деятельности,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иными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словами способность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заниматься саморазвитием и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самообразованием. </a:t>
            </a:r>
            <a:endParaRPr lang="ru-RU" sz="2000" dirty="0">
              <a:latin typeface="Bookman Old Style" pitchFamily="18" charset="0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И от педагога сейчас просят, не столько владеть самим, сколько научить функциональной грамотности своих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учеников</a:t>
            </a:r>
            <a:endParaRPr lang="ru-RU" sz="2000" dirty="0">
              <a:effectLst/>
              <a:latin typeface="Bookman Old Style" pitchFamily="18" charset="0"/>
              <a:ea typeface="Times New Roman"/>
            </a:endParaRPr>
          </a:p>
        </p:txBody>
      </p:sp>
      <p:pic>
        <p:nvPicPr>
          <p:cNvPr id="8" name="Picture 1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3080556"/>
            <a:ext cx="3084922" cy="27731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Users\Tanya\Desktop\Вебинар Творчество\85503730.jp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434" y="3573016"/>
            <a:ext cx="3467806" cy="3118729"/>
          </a:xfrm>
          <a:prstGeom prst="rect">
            <a:avLst/>
          </a:prstGeom>
          <a:noFill/>
          <a:extLst/>
        </p:spPr>
      </p:pic>
      <p:pic>
        <p:nvPicPr>
          <p:cNvPr id="11" name="Picture 2" descr="C:\Users\Таня\Desktop\СЕНТЯБРЬ\Компетентностный подход\illustration-of-social-media-concept_53876-28461.jpg"/>
          <p:cNvPicPr/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34" t="19812" r="7150" b="19812"/>
          <a:stretch/>
        </p:blipFill>
        <p:spPr bwMode="auto">
          <a:xfrm>
            <a:off x="6475187" y="3080556"/>
            <a:ext cx="2489302" cy="17233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00917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86505" y="642323"/>
            <a:ext cx="8208913" cy="4401205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8 индикаторов </a:t>
            </a:r>
            <a:r>
              <a:rPr lang="ru-RU" sz="2000" b="1" i="1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функциональной </a:t>
            </a:r>
            <a:r>
              <a:rPr lang="ru-RU" sz="2000" b="1" i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  <a:cs typeface="+mj-cs"/>
              </a:rPr>
              <a:t>грамотности:     </a:t>
            </a:r>
          </a:p>
          <a:p>
            <a:pPr algn="ctr"/>
            <a:endParaRPr lang="ru-RU" sz="2000" b="1" i="1" dirty="0" smtClean="0">
              <a:solidFill>
                <a:srgbClr val="000000"/>
              </a:solidFill>
              <a:latin typeface="Bookman Old Style" pitchFamily="18" charset="0"/>
              <a:ea typeface="Times New Roman"/>
              <a:cs typeface="+mj-cs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         1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Общая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грамотность               2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Компьютерная</a:t>
            </a:r>
            <a:r>
              <a:rPr lang="ru-RU" sz="2000" dirty="0">
                <a:latin typeface="Bookman Old Style" pitchFamily="18" charset="0"/>
              </a:rPr>
              <a:t> </a:t>
            </a:r>
          </a:p>
          <a:p>
            <a:pPr algn="ctr"/>
            <a:endParaRPr lang="ru-RU" sz="2000" b="1" i="1" dirty="0">
              <a:solidFill>
                <a:srgbClr val="000000"/>
              </a:solidFill>
              <a:latin typeface="Bookman Old Style" pitchFamily="18" charset="0"/>
              <a:ea typeface="Times New Roman"/>
            </a:endParaRP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3 Грамотность действий в чрезвычайных ситуациях </a:t>
            </a:r>
            <a:endParaRPr lang="ru-RU" sz="2000" b="1" i="1" dirty="0" smtClean="0">
              <a:solidFill>
                <a:srgbClr val="000000"/>
              </a:solidFill>
              <a:latin typeface="Bookman Old Style" pitchFamily="18" charset="0"/>
              <a:ea typeface="Times New Roman"/>
              <a:cs typeface="+mj-cs"/>
            </a:endParaRPr>
          </a:p>
          <a:p>
            <a:pPr algn="ctr"/>
            <a:endParaRPr lang="ru-RU" sz="2000" b="1" i="1" dirty="0" smtClean="0">
              <a:solidFill>
                <a:srgbClr val="000000"/>
              </a:solidFill>
              <a:latin typeface="Bookman Old Style" pitchFamily="18" charset="0"/>
              <a:ea typeface="Times New Roman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     4 Информационная                     5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Коммуникативная</a:t>
            </a:r>
          </a:p>
          <a:p>
            <a:endParaRPr lang="ru-RU" sz="2000" dirty="0" smtClean="0">
              <a:solidFill>
                <a:srgbClr val="000000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                6 Владение иностранными языками </a:t>
            </a:r>
            <a:endParaRPr lang="ru-RU" sz="2000" dirty="0">
              <a:solidFill>
                <a:srgbClr val="000000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algn="ctr"/>
            <a:endParaRPr lang="ru-RU" sz="2000" b="1" i="1" dirty="0" smtClean="0">
              <a:solidFill>
                <a:srgbClr val="000000"/>
              </a:solidFill>
              <a:latin typeface="Bookman Old Style" pitchFamily="18" charset="0"/>
              <a:ea typeface="Times New Roman"/>
              <a:cs typeface="+mj-cs"/>
            </a:endParaRPr>
          </a:p>
          <a:p>
            <a:pPr algn="ctr"/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7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Грамотность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при решении бытовых проблем</a:t>
            </a:r>
          </a:p>
          <a:p>
            <a:pPr algn="ctr"/>
            <a:endParaRPr lang="ru-RU" sz="2000" dirty="0" smtClean="0">
              <a:solidFill>
                <a:srgbClr val="000000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algn="ctr"/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8 Правовая и общественно-политическая грамотность</a:t>
            </a:r>
          </a:p>
          <a:p>
            <a:pPr algn="ctr"/>
            <a:endParaRPr lang="ru-RU" sz="2000" dirty="0">
              <a:solidFill>
                <a:srgbClr val="000000"/>
              </a:solidFill>
              <a:latin typeface="Bookman Old Style" pitchFamily="18" charset="0"/>
              <a:ea typeface="Calibri"/>
              <a:cs typeface="Times New Roman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409217" y="1141124"/>
            <a:ext cx="835229" cy="736877"/>
          </a:xfrm>
          <a:prstGeom prst="star5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985961" y="908720"/>
            <a:ext cx="864096" cy="773438"/>
          </a:xfrm>
          <a:prstGeom prst="star5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7452320" y="5537410"/>
            <a:ext cx="779251" cy="720079"/>
          </a:xfrm>
          <a:prstGeom prst="star5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2987824" y="5289445"/>
            <a:ext cx="876284" cy="810351"/>
          </a:xfrm>
          <a:prstGeom prst="star5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5220072" y="5301208"/>
            <a:ext cx="901854" cy="798588"/>
          </a:xfrm>
          <a:prstGeom prst="star5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826831" y="5589240"/>
            <a:ext cx="742205" cy="720078"/>
          </a:xfrm>
          <a:prstGeom prst="star5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8029981" y="3068960"/>
            <a:ext cx="835229" cy="736877"/>
          </a:xfrm>
          <a:prstGeom prst="star5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57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528" y="260648"/>
            <a:ext cx="8640960" cy="2308324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Зачем развивать «</a:t>
            </a:r>
            <a:r>
              <a:rPr lang="ru-RU" b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функциональную </a:t>
            </a:r>
            <a:r>
              <a:rPr lang="ru-RU" b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грамотность» </a:t>
            </a:r>
            <a:endParaRPr lang="ru-RU" b="1" dirty="0" smtClean="0">
              <a:solidFill>
                <a:srgbClr val="000000"/>
              </a:solidFill>
              <a:latin typeface="Bookman Old Style" pitchFamily="18" charset="0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у учащихся </a:t>
            </a:r>
            <a:r>
              <a:rPr lang="ru-RU" b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и почему без нее уже не обойтись?</a:t>
            </a:r>
            <a:endParaRPr lang="ru-RU" b="1" dirty="0">
              <a:latin typeface="Bookman Old Style" pitchFamily="18" charset="0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Что от образования просит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государство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и общество? </a:t>
            </a:r>
            <a:endParaRPr lang="ru-RU" dirty="0" smtClean="0">
              <a:solidFill>
                <a:srgbClr val="000000"/>
              </a:solidFill>
              <a:latin typeface="Bookman Old Style" pitchFamily="18" charset="0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Подготовить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человека нового времени, готового жить в других реалиях, чем его родители, решать иные проблемы, стоящие перед страной. Вектор современного образования смещается от “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пересказывания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прошлого” к инновационному обучению,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                   ориентированному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на будущее.</a:t>
            </a:r>
            <a:endParaRPr lang="ru-RU" dirty="0">
              <a:effectLst/>
              <a:latin typeface="Bookman Old Style" pitchFamily="18" charset="0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9528" y="2791708"/>
            <a:ext cx="8761866" cy="3693319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i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                    Во </a:t>
            </a:r>
            <a:r>
              <a:rPr lang="ru-RU" b="1" i="1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ФГОС </a:t>
            </a:r>
            <a:r>
              <a:rPr lang="ru-RU" b="1" i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прописано</a:t>
            </a:r>
            <a:r>
              <a:rPr lang="ru-RU" i="1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:</a:t>
            </a:r>
            <a:r>
              <a:rPr lang="ru-RU" dirty="0">
                <a:latin typeface="Bookman Old Style" pitchFamily="18" charset="0"/>
                <a:ea typeface="Times New Roman"/>
              </a:rPr>
              <a:t> </a:t>
            </a:r>
            <a:r>
              <a:rPr lang="ru-RU" dirty="0" smtClean="0">
                <a:latin typeface="Bookman Old Style" pitchFamily="18" charset="0"/>
                <a:ea typeface="Times New Roman"/>
              </a:rPr>
              <a:t>   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Bookman Old Style" pitchFamily="18" charset="0"/>
                <a:ea typeface="Times New Roman"/>
              </a:rPr>
              <a:t> -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изменение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образовательной парадигмы - компетентностный подход;</a:t>
            </a:r>
            <a:endParaRPr lang="ru-RU" dirty="0">
              <a:latin typeface="Bookman Old Style" pitchFamily="18" charset="0"/>
              <a:ea typeface="Times New Roman"/>
            </a:endParaRPr>
          </a:p>
          <a:p>
            <a:pPr lvl="0">
              <a:spcAft>
                <a:spcPts val="0"/>
              </a:spcAft>
              <a:buSzPts val="1000"/>
              <a:tabLst>
                <a:tab pos="180340" algn="l"/>
              </a:tabLst>
            </a:pP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- характер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обучения и взаимодействия участников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образовательного   процесса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-сотрудничество, деятельностный подход;</a:t>
            </a:r>
            <a:endParaRPr lang="ru-RU" dirty="0">
              <a:latin typeface="Bookman Old Style" pitchFamily="18" charset="0"/>
              <a:ea typeface="Times New Roman"/>
            </a:endParaRPr>
          </a:p>
          <a:p>
            <a:pPr lvl="0">
              <a:spcAft>
                <a:spcPts val="0"/>
              </a:spcAft>
              <a:buSzPts val="1000"/>
              <a:tabLst>
                <a:tab pos="180340" algn="l"/>
              </a:tabLst>
            </a:pP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- доминирующий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компонент организации образовательного процесса - практико ориентир-ая,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исследовательская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и проектная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деятельноть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,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       основанная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на проявлении сам-ти, активности, творчестве уч-ся;</a:t>
            </a:r>
            <a:endParaRPr lang="ru-RU" dirty="0">
              <a:latin typeface="Bookman Old Style" pitchFamily="18" charset="0"/>
              <a:ea typeface="Times New Roman"/>
            </a:endParaRPr>
          </a:p>
          <a:p>
            <a:pPr lvl="0">
              <a:spcAft>
                <a:spcPts val="0"/>
              </a:spcAft>
              <a:buSzPts val="1000"/>
              <a:tabLst>
                <a:tab pos="180340" algn="l"/>
              </a:tabLst>
            </a:pP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- характер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контроля - комплексная оценка образовательных результатов по трем группам (личностные, предметные, метапредметные).</a:t>
            </a:r>
            <a:endParaRPr lang="ru-RU" dirty="0">
              <a:latin typeface="Bookman Old Style" pitchFamily="18" charset="0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Владеть функциональной грамотностью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-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это не просто норма, но и обязанность педагога.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Все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нормативные показатели выстроены с учетом этой компетенции, поэтому если педагог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не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выдает этот результат, </a:t>
            </a: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                     он 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автоматически становится </a:t>
            </a:r>
            <a:r>
              <a:rPr lang="ru-RU" dirty="0" err="1" smtClean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профнепригодным</a:t>
            </a:r>
            <a:r>
              <a:rPr lang="ru-RU" dirty="0">
                <a:solidFill>
                  <a:srgbClr val="000000"/>
                </a:solidFill>
                <a:latin typeface="Bookman Old Style" pitchFamily="18" charset="0"/>
                <a:ea typeface="Times New Roman"/>
              </a:rPr>
              <a:t>.</a:t>
            </a:r>
            <a:endParaRPr lang="ru-RU" dirty="0">
              <a:effectLst/>
              <a:latin typeface="Bookman Old Style" pitchFamily="18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5348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640960" cy="4401205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Что такое метапредметные результаты и как их достичь?              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Как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педагог может это реализовать? </a:t>
            </a:r>
            <a:endParaRPr lang="ru-RU" sz="2000" dirty="0" smtClean="0">
              <a:solidFill>
                <a:srgbClr val="000000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algn="ctr"/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При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формировании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функцинальной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грамотности уч-ся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                    можно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выделить два направления. </a:t>
            </a:r>
            <a:endParaRPr lang="ru-RU" sz="2000" dirty="0" smtClean="0">
              <a:solidFill>
                <a:srgbClr val="000000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algn="ctr"/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Первое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- это ежедневная работа педагога во время учебного процесса, когда акцент ставится на проблемное обучение. Проблема - это всегда препятствие. </a:t>
            </a:r>
            <a:endParaRPr lang="ru-RU" sz="2000" dirty="0" smtClean="0">
              <a:solidFill>
                <a:srgbClr val="000000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algn="ctr"/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Преодоление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препятствий - движение в </a:t>
            </a:r>
            <a:r>
              <a:rPr lang="ru-RU" sz="2000" dirty="0" smtClean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сторону развития Например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, каждый параграф учебника - это новый для ученика текст, педагог строит группу вопросов или заданий разного уровня сложности, чтобы сформировать различные умения: поиск нужной инф в тексте, анализ и формулировка выводов, интерпретация фактов, применения новых знаний в ситуациях, в том числе, не рассмотренных в учебнике. </a:t>
            </a:r>
            <a:endParaRPr lang="ru-RU" sz="2000" dirty="0">
              <a:latin typeface="Bookman Old Style" pitchFamily="18" charset="0"/>
            </a:endParaRPr>
          </a:p>
        </p:txBody>
      </p:sp>
      <p:pic>
        <p:nvPicPr>
          <p:cNvPr id="3" name="Picture 7" descr="C:\Users\Tanya\Desktop\РЕФЛЕКСИЯ\otherbooks.pn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805869"/>
            <a:ext cx="2520280" cy="1848449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131058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570</TotalTime>
  <Words>1188</Words>
  <Application>Microsoft Office PowerPoint</Application>
  <PresentationFormat>Экран (4:3)</PresentationFormat>
  <Paragraphs>144</Paragraphs>
  <Slides>19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</dc:creator>
  <cp:lastModifiedBy>G</cp:lastModifiedBy>
  <cp:revision>61</cp:revision>
  <dcterms:created xsi:type="dcterms:W3CDTF">2021-12-15T18:19:59Z</dcterms:created>
  <dcterms:modified xsi:type="dcterms:W3CDTF">2022-03-22T06:18:35Z</dcterms:modified>
</cp:coreProperties>
</file>