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59" r:id="rId3"/>
    <p:sldId id="262" r:id="rId4"/>
    <p:sldId id="257" r:id="rId5"/>
    <p:sldId id="260" r:id="rId6"/>
    <p:sldId id="258" r:id="rId7"/>
    <p:sldId id="261" r:id="rId8"/>
    <p:sldId id="256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0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4DD213F-D383-4E31-B057-2C64C97165E0}" type="datetimeFigureOut">
              <a:rPr lang="ru-RU" smtClean="0"/>
              <a:pPr/>
              <a:t>07.10.2019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0F226C9-AE10-43FD-9A3B-14C855B9BD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571480"/>
          <a:ext cx="8858280" cy="6007422"/>
        </p:xfrm>
        <a:graphic>
          <a:graphicData uri="http://schemas.openxmlformats.org/drawingml/2006/table">
            <a:tbl>
              <a:tblPr/>
              <a:tblGrid>
                <a:gridCol w="8858280"/>
              </a:tblGrid>
              <a:tr h="6007422">
                <a:tc>
                  <a:txBody>
                    <a:bodyPr/>
                    <a:lstStyle/>
                    <a:p>
                      <a:pPr marL="127000" marR="15240" algn="r">
                        <a:spcAft>
                          <a:spcPts val="0"/>
                        </a:spcAft>
                      </a:pPr>
                      <a:endParaRPr lang="ru-RU" sz="3200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Счастливая</a:t>
                      </a:r>
                      <a:r>
                        <a:rPr lang="ru-RU" sz="36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, счастливая, </a:t>
                      </a:r>
                      <a:endParaRPr lang="ru-RU" sz="3600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невозвратимая </a:t>
                      </a:r>
                      <a:r>
                        <a:rPr lang="ru-RU" sz="36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пора </a:t>
                      </a:r>
                      <a:r>
                        <a:rPr lang="ru-RU" sz="360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детства.</a:t>
                      </a:r>
                      <a:r>
                        <a:rPr lang="ru-RU" sz="36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600" i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Л. Н. </a:t>
                      </a:r>
                      <a:r>
                        <a:rPr lang="ru-RU" sz="3600" i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Толстой</a:t>
                      </a: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endParaRPr lang="ru-RU" sz="3200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                            </a:t>
                      </a:r>
                      <a:r>
                        <a:rPr lang="ru-RU" sz="360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Бой </a:t>
                      </a:r>
                      <a:r>
                        <a:rPr lang="ru-RU" sz="36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идет святой и правый, </a:t>
                      </a: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Смертный </a:t>
                      </a:r>
                      <a:r>
                        <a:rPr lang="ru-RU" sz="36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бой не ради славы—                     </a:t>
                      </a:r>
                      <a:endParaRPr lang="ru-RU" sz="3600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600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Ради жизни на земле. </a:t>
                      </a:r>
                      <a:endParaRPr lang="ru-RU" sz="3600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127000" marR="15240" algn="r">
                        <a:spcAft>
                          <a:spcPts val="0"/>
                        </a:spcAft>
                      </a:pPr>
                      <a:r>
                        <a:rPr lang="ru-RU" sz="3600" i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</a:rPr>
                        <a:t>А. Твардовский</a:t>
                      </a:r>
                      <a:endParaRPr lang="ru-RU" sz="3600" i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57620" y="4143380"/>
            <a:ext cx="2369559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5" y="1285860"/>
            <a:ext cx="8429684" cy="4147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Всё нынче, как спросонку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Бедовый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 он гвоздит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... за каким домишкой он примостился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Заходим в тыл и полный газ даём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chitalnya.ru/upload2/456/36261163000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939" y="357166"/>
            <a:ext cx="7764970" cy="535785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993760"/>
            <a:ext cx="6905644" cy="5222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Ю. </a:t>
            </a:r>
            <a:r>
              <a:rPr lang="ru-RU" dirty="0" err="1" smtClean="0"/>
              <a:t>Непринцев</a:t>
            </a:r>
            <a:r>
              <a:rPr lang="ru-RU" dirty="0" smtClean="0"/>
              <a:t> «Вот солдаты идут»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357422" y="5857892"/>
            <a:ext cx="5867400" cy="768350"/>
          </a:xfrm>
        </p:spPr>
        <p:txBody>
          <a:bodyPr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685800" y="3886200"/>
            <a:ext cx="8458200" cy="9144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7" y="357167"/>
          <a:ext cx="8429684" cy="6055171"/>
        </p:xfrm>
        <a:graphic>
          <a:graphicData uri="http://schemas.openxmlformats.org/drawingml/2006/table">
            <a:tbl>
              <a:tblPr/>
              <a:tblGrid>
                <a:gridCol w="2714643"/>
                <a:gridCol w="2904863"/>
                <a:gridCol w="2810178"/>
              </a:tblGrid>
              <a:tr h="1860533"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А. </a:t>
                      </a: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Твардовский</a:t>
                      </a:r>
                    </a:p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«Рассказ</a:t>
                      </a:r>
                    </a:p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танкиста»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М. Лермонтов</a:t>
                      </a:r>
                    </a:p>
                    <a:p>
                      <a:pPr marR="4699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«Бородино»</a:t>
                      </a: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266">
                <a:tc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Историческое событие </a:t>
                      </a: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920">
                <a:tc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Рассказчик</a:t>
                      </a: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920">
                <a:tc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Главный герой</a:t>
                      </a: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266">
                <a:tc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  героев</a:t>
                      </a: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0266">
                <a:tc>
                  <a:txBody>
                    <a:bodyPr/>
                    <a:lstStyle/>
                    <a:p>
                      <a:pPr marR="46990"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Основная мысль</a:t>
                      </a: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6990"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6468" marR="664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00" y="428604"/>
            <a:ext cx="6858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«Дети-герои </a:t>
            </a: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Великой Отечественной войны»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21506" y="3982998"/>
            <a:ext cx="16791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sz="2000" b="1" dirty="0" smtClean="0"/>
              <a:t>Лёня Голиков</a:t>
            </a:r>
            <a:endParaRPr lang="ru-RU" sz="2000" dirty="0"/>
          </a:p>
        </p:txBody>
      </p:sp>
      <p:pic>
        <p:nvPicPr>
          <p:cNvPr id="36870" name="Picture 6" descr="hello_html_2fec34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000240"/>
            <a:ext cx="2928958" cy="3500462"/>
          </a:xfrm>
          <a:prstGeom prst="rect">
            <a:avLst/>
          </a:prstGeom>
          <a:noFill/>
        </p:spPr>
      </p:pic>
      <p:pic>
        <p:nvPicPr>
          <p:cNvPr id="36872" name="Picture 8" descr="hello_html_32a769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000240"/>
            <a:ext cx="2857520" cy="36171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857620" y="5155654"/>
            <a:ext cx="2286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Зина Портнова</a:t>
            </a:r>
            <a:endParaRPr lang="ru-RU" sz="2000" dirty="0"/>
          </a:p>
        </p:txBody>
      </p:sp>
      <p:pic>
        <p:nvPicPr>
          <p:cNvPr id="38914" name="Picture 2" descr="hello_html_m7e2671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2928958" cy="37147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8916" name="Picture 4" descr="hello_html_2a0119b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285860"/>
            <a:ext cx="2643207" cy="37147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2071670" y="357166"/>
            <a:ext cx="5286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«Дети-герои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Великой Отечественной войны»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9058" y="4929198"/>
            <a:ext cx="16430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Валя Котик</a:t>
            </a:r>
            <a:endParaRPr lang="ru-RU" sz="2000" dirty="0"/>
          </a:p>
        </p:txBody>
      </p:sp>
      <p:pic>
        <p:nvPicPr>
          <p:cNvPr id="40962" name="Picture 2" descr="hello_html_m7ec4fa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928670"/>
            <a:ext cx="3037949" cy="3786214"/>
          </a:xfrm>
          <a:prstGeom prst="rect">
            <a:avLst/>
          </a:prstGeom>
          <a:noFill/>
        </p:spPr>
      </p:pic>
      <p:pic>
        <p:nvPicPr>
          <p:cNvPr id="40964" name="Picture 4" descr="hello_html_4f058ae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2513" y="1142984"/>
            <a:ext cx="2960915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6182" y="4857760"/>
            <a:ext cx="1681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Витя Коробков</a:t>
            </a:r>
            <a:endParaRPr lang="ru-RU" dirty="0"/>
          </a:p>
        </p:txBody>
      </p:sp>
      <p:pic>
        <p:nvPicPr>
          <p:cNvPr id="41986" name="Picture 2" descr="hello_html_m94ff0d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000108"/>
            <a:ext cx="285752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ello_html_403ff0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857232"/>
            <a:ext cx="2914670" cy="3643338"/>
          </a:xfrm>
          <a:prstGeom prst="rect">
            <a:avLst/>
          </a:prstGeom>
          <a:noFill/>
        </p:spPr>
      </p:pic>
      <p:pic>
        <p:nvPicPr>
          <p:cNvPr id="39940" name="Picture 4" descr="hello_html_35901fc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928670"/>
            <a:ext cx="2959281" cy="3643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71934" y="4929198"/>
            <a:ext cx="16348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Марат </a:t>
            </a:r>
            <a:r>
              <a:rPr lang="ru-RU" sz="2000" b="1" dirty="0" err="1" smtClean="0"/>
              <a:t>Казей</a:t>
            </a:r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1285860"/>
            <a:ext cx="5786478" cy="368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 ряд-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ВОЙНА </a:t>
            </a:r>
          </a:p>
          <a:p>
            <a:pPr algn="ctr">
              <a:lnSpc>
                <a:spcPct val="150000"/>
              </a:lnSpc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 ряд –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ПАМЯТЬ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3 ряд -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МИР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42910" y="714356"/>
            <a:ext cx="757242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(на выбор):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Выучить стихотворение наизусть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Творческое задание: составить развернутый письменный ответ на вопрос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«Что может герой стихотворения (мальчик) рассказать о пережитых днях  будущему поколению?»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Твардовск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58100"/>
            <a:ext cx="44196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196752"/>
            <a:ext cx="3762248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1"/>
                </a:solidFill>
              </a:rPr>
              <a:t>Твардовский </a:t>
            </a:r>
          </a:p>
          <a:p>
            <a:pPr algn="ctr"/>
            <a:r>
              <a:rPr lang="ru-RU" sz="4800" b="1" dirty="0" smtClean="0">
                <a:solidFill>
                  <a:schemeClr val="accent1"/>
                </a:solidFill>
              </a:rPr>
              <a:t>Александр</a:t>
            </a:r>
          </a:p>
          <a:p>
            <a:pPr algn="ctr"/>
            <a:r>
              <a:rPr lang="ru-RU" sz="4800" b="1" dirty="0" err="1" smtClean="0">
                <a:solidFill>
                  <a:schemeClr val="accent1"/>
                </a:solidFill>
              </a:rPr>
              <a:t>Трифонович</a:t>
            </a:r>
            <a:endParaRPr lang="ru-RU" sz="4800" b="1" dirty="0" smtClean="0">
              <a:solidFill>
                <a:schemeClr val="accent1"/>
              </a:solidFill>
            </a:endParaRPr>
          </a:p>
          <a:p>
            <a:endParaRPr lang="ru-RU" sz="4800" b="1" dirty="0" smtClean="0">
              <a:solidFill>
                <a:schemeClr val="accent1"/>
              </a:solidFill>
            </a:endParaRPr>
          </a:p>
          <a:p>
            <a:r>
              <a:rPr lang="ru-RU" sz="4800" b="1" dirty="0" smtClean="0">
                <a:solidFill>
                  <a:schemeClr val="accent1"/>
                </a:solidFill>
              </a:rPr>
              <a:t>(1910 – 1971)</a:t>
            </a:r>
            <a:endParaRPr lang="ru-RU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6537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5189"/>
            <a:ext cx="3531716" cy="541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643061" cy="327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72" y="4005064"/>
            <a:ext cx="3286128" cy="2467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66598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Твардовский в детств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102100" cy="635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205939"/>
            <a:ext cx="4644285" cy="6678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/>
                </a:solidFill>
              </a:rPr>
              <a:t>Александр Твардовский</a:t>
            </a:r>
          </a:p>
          <a:p>
            <a:pPr algn="ctr"/>
            <a:endParaRPr lang="ru-RU" sz="3200" b="1" dirty="0" smtClean="0">
              <a:solidFill>
                <a:schemeClr val="accent1"/>
              </a:solidFill>
            </a:endParaRPr>
          </a:p>
          <a:p>
            <a:r>
              <a:rPr lang="ru-RU" sz="2800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Родился в 1910 году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В деревне Загорье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Смоленской губернии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в семье крестьянина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– кузнеца.</a:t>
            </a:r>
          </a:p>
          <a:p>
            <a:endParaRPr lang="ru-RU" sz="2800" b="1" dirty="0" smtClean="0">
              <a:solidFill>
                <a:schemeClr val="accent1"/>
              </a:solidFill>
            </a:endParaRPr>
          </a:p>
          <a:p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</a:p>
          <a:p>
            <a:endParaRPr lang="ru-RU" sz="2800" b="1" dirty="0" smtClean="0">
              <a:solidFill>
                <a:schemeClr val="accent1"/>
              </a:solidFill>
            </a:endParaRPr>
          </a:p>
          <a:p>
            <a:r>
              <a:rPr lang="ru-RU" sz="2800" b="1" dirty="0" smtClean="0">
                <a:solidFill>
                  <a:schemeClr val="accent1"/>
                </a:solidFill>
              </a:rPr>
              <a:t>С 14 лет печатал стихи и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заметки в газетах.</a:t>
            </a:r>
          </a:p>
          <a:p>
            <a:endParaRPr lang="ru-RU" sz="2800" b="1" dirty="0" smtClean="0"/>
          </a:p>
          <a:p>
            <a:endParaRPr lang="ru-RU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4702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92696"/>
            <a:ext cx="3696072" cy="5555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052736"/>
            <a:ext cx="4092211" cy="4308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Затем Твардовский </a:t>
            </a:r>
          </a:p>
          <a:p>
            <a:r>
              <a:rPr lang="ru-RU" sz="3200" b="1" dirty="0" smtClean="0"/>
              <a:t>переехал в Смоленск,</a:t>
            </a:r>
          </a:p>
          <a:p>
            <a:r>
              <a:rPr lang="ru-RU" sz="3200" b="1" dirty="0" smtClean="0"/>
              <a:t>где учился в </a:t>
            </a:r>
          </a:p>
          <a:p>
            <a:r>
              <a:rPr lang="ru-RU" sz="3200" b="1" dirty="0" smtClean="0"/>
              <a:t>педагогическом </a:t>
            </a:r>
          </a:p>
          <a:p>
            <a:r>
              <a:rPr lang="ru-RU" sz="3200" b="1" dirty="0" smtClean="0"/>
              <a:t>институте.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Позднее он жил и </a:t>
            </a:r>
          </a:p>
          <a:p>
            <a:r>
              <a:rPr lang="ru-RU" sz="3200" b="1" dirty="0" smtClean="0"/>
              <a:t>учился в Москве.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77420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Твардовский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95461"/>
            <a:ext cx="3974115" cy="5444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836712"/>
            <a:ext cx="5064015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                  </a:t>
            </a:r>
            <a:r>
              <a:rPr lang="ru-RU" sz="2800" b="1" dirty="0" smtClean="0">
                <a:solidFill>
                  <a:schemeClr val="accent1"/>
                </a:solidFill>
              </a:rPr>
              <a:t>Во время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Великой Отечественной войны</a:t>
            </a:r>
          </a:p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Александр </a:t>
            </a:r>
            <a:r>
              <a:rPr lang="ru-RU" sz="3600" b="1" dirty="0" err="1" smtClean="0">
                <a:solidFill>
                  <a:schemeClr val="accent1"/>
                </a:solidFill>
              </a:rPr>
              <a:t>Трифонович</a:t>
            </a:r>
            <a:r>
              <a:rPr lang="ru-RU" sz="3600" b="1" dirty="0" smtClean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Твардовский</a:t>
            </a:r>
          </a:p>
          <a:p>
            <a:r>
              <a:rPr lang="ru-RU" sz="2800" b="1" dirty="0">
                <a:solidFill>
                  <a:schemeClr val="accent1"/>
                </a:solidFill>
              </a:rPr>
              <a:t>р</a:t>
            </a:r>
            <a:r>
              <a:rPr lang="ru-RU" sz="2800" b="1" dirty="0" smtClean="0">
                <a:solidFill>
                  <a:schemeClr val="accent1"/>
                </a:solidFill>
              </a:rPr>
              <a:t>аботал во фронтовой газете.</a:t>
            </a:r>
          </a:p>
          <a:p>
            <a:endParaRPr lang="ru-RU" sz="2800" b="1" dirty="0" smtClean="0">
              <a:solidFill>
                <a:schemeClr val="accent1"/>
              </a:solidFill>
            </a:endParaRPr>
          </a:p>
          <a:p>
            <a:r>
              <a:rPr lang="ru-RU" sz="2800" b="1" dirty="0" smtClean="0">
                <a:solidFill>
                  <a:schemeClr val="accent1"/>
                </a:solidFill>
              </a:rPr>
              <a:t>Он часто бывал на самых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сложных участках фронта,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на передовой, там, </a:t>
            </a:r>
            <a:r>
              <a:rPr lang="ru-RU" sz="2800" b="1" dirty="0">
                <a:solidFill>
                  <a:schemeClr val="accent1"/>
                </a:solidFill>
              </a:rPr>
              <a:t>г</a:t>
            </a:r>
            <a:r>
              <a:rPr lang="ru-RU" sz="2800" b="1" dirty="0" smtClean="0">
                <a:solidFill>
                  <a:schemeClr val="accent1"/>
                </a:solidFill>
              </a:rPr>
              <a:t>де шли</a:t>
            </a:r>
          </a:p>
          <a:p>
            <a:r>
              <a:rPr lang="ru-RU" sz="2800" b="1" dirty="0">
                <a:solidFill>
                  <a:schemeClr val="accent1"/>
                </a:solidFill>
              </a:rPr>
              <a:t>т</a:t>
            </a:r>
            <a:r>
              <a:rPr lang="ru-RU" sz="2800" b="1" dirty="0" smtClean="0">
                <a:solidFill>
                  <a:schemeClr val="accent1"/>
                </a:solidFill>
              </a:rPr>
              <a:t>яжёлые бои.</a:t>
            </a:r>
            <a:endParaRPr lang="ru-RU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126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414" y="548680"/>
            <a:ext cx="5464081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91813"/>
            <a:ext cx="3563796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</a:rPr>
              <a:t>Память о войне, 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о погибших 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людях 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не оставляла 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поэта и в</a:t>
            </a:r>
          </a:p>
          <a:p>
            <a:r>
              <a:rPr lang="ru-RU" sz="3600" b="1" dirty="0" smtClean="0">
                <a:solidFill>
                  <a:schemeClr val="accent1"/>
                </a:solidFill>
              </a:rPr>
              <a:t>послевоенные </a:t>
            </a:r>
          </a:p>
          <a:p>
            <a:r>
              <a:rPr lang="ru-RU" sz="3600" b="1" dirty="0">
                <a:solidFill>
                  <a:schemeClr val="accent1"/>
                </a:solidFill>
              </a:rPr>
              <a:t>г</a:t>
            </a:r>
            <a:r>
              <a:rPr lang="ru-RU" sz="3600" b="1" dirty="0" smtClean="0">
                <a:solidFill>
                  <a:schemeClr val="accent1"/>
                </a:solidFill>
              </a:rPr>
              <a:t>оды.</a:t>
            </a:r>
            <a:endParaRPr lang="ru-RU" sz="3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2156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5182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6209206"/>
            <a:ext cx="9179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1"/>
                </a:solidFill>
              </a:rPr>
              <a:t>Александр Твардовский и Василий </a:t>
            </a:r>
            <a:r>
              <a:rPr lang="ru-RU" sz="2400" b="1" dirty="0" err="1" smtClean="0">
                <a:solidFill>
                  <a:schemeClr val="accent1"/>
                </a:solidFill>
              </a:rPr>
              <a:t>Тёркин</a:t>
            </a:r>
            <a:r>
              <a:rPr lang="ru-RU" sz="2400" b="1" dirty="0" smtClean="0">
                <a:solidFill>
                  <a:schemeClr val="accent1"/>
                </a:solidFill>
              </a:rPr>
              <a:t>. Памятник в Смоленске.</a:t>
            </a:r>
            <a:endParaRPr lang="ru-RU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005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285860"/>
            <a:ext cx="7143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Детское лицо войны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произведении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Т. Твардовского "Рассказ танкиста" 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</TotalTime>
  <Words>238</Words>
  <Application>Microsoft Office PowerPoint</Application>
  <PresentationFormat>Экран (4:3)</PresentationFormat>
  <Paragraphs>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                                                                       Ю. Непринцев «Вот солдаты идут»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Nina</cp:lastModifiedBy>
  <cp:revision>15</cp:revision>
  <dcterms:created xsi:type="dcterms:W3CDTF">2013-01-28T16:52:26Z</dcterms:created>
  <dcterms:modified xsi:type="dcterms:W3CDTF">2019-10-07T07:43:11Z</dcterms:modified>
</cp:coreProperties>
</file>