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</p:sldMasterIdLst>
  <p:notesMasterIdLst>
    <p:notesMasterId r:id="rId18"/>
  </p:notesMasterIdLst>
  <p:sldIdLst>
    <p:sldId id="256" r:id="rId2"/>
    <p:sldId id="264" r:id="rId3"/>
    <p:sldId id="265" r:id="rId4"/>
    <p:sldId id="260" r:id="rId5"/>
    <p:sldId id="261" r:id="rId6"/>
    <p:sldId id="315" r:id="rId7"/>
    <p:sldId id="313" r:id="rId8"/>
    <p:sldId id="314" r:id="rId9"/>
    <p:sldId id="263" r:id="rId10"/>
    <p:sldId id="274" r:id="rId11"/>
    <p:sldId id="311" r:id="rId12"/>
    <p:sldId id="276" r:id="rId13"/>
    <p:sldId id="312" r:id="rId14"/>
    <p:sldId id="316" r:id="rId15"/>
    <p:sldId id="317" r:id="rId16"/>
    <p:sldId id="318" r:id="rId17"/>
  </p:sldIdLst>
  <p:sldSz cx="9144000" cy="5143500" type="screen16x9"/>
  <p:notesSz cx="6858000" cy="9144000"/>
  <p:embeddedFontLst>
    <p:embeddedFont>
      <p:font typeface="Bebas Neue" panose="020B0604020202020204" charset="0"/>
      <p:regular r:id="rId19"/>
    </p:embeddedFont>
    <p:embeddedFont>
      <p:font typeface="Jost" panose="020B0604020202020204" charset="-52"/>
      <p:regular r:id="rId20"/>
      <p:bold r:id="rId21"/>
      <p:italic r:id="rId22"/>
      <p:boldItalic r:id="rId23"/>
    </p:embeddedFont>
    <p:embeddedFont>
      <p:font typeface="Montserrat" panose="00000500000000000000" pitchFamily="2" charset="-52"/>
      <p:regular r:id="rId24"/>
      <p:bold r:id="rId25"/>
      <p:italic r:id="rId26"/>
      <p:boldItalic r:id="rId27"/>
    </p:embeddedFont>
    <p:embeddedFont>
      <p:font typeface="Montserrat Black" panose="00000A00000000000000" pitchFamily="2" charset="-52"/>
      <p:bold r:id="rId28"/>
      <p:boldItalic r:id="rId29"/>
    </p:embeddedFont>
    <p:embeddedFont>
      <p:font typeface="Raleway" pitchFamily="2" charset="-52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3C571E0-CE31-4292-8825-99AA64479E4F}">
  <a:tblStyle styleId="{93C571E0-CE31-4292-8825-99AA64479E4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6A01E11-DFF5-420D-85EE-37D36B7961F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94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176be5370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2176be5370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21a4caaef3b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21a4caaef3b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21a4caaef3b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21a4caaef3b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3785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21a4caaef3b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Google Shape;588;g21a4caaef3b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1a4caaef3b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21a4caaef3b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69267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1a4caaef3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21a4caaef3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6619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1a4caaef3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21a4caaef3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8889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176be5370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2176be5370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7007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21a4caaef3b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21a4caaef3b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21a4caaef3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21a4caaef3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17a985de07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17a985de07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1a4caaef3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21a4caaef3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1a4caaef3b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21a4caaef3b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4366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1a4caaef3b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21a4caaef3b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7626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1a4caaef3b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21a4caaef3b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5863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1a4caaef3b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21a4caaef3b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4625" y="130800"/>
            <a:ext cx="8634900" cy="4881900"/>
          </a:xfrm>
          <a:prstGeom prst="roundRect">
            <a:avLst>
              <a:gd name="adj" fmla="val 5931"/>
            </a:avLst>
          </a:prstGeom>
          <a:solidFill>
            <a:schemeClr val="dk1"/>
          </a:solidFill>
          <a:ln>
            <a:noFill/>
          </a:ln>
          <a:effectLst>
            <a:outerShdw blurRad="57150" dist="19050" dir="5400000" algn="bl" rotWithShape="0">
              <a:srgbClr val="000000">
                <a:alpha val="1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438800" y="1362775"/>
            <a:ext cx="6266400" cy="207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3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458200" y="3616000"/>
            <a:ext cx="4227600" cy="421800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2"/>
          <p:cNvSpPr/>
          <p:nvPr/>
        </p:nvSpPr>
        <p:spPr>
          <a:xfrm rot="-6146075">
            <a:off x="6387548" y="4518791"/>
            <a:ext cx="3027518" cy="3027518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32"/>
          <p:cNvSpPr/>
          <p:nvPr/>
        </p:nvSpPr>
        <p:spPr>
          <a:xfrm rot="-6146075">
            <a:off x="-1409877" y="-1742334"/>
            <a:ext cx="3027518" cy="3027518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32"/>
          <p:cNvSpPr/>
          <p:nvPr/>
        </p:nvSpPr>
        <p:spPr>
          <a:xfrm rot="8927291" flipH="1">
            <a:off x="8250938" y="3920420"/>
            <a:ext cx="1292721" cy="1699602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sp>
        <p:nvSpPr>
          <p:cNvPr id="247" name="Google Shape;247;p32"/>
          <p:cNvSpPr/>
          <p:nvPr/>
        </p:nvSpPr>
        <p:spPr>
          <a:xfrm rot="8927291" flipH="1">
            <a:off x="66863" y="-959555"/>
            <a:ext cx="1292721" cy="1699602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sp>
        <p:nvSpPr>
          <p:cNvPr id="248" name="Google Shape;248;p32"/>
          <p:cNvSpPr/>
          <p:nvPr/>
        </p:nvSpPr>
        <p:spPr>
          <a:xfrm>
            <a:off x="-1378525" y="4228350"/>
            <a:ext cx="2486100" cy="2486100"/>
          </a:xfrm>
          <a:prstGeom prst="donut">
            <a:avLst>
              <a:gd name="adj" fmla="val 159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32"/>
          <p:cNvSpPr/>
          <p:nvPr/>
        </p:nvSpPr>
        <p:spPr>
          <a:xfrm>
            <a:off x="6989200" y="-1873975"/>
            <a:ext cx="2486100" cy="2486100"/>
          </a:xfrm>
          <a:prstGeom prst="donut">
            <a:avLst>
              <a:gd name="adj" fmla="val 159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lt2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title"/>
          </p:nvPr>
        </p:nvSpPr>
        <p:spPr>
          <a:xfrm>
            <a:off x="713225" y="2468700"/>
            <a:ext cx="5067600" cy="151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4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title" idx="2" hasCustomPrompt="1"/>
          </p:nvPr>
        </p:nvSpPr>
        <p:spPr>
          <a:xfrm>
            <a:off x="713225" y="1020600"/>
            <a:ext cx="1630200" cy="1081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" name="Google Shape;15;p3"/>
          <p:cNvSpPr>
            <a:spLocks noGrp="1"/>
          </p:cNvSpPr>
          <p:nvPr>
            <p:ph type="pic" idx="3"/>
          </p:nvPr>
        </p:nvSpPr>
        <p:spPr>
          <a:xfrm>
            <a:off x="5641700" y="1047150"/>
            <a:ext cx="2486100" cy="3102300"/>
          </a:xfrm>
          <a:prstGeom prst="roundRect">
            <a:avLst>
              <a:gd name="adj" fmla="val 16667"/>
            </a:avLst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dk2">
                <a:alpha val="18000"/>
              </a:schemeClr>
            </a:outerShdw>
          </a:effectLst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>
            <a:spLocks noGrp="1"/>
          </p:cNvSpPr>
          <p:nvPr>
            <p:ph type="title"/>
          </p:nvPr>
        </p:nvSpPr>
        <p:spPr>
          <a:xfrm>
            <a:off x="713225" y="1708625"/>
            <a:ext cx="3597900" cy="10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1"/>
          <p:cNvSpPr txBox="1">
            <a:spLocks noGrp="1"/>
          </p:cNvSpPr>
          <p:nvPr>
            <p:ph type="subTitle" idx="1"/>
          </p:nvPr>
        </p:nvSpPr>
        <p:spPr>
          <a:xfrm>
            <a:off x="713225" y="2771825"/>
            <a:ext cx="3597900" cy="8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1"/>
          <p:cNvSpPr/>
          <p:nvPr/>
        </p:nvSpPr>
        <p:spPr>
          <a:xfrm rot="-6146075">
            <a:off x="7441148" y="3796391"/>
            <a:ext cx="3027518" cy="3027518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21"/>
          <p:cNvSpPr/>
          <p:nvPr/>
        </p:nvSpPr>
        <p:spPr>
          <a:xfrm>
            <a:off x="8351552" y="3477450"/>
            <a:ext cx="646800" cy="646500"/>
          </a:xfrm>
          <a:prstGeom prst="ellipse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21"/>
          <p:cNvSpPr/>
          <p:nvPr/>
        </p:nvSpPr>
        <p:spPr>
          <a:xfrm rot="-9609622" flipH="1">
            <a:off x="8680736" y="-736316"/>
            <a:ext cx="1292740" cy="1699635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sp>
        <p:nvSpPr>
          <p:cNvPr id="128" name="Google Shape;128;p21"/>
          <p:cNvSpPr/>
          <p:nvPr/>
        </p:nvSpPr>
        <p:spPr>
          <a:xfrm>
            <a:off x="-960650" y="4249925"/>
            <a:ext cx="2486100" cy="2486100"/>
          </a:xfrm>
          <a:prstGeom prst="donut">
            <a:avLst>
              <a:gd name="adj" fmla="val 1599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"/>
          <p:cNvSpPr/>
          <p:nvPr/>
        </p:nvSpPr>
        <p:spPr>
          <a:xfrm>
            <a:off x="254625" y="130800"/>
            <a:ext cx="8634900" cy="4881900"/>
          </a:xfrm>
          <a:prstGeom prst="roundRect">
            <a:avLst>
              <a:gd name="adj" fmla="val 5931"/>
            </a:avLst>
          </a:prstGeom>
          <a:solidFill>
            <a:schemeClr val="dk1"/>
          </a:solidFill>
          <a:ln>
            <a:noFill/>
          </a:ln>
          <a:effectLst>
            <a:outerShdw blurRad="57150" dist="19050" dir="5400000" algn="bl" rotWithShape="0">
              <a:srgbClr val="000000">
                <a:alpha val="1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3"/>
          <p:cNvSpPr txBox="1">
            <a:spLocks noGrp="1"/>
          </p:cNvSpPr>
          <p:nvPr>
            <p:ph type="subTitle" idx="1"/>
          </p:nvPr>
        </p:nvSpPr>
        <p:spPr>
          <a:xfrm>
            <a:off x="5006776" y="2652775"/>
            <a:ext cx="2661000" cy="1800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3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3"/>
          <p:cNvSpPr txBox="1">
            <a:spLocks noGrp="1"/>
          </p:cNvSpPr>
          <p:nvPr>
            <p:ph type="subTitle" idx="2"/>
          </p:nvPr>
        </p:nvSpPr>
        <p:spPr>
          <a:xfrm>
            <a:off x="1464413" y="2652775"/>
            <a:ext cx="2661000" cy="1800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3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3"/>
          <p:cNvSpPr txBox="1">
            <a:spLocks noGrp="1"/>
          </p:cNvSpPr>
          <p:nvPr>
            <p:ph type="subTitle" idx="3"/>
          </p:nvPr>
        </p:nvSpPr>
        <p:spPr>
          <a:xfrm>
            <a:off x="1464413" y="2093875"/>
            <a:ext cx="2661000" cy="55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3" name="Google Shape;143;p23"/>
          <p:cNvSpPr txBox="1">
            <a:spLocks noGrp="1"/>
          </p:cNvSpPr>
          <p:nvPr>
            <p:ph type="subTitle" idx="4"/>
          </p:nvPr>
        </p:nvSpPr>
        <p:spPr>
          <a:xfrm>
            <a:off x="5006776" y="2093875"/>
            <a:ext cx="2661000" cy="55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4" name="Google Shape;144;p23"/>
          <p:cNvSpPr/>
          <p:nvPr/>
        </p:nvSpPr>
        <p:spPr>
          <a:xfrm rot="6443641" flipH="1">
            <a:off x="8558176" y="2947348"/>
            <a:ext cx="1292716" cy="1699574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sp>
        <p:nvSpPr>
          <p:cNvPr id="145" name="Google Shape;145;p23"/>
          <p:cNvSpPr/>
          <p:nvPr/>
        </p:nvSpPr>
        <p:spPr>
          <a:xfrm>
            <a:off x="8107600" y="-1352700"/>
            <a:ext cx="2486100" cy="2486100"/>
          </a:xfrm>
          <a:prstGeom prst="donut">
            <a:avLst>
              <a:gd name="adj" fmla="val 1599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23"/>
          <p:cNvSpPr/>
          <p:nvPr/>
        </p:nvSpPr>
        <p:spPr>
          <a:xfrm>
            <a:off x="-1176275" y="4286225"/>
            <a:ext cx="2486100" cy="2486100"/>
          </a:xfrm>
          <a:prstGeom prst="donut">
            <a:avLst>
              <a:gd name="adj" fmla="val 1599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4"/>
          <p:cNvSpPr/>
          <p:nvPr/>
        </p:nvSpPr>
        <p:spPr>
          <a:xfrm>
            <a:off x="254625" y="130800"/>
            <a:ext cx="8634900" cy="4881900"/>
          </a:xfrm>
          <a:prstGeom prst="roundRect">
            <a:avLst>
              <a:gd name="adj" fmla="val 5931"/>
            </a:avLst>
          </a:prstGeom>
          <a:solidFill>
            <a:schemeClr val="dk1"/>
          </a:solidFill>
          <a:ln>
            <a:noFill/>
          </a:ln>
          <a:effectLst>
            <a:outerShdw blurRad="57150" dist="19050" dir="5400000" algn="bl" rotWithShape="0">
              <a:srgbClr val="000000">
                <a:alpha val="1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4"/>
          <p:cNvSpPr txBox="1">
            <a:spLocks noGrp="1"/>
          </p:cNvSpPr>
          <p:nvPr>
            <p:ph type="subTitle" idx="1"/>
          </p:nvPr>
        </p:nvSpPr>
        <p:spPr>
          <a:xfrm>
            <a:off x="4865700" y="1820025"/>
            <a:ext cx="3331200" cy="2189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4"/>
          <p:cNvSpPr txBox="1">
            <a:spLocks noGrp="1"/>
          </p:cNvSpPr>
          <p:nvPr>
            <p:ph type="subTitle" idx="2"/>
          </p:nvPr>
        </p:nvSpPr>
        <p:spPr>
          <a:xfrm>
            <a:off x="946975" y="1820025"/>
            <a:ext cx="3331200" cy="2189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24"/>
          <p:cNvSpPr/>
          <p:nvPr/>
        </p:nvSpPr>
        <p:spPr>
          <a:xfrm rot="4518705" flipH="1">
            <a:off x="-553322" y="4076004"/>
            <a:ext cx="1292723" cy="1699628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sp>
        <p:nvSpPr>
          <p:cNvPr id="153" name="Google Shape;153;p24"/>
          <p:cNvSpPr/>
          <p:nvPr/>
        </p:nvSpPr>
        <p:spPr>
          <a:xfrm>
            <a:off x="-892887" y="-636950"/>
            <a:ext cx="1868400" cy="1868400"/>
          </a:xfrm>
          <a:prstGeom prst="ellipse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24"/>
          <p:cNvSpPr/>
          <p:nvPr/>
        </p:nvSpPr>
        <p:spPr>
          <a:xfrm rot="10800000" flipH="1">
            <a:off x="7938600" y="4084963"/>
            <a:ext cx="777132" cy="793076"/>
          </a:xfrm>
          <a:custGeom>
            <a:avLst/>
            <a:gdLst/>
            <a:ahLst/>
            <a:cxnLst/>
            <a:rect l="l" t="t" r="r" b="b"/>
            <a:pathLst>
              <a:path w="66922" h="68295" fill="none" extrusionOk="0">
                <a:moveTo>
                  <a:pt x="1" y="1"/>
                </a:moveTo>
                <a:lnTo>
                  <a:pt x="45079" y="1"/>
                </a:lnTo>
                <a:cubicBezTo>
                  <a:pt x="57141" y="1"/>
                  <a:pt x="66921" y="9781"/>
                  <a:pt x="66921" y="21843"/>
                </a:cubicBezTo>
                <a:lnTo>
                  <a:pt x="66921" y="68294"/>
                </a:lnTo>
              </a:path>
            </a:pathLst>
          </a:cu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miter lim="2112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24"/>
          <p:cNvSpPr/>
          <p:nvPr/>
        </p:nvSpPr>
        <p:spPr>
          <a:xfrm>
            <a:off x="7938600" y="-636950"/>
            <a:ext cx="1581900" cy="1562100"/>
          </a:xfrm>
          <a:prstGeom prst="ellipse">
            <a:avLst/>
          </a:pr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5"/>
          <p:cNvSpPr txBox="1">
            <a:spLocks noGrp="1"/>
          </p:cNvSpPr>
          <p:nvPr>
            <p:ph type="subTitle" idx="1"/>
          </p:nvPr>
        </p:nvSpPr>
        <p:spPr>
          <a:xfrm>
            <a:off x="716650" y="2658227"/>
            <a:ext cx="2361000" cy="151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25"/>
          <p:cNvSpPr txBox="1">
            <a:spLocks noGrp="1"/>
          </p:cNvSpPr>
          <p:nvPr>
            <p:ph type="subTitle" idx="2"/>
          </p:nvPr>
        </p:nvSpPr>
        <p:spPr>
          <a:xfrm>
            <a:off x="3391550" y="2658229"/>
            <a:ext cx="2361000" cy="151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25"/>
          <p:cNvSpPr txBox="1">
            <a:spLocks noGrp="1"/>
          </p:cNvSpPr>
          <p:nvPr>
            <p:ph type="subTitle" idx="3"/>
          </p:nvPr>
        </p:nvSpPr>
        <p:spPr>
          <a:xfrm>
            <a:off x="6066350" y="2658227"/>
            <a:ext cx="2361000" cy="151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5"/>
          <p:cNvSpPr txBox="1">
            <a:spLocks noGrp="1"/>
          </p:cNvSpPr>
          <p:nvPr>
            <p:ph type="subTitle" idx="4"/>
          </p:nvPr>
        </p:nvSpPr>
        <p:spPr>
          <a:xfrm>
            <a:off x="716650" y="2099325"/>
            <a:ext cx="23610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62" name="Google Shape;162;p25"/>
          <p:cNvSpPr txBox="1">
            <a:spLocks noGrp="1"/>
          </p:cNvSpPr>
          <p:nvPr>
            <p:ph type="subTitle" idx="5"/>
          </p:nvPr>
        </p:nvSpPr>
        <p:spPr>
          <a:xfrm>
            <a:off x="3391550" y="2099325"/>
            <a:ext cx="23610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63" name="Google Shape;163;p25"/>
          <p:cNvSpPr txBox="1">
            <a:spLocks noGrp="1"/>
          </p:cNvSpPr>
          <p:nvPr>
            <p:ph type="subTitle" idx="6"/>
          </p:nvPr>
        </p:nvSpPr>
        <p:spPr>
          <a:xfrm>
            <a:off x="6066350" y="2099325"/>
            <a:ext cx="23610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64" name="Google Shape;164;p25"/>
          <p:cNvSpPr/>
          <p:nvPr/>
        </p:nvSpPr>
        <p:spPr>
          <a:xfrm>
            <a:off x="8035875" y="-1232550"/>
            <a:ext cx="2197800" cy="2170200"/>
          </a:xfrm>
          <a:prstGeom prst="ellipse">
            <a:avLst/>
          </a:pr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25"/>
          <p:cNvSpPr/>
          <p:nvPr/>
        </p:nvSpPr>
        <p:spPr>
          <a:xfrm rot="-8782336">
            <a:off x="-1091992" y="-1026930"/>
            <a:ext cx="1758955" cy="1758955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25"/>
          <p:cNvSpPr/>
          <p:nvPr/>
        </p:nvSpPr>
        <p:spPr>
          <a:xfrm>
            <a:off x="-1548625" y="-1414200"/>
            <a:ext cx="2486100" cy="2486100"/>
          </a:xfrm>
          <a:prstGeom prst="donut">
            <a:avLst>
              <a:gd name="adj" fmla="val 1599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25"/>
          <p:cNvSpPr/>
          <p:nvPr/>
        </p:nvSpPr>
        <p:spPr>
          <a:xfrm rot="-4885640">
            <a:off x="-743708" y="4248221"/>
            <a:ext cx="1581873" cy="1562144"/>
          </a:xfrm>
          <a:prstGeom prst="ellipse">
            <a:avLst/>
          </a:pr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6"/>
          <p:cNvSpPr/>
          <p:nvPr/>
        </p:nvSpPr>
        <p:spPr>
          <a:xfrm>
            <a:off x="254625" y="130800"/>
            <a:ext cx="8634900" cy="4881900"/>
          </a:xfrm>
          <a:prstGeom prst="roundRect">
            <a:avLst>
              <a:gd name="adj" fmla="val 5931"/>
            </a:avLst>
          </a:prstGeom>
          <a:solidFill>
            <a:schemeClr val="dk1"/>
          </a:solidFill>
          <a:ln>
            <a:noFill/>
          </a:ln>
          <a:effectLst>
            <a:outerShdw blurRad="57150" dist="19050" dir="5400000" algn="bl" rotWithShape="0">
              <a:srgbClr val="000000">
                <a:alpha val="1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6"/>
          <p:cNvSpPr txBox="1">
            <a:spLocks noGrp="1"/>
          </p:cNvSpPr>
          <p:nvPr>
            <p:ph type="subTitle" idx="1"/>
          </p:nvPr>
        </p:nvSpPr>
        <p:spPr>
          <a:xfrm>
            <a:off x="756850" y="1988525"/>
            <a:ext cx="35790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26"/>
          <p:cNvSpPr txBox="1">
            <a:spLocks noGrp="1"/>
          </p:cNvSpPr>
          <p:nvPr>
            <p:ph type="subTitle" idx="2"/>
          </p:nvPr>
        </p:nvSpPr>
        <p:spPr>
          <a:xfrm>
            <a:off x="4808159" y="1988525"/>
            <a:ext cx="35790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6"/>
          <p:cNvSpPr txBox="1">
            <a:spLocks noGrp="1"/>
          </p:cNvSpPr>
          <p:nvPr>
            <p:ph type="subTitle" idx="3"/>
          </p:nvPr>
        </p:nvSpPr>
        <p:spPr>
          <a:xfrm>
            <a:off x="756850" y="3649100"/>
            <a:ext cx="35790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6"/>
          <p:cNvSpPr txBox="1">
            <a:spLocks noGrp="1"/>
          </p:cNvSpPr>
          <p:nvPr>
            <p:ph type="subTitle" idx="4"/>
          </p:nvPr>
        </p:nvSpPr>
        <p:spPr>
          <a:xfrm>
            <a:off x="4808159" y="3649100"/>
            <a:ext cx="35790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26"/>
          <p:cNvSpPr txBox="1">
            <a:spLocks noGrp="1"/>
          </p:cNvSpPr>
          <p:nvPr>
            <p:ph type="subTitle" idx="5"/>
          </p:nvPr>
        </p:nvSpPr>
        <p:spPr>
          <a:xfrm>
            <a:off x="1358050" y="1618975"/>
            <a:ext cx="29778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1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76" name="Google Shape;176;p26"/>
          <p:cNvSpPr txBox="1">
            <a:spLocks noGrp="1"/>
          </p:cNvSpPr>
          <p:nvPr>
            <p:ph type="subTitle" idx="6"/>
          </p:nvPr>
        </p:nvSpPr>
        <p:spPr>
          <a:xfrm>
            <a:off x="1358050" y="3279625"/>
            <a:ext cx="29778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1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77" name="Google Shape;177;p26"/>
          <p:cNvSpPr txBox="1">
            <a:spLocks noGrp="1"/>
          </p:cNvSpPr>
          <p:nvPr>
            <p:ph type="subTitle" idx="7"/>
          </p:nvPr>
        </p:nvSpPr>
        <p:spPr>
          <a:xfrm>
            <a:off x="5409491" y="1618975"/>
            <a:ext cx="29775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1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78" name="Google Shape;178;p26"/>
          <p:cNvSpPr txBox="1">
            <a:spLocks noGrp="1"/>
          </p:cNvSpPr>
          <p:nvPr>
            <p:ph type="subTitle" idx="8"/>
          </p:nvPr>
        </p:nvSpPr>
        <p:spPr>
          <a:xfrm>
            <a:off x="5409325" y="3279625"/>
            <a:ext cx="29775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1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79" name="Google Shape;179;p26"/>
          <p:cNvSpPr/>
          <p:nvPr/>
        </p:nvSpPr>
        <p:spPr>
          <a:xfrm rot="2934124">
            <a:off x="8162060" y="3665256"/>
            <a:ext cx="1852659" cy="2435946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sp>
        <p:nvSpPr>
          <p:cNvPr id="180" name="Google Shape;180;p26"/>
          <p:cNvSpPr/>
          <p:nvPr/>
        </p:nvSpPr>
        <p:spPr>
          <a:xfrm>
            <a:off x="-1435175" y="3655700"/>
            <a:ext cx="1896600" cy="1896600"/>
          </a:xfrm>
          <a:prstGeom prst="donut">
            <a:avLst>
              <a:gd name="adj" fmla="val 1599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26"/>
          <p:cNvSpPr/>
          <p:nvPr/>
        </p:nvSpPr>
        <p:spPr>
          <a:xfrm rot="925555">
            <a:off x="-372377" y="-704031"/>
            <a:ext cx="1292750" cy="1699689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sp>
        <p:nvSpPr>
          <p:cNvPr id="182" name="Google Shape;182;p26"/>
          <p:cNvSpPr/>
          <p:nvPr/>
        </p:nvSpPr>
        <p:spPr>
          <a:xfrm>
            <a:off x="8430775" y="-556825"/>
            <a:ext cx="1868400" cy="1868400"/>
          </a:xfrm>
          <a:prstGeom prst="ellipse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1"/>
          <p:cNvSpPr/>
          <p:nvPr/>
        </p:nvSpPr>
        <p:spPr>
          <a:xfrm rot="-6146075">
            <a:off x="8303073" y="-1431109"/>
            <a:ext cx="3027518" cy="3027518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31"/>
          <p:cNvSpPr/>
          <p:nvPr/>
        </p:nvSpPr>
        <p:spPr>
          <a:xfrm rot="-6145876">
            <a:off x="-251580" y="4011032"/>
            <a:ext cx="2140586" cy="2140586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31"/>
          <p:cNvSpPr/>
          <p:nvPr/>
        </p:nvSpPr>
        <p:spPr>
          <a:xfrm>
            <a:off x="-1378525" y="4228350"/>
            <a:ext cx="2486100" cy="2486100"/>
          </a:xfrm>
          <a:prstGeom prst="donut">
            <a:avLst>
              <a:gd name="adj" fmla="val 1599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31"/>
          <p:cNvSpPr/>
          <p:nvPr/>
        </p:nvSpPr>
        <p:spPr>
          <a:xfrm rot="-9313205">
            <a:off x="-1228996" y="-1775599"/>
            <a:ext cx="2769283" cy="2701899"/>
          </a:xfrm>
          <a:prstGeom prst="ellipse">
            <a:avLst/>
          </a:prstGeom>
          <a:gradFill>
            <a:gsLst>
              <a:gs pos="0">
                <a:schemeClr val="accent1"/>
              </a:gs>
              <a:gs pos="47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31"/>
          <p:cNvSpPr/>
          <p:nvPr/>
        </p:nvSpPr>
        <p:spPr>
          <a:xfrm rot="-9313068">
            <a:off x="8201124" y="4357553"/>
            <a:ext cx="1190209" cy="1161084"/>
          </a:xfrm>
          <a:prstGeom prst="ellipse">
            <a:avLst/>
          </a:prstGeom>
          <a:gradFill>
            <a:gsLst>
              <a:gs pos="0">
                <a:schemeClr val="accent1"/>
              </a:gs>
              <a:gs pos="47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31"/>
          <p:cNvSpPr/>
          <p:nvPr/>
        </p:nvSpPr>
        <p:spPr>
          <a:xfrm>
            <a:off x="6830425" y="-2096225"/>
            <a:ext cx="2486100" cy="2486100"/>
          </a:xfrm>
          <a:prstGeom prst="donut">
            <a:avLst>
              <a:gd name="adj" fmla="val 1599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Montserrat"/>
              <a:buNone/>
              <a:defRPr sz="3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ntserrat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ntserrat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ntserrat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ntserrat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ntserrat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ntserrat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ntserrat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ntserrat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Char char="●"/>
              <a:defRPr sz="1300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1pPr>
            <a:lvl2pPr marL="914400" lvl="1" indent="-3111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Char char="○"/>
              <a:defRPr sz="1300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2pPr>
            <a:lvl3pPr marL="1371600" lvl="2" indent="-3111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Char char="■"/>
              <a:defRPr sz="1300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3pPr>
            <a:lvl4pPr marL="1828800" lvl="3" indent="-3111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Char char="●"/>
              <a:defRPr sz="1300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4pPr>
            <a:lvl5pPr marL="2286000" lvl="4" indent="-3111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Char char="○"/>
              <a:defRPr sz="1300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5pPr>
            <a:lvl6pPr marL="2743200" lvl="5" indent="-3111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Char char="■"/>
              <a:defRPr sz="1300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6pPr>
            <a:lvl7pPr marL="3200400" lvl="6" indent="-3111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Char char="●"/>
              <a:defRPr sz="1300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7pPr>
            <a:lvl8pPr marL="3657600" lvl="7" indent="-3111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Char char="○"/>
              <a:defRPr sz="1300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8pPr>
            <a:lvl9pPr marL="4114800" lvl="8" indent="-3111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Char char="■"/>
              <a:defRPr sz="1300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8" r:id="rId3"/>
    <p:sldLayoutId id="2147483667" r:id="rId4"/>
    <p:sldLayoutId id="2147483669" r:id="rId5"/>
    <p:sldLayoutId id="2147483670" r:id="rId6"/>
    <p:sldLayoutId id="2147483671" r:id="rId7"/>
    <p:sldLayoutId id="2147483672" r:id="rId8"/>
    <p:sldLayoutId id="2147483677" r:id="rId9"/>
    <p:sldLayoutId id="214748367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6"/>
          <p:cNvSpPr/>
          <p:nvPr/>
        </p:nvSpPr>
        <p:spPr>
          <a:xfrm>
            <a:off x="9566278" y="1640018"/>
            <a:ext cx="1236000" cy="421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36"/>
          <p:cNvSpPr/>
          <p:nvPr/>
        </p:nvSpPr>
        <p:spPr>
          <a:xfrm rot="-9313205">
            <a:off x="-468879" y="-971520"/>
            <a:ext cx="2769283" cy="2701899"/>
          </a:xfrm>
          <a:prstGeom prst="ellipse">
            <a:avLst/>
          </a:prstGeom>
          <a:gradFill>
            <a:gsLst>
              <a:gs pos="0">
                <a:schemeClr val="accent1"/>
              </a:gs>
              <a:gs pos="47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36"/>
          <p:cNvSpPr txBox="1">
            <a:spLocks noGrp="1"/>
          </p:cNvSpPr>
          <p:nvPr>
            <p:ph type="ctrTitle"/>
          </p:nvPr>
        </p:nvSpPr>
        <p:spPr>
          <a:xfrm>
            <a:off x="915761" y="2282072"/>
            <a:ext cx="7312421" cy="10384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>
              <a:lnSpc>
                <a:spcPct val="100000"/>
              </a:lnSpc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 Black" panose="00000A00000000000000" pitchFamily="2" charset="-52"/>
                <a:sym typeface="Montserrat"/>
              </a:rPr>
              <a:t>РАЗВИТИЕ СОЦИАЛЬНОЙ АКТИВНОСТИ МОЛОДЁЖИ ЧЕРЕЗ ВОЛОНТЁРСТВО</a:t>
            </a:r>
            <a:endParaRPr sz="2800" b="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sp>
        <p:nvSpPr>
          <p:cNvPr id="263" name="Google Shape;263;p36"/>
          <p:cNvSpPr txBox="1">
            <a:spLocks noGrp="1"/>
          </p:cNvSpPr>
          <p:nvPr>
            <p:ph type="subTitle" idx="1"/>
          </p:nvPr>
        </p:nvSpPr>
        <p:spPr>
          <a:xfrm>
            <a:off x="1523971" y="3775046"/>
            <a:ext cx="6096000" cy="525507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/>
              <a:t>Бондарева Ольга Александровна, преподаватель истории</a:t>
            </a:r>
          </a:p>
        </p:txBody>
      </p:sp>
      <p:sp>
        <p:nvSpPr>
          <p:cNvPr id="264" name="Google Shape;264;p36"/>
          <p:cNvSpPr/>
          <p:nvPr/>
        </p:nvSpPr>
        <p:spPr>
          <a:xfrm>
            <a:off x="8107875" y="4037800"/>
            <a:ext cx="1581900" cy="1562100"/>
          </a:xfrm>
          <a:prstGeom prst="ellipse">
            <a:avLst/>
          </a:pr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36"/>
          <p:cNvSpPr/>
          <p:nvPr/>
        </p:nvSpPr>
        <p:spPr>
          <a:xfrm>
            <a:off x="7816850" y="285700"/>
            <a:ext cx="777132" cy="793076"/>
          </a:xfrm>
          <a:custGeom>
            <a:avLst/>
            <a:gdLst/>
            <a:ahLst/>
            <a:cxnLst/>
            <a:rect l="l" t="t" r="r" b="b"/>
            <a:pathLst>
              <a:path w="66922" h="68295" fill="none" extrusionOk="0">
                <a:moveTo>
                  <a:pt x="1" y="1"/>
                </a:moveTo>
                <a:lnTo>
                  <a:pt x="45079" y="1"/>
                </a:lnTo>
                <a:cubicBezTo>
                  <a:pt x="57141" y="1"/>
                  <a:pt x="66921" y="9781"/>
                  <a:pt x="66921" y="21843"/>
                </a:cubicBezTo>
                <a:lnTo>
                  <a:pt x="66921" y="68294"/>
                </a:lnTo>
              </a:path>
            </a:pathLst>
          </a:cu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miter lim="2112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36"/>
          <p:cNvSpPr/>
          <p:nvPr/>
        </p:nvSpPr>
        <p:spPr>
          <a:xfrm rot="10800000">
            <a:off x="437675" y="4078250"/>
            <a:ext cx="777132" cy="793076"/>
          </a:xfrm>
          <a:custGeom>
            <a:avLst/>
            <a:gdLst/>
            <a:ahLst/>
            <a:cxnLst/>
            <a:rect l="l" t="t" r="r" b="b"/>
            <a:pathLst>
              <a:path w="66922" h="68295" fill="none" extrusionOk="0">
                <a:moveTo>
                  <a:pt x="1" y="1"/>
                </a:moveTo>
                <a:lnTo>
                  <a:pt x="45079" y="1"/>
                </a:lnTo>
                <a:cubicBezTo>
                  <a:pt x="57141" y="1"/>
                  <a:pt x="66921" y="9781"/>
                  <a:pt x="66921" y="21843"/>
                </a:cubicBezTo>
                <a:lnTo>
                  <a:pt x="66921" y="68294"/>
                </a:lnTo>
              </a:path>
            </a:pathLst>
          </a:cu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miter lim="2112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21E3A14-A3B5-4A93-B1CE-FAF9C4BC3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340" y="553269"/>
            <a:ext cx="2601262" cy="5255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54"/>
          <p:cNvSpPr/>
          <p:nvPr/>
        </p:nvSpPr>
        <p:spPr>
          <a:xfrm rot="-6146075">
            <a:off x="-1409877" y="-1742334"/>
            <a:ext cx="3027518" cy="3027518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1" name="Google Shape;571;p54"/>
          <p:cNvSpPr/>
          <p:nvPr/>
        </p:nvSpPr>
        <p:spPr>
          <a:xfrm>
            <a:off x="606669" y="-1469660"/>
            <a:ext cx="1868400" cy="1868400"/>
          </a:xfrm>
          <a:prstGeom prst="ellipse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72" name="Google Shape;572;p54"/>
          <p:cNvCxnSpPr/>
          <p:nvPr/>
        </p:nvCxnSpPr>
        <p:spPr>
          <a:xfrm>
            <a:off x="6641753" y="4251461"/>
            <a:ext cx="43539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5C5DCB5-5EA6-4965-A909-6C349B77D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19" y="652236"/>
            <a:ext cx="4012281" cy="359922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E81D06D-B3AA-48BE-8F6F-78D2B0C497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809" y="652250"/>
            <a:ext cx="3773128" cy="359921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54"/>
          <p:cNvSpPr/>
          <p:nvPr/>
        </p:nvSpPr>
        <p:spPr>
          <a:xfrm rot="-6146075">
            <a:off x="-1409877" y="-1742334"/>
            <a:ext cx="3027518" cy="3027518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1" name="Google Shape;571;p54"/>
          <p:cNvSpPr/>
          <p:nvPr/>
        </p:nvSpPr>
        <p:spPr>
          <a:xfrm>
            <a:off x="606669" y="-1469660"/>
            <a:ext cx="1868400" cy="1868400"/>
          </a:xfrm>
          <a:prstGeom prst="ellipse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" name="Объект 5">
            <a:extLst>
              <a:ext uri="{FF2B5EF4-FFF2-40B4-BE49-F238E27FC236}">
                <a16:creationId xmlns:a16="http://schemas.microsoft.com/office/drawing/2014/main" id="{91580142-6B3A-454A-9A5C-3F37415726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250785" y="398740"/>
            <a:ext cx="4871342" cy="3443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8F2D920-2816-432A-BAC6-395B07BB41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097" y="1458052"/>
            <a:ext cx="3545826" cy="338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91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56"/>
          <p:cNvSpPr/>
          <p:nvPr/>
        </p:nvSpPr>
        <p:spPr>
          <a:xfrm>
            <a:off x="8331771" y="-722240"/>
            <a:ext cx="2486100" cy="2486100"/>
          </a:xfrm>
          <a:prstGeom prst="donut">
            <a:avLst>
              <a:gd name="adj" fmla="val 1599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1" name="Google Shape;591;p56"/>
          <p:cNvGrpSpPr/>
          <p:nvPr/>
        </p:nvGrpSpPr>
        <p:grpSpPr>
          <a:xfrm rot="16200000">
            <a:off x="4823002" y="1853040"/>
            <a:ext cx="3620015" cy="1947274"/>
            <a:chOff x="4659275" y="1637460"/>
            <a:chExt cx="3724678" cy="1947274"/>
          </a:xfrm>
        </p:grpSpPr>
        <p:grpSp>
          <p:nvGrpSpPr>
            <p:cNvPr id="592" name="Google Shape;592;p56"/>
            <p:cNvGrpSpPr/>
            <p:nvPr/>
          </p:nvGrpSpPr>
          <p:grpSpPr>
            <a:xfrm rot="-5400000">
              <a:off x="5547978" y="748757"/>
              <a:ext cx="1947274" cy="3724678"/>
              <a:chOff x="5186401" y="494525"/>
              <a:chExt cx="1834973" cy="3724678"/>
            </a:xfrm>
          </p:grpSpPr>
          <p:sp>
            <p:nvSpPr>
              <p:cNvPr id="593" name="Google Shape;593;p56"/>
              <p:cNvSpPr/>
              <p:nvPr/>
            </p:nvSpPr>
            <p:spPr>
              <a:xfrm>
                <a:off x="5186401" y="494525"/>
                <a:ext cx="1834973" cy="3724678"/>
              </a:xfrm>
              <a:custGeom>
                <a:avLst/>
                <a:gdLst/>
                <a:ahLst/>
                <a:cxnLst/>
                <a:rect l="l" t="t" r="r" b="b"/>
                <a:pathLst>
                  <a:path w="93205" h="189190" extrusionOk="0">
                    <a:moveTo>
                      <a:pt x="2870" y="0"/>
                    </a:moveTo>
                    <a:cubicBezTo>
                      <a:pt x="1280" y="0"/>
                      <a:pt x="0" y="1280"/>
                      <a:pt x="0" y="2914"/>
                    </a:cubicBezTo>
                    <a:lnTo>
                      <a:pt x="0" y="186320"/>
                    </a:lnTo>
                    <a:cubicBezTo>
                      <a:pt x="0" y="187909"/>
                      <a:pt x="1280" y="189190"/>
                      <a:pt x="2870" y="189190"/>
                    </a:cubicBezTo>
                    <a:lnTo>
                      <a:pt x="90334" y="189190"/>
                    </a:lnTo>
                    <a:cubicBezTo>
                      <a:pt x="91924" y="189190"/>
                      <a:pt x="93204" y="187909"/>
                      <a:pt x="93204" y="186320"/>
                    </a:cubicBezTo>
                    <a:lnTo>
                      <a:pt x="93204" y="2914"/>
                    </a:lnTo>
                    <a:cubicBezTo>
                      <a:pt x="93204" y="1280"/>
                      <a:pt x="91924" y="0"/>
                      <a:pt x="903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594;p56"/>
              <p:cNvSpPr/>
              <p:nvPr/>
            </p:nvSpPr>
            <p:spPr>
              <a:xfrm>
                <a:off x="5874840" y="3977825"/>
                <a:ext cx="458108" cy="112344"/>
              </a:xfrm>
              <a:custGeom>
                <a:avLst/>
                <a:gdLst/>
                <a:ahLst/>
                <a:cxnLst/>
                <a:rect l="l" t="t" r="r" b="b"/>
                <a:pathLst>
                  <a:path w="23269" h="7859" extrusionOk="0">
                    <a:moveTo>
                      <a:pt x="796" y="0"/>
                    </a:moveTo>
                    <a:cubicBezTo>
                      <a:pt x="354" y="0"/>
                      <a:pt x="1" y="353"/>
                      <a:pt x="1" y="751"/>
                    </a:cubicBezTo>
                    <a:lnTo>
                      <a:pt x="1" y="7064"/>
                    </a:lnTo>
                    <a:cubicBezTo>
                      <a:pt x="1" y="7506"/>
                      <a:pt x="354" y="7859"/>
                      <a:pt x="796" y="7859"/>
                    </a:cubicBezTo>
                    <a:lnTo>
                      <a:pt x="22474" y="7859"/>
                    </a:lnTo>
                    <a:cubicBezTo>
                      <a:pt x="22916" y="7859"/>
                      <a:pt x="23269" y="7506"/>
                      <a:pt x="23269" y="7064"/>
                    </a:cubicBezTo>
                    <a:lnTo>
                      <a:pt x="23269" y="751"/>
                    </a:lnTo>
                    <a:cubicBezTo>
                      <a:pt x="23269" y="353"/>
                      <a:pt x="22916" y="0"/>
                      <a:pt x="224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95" name="Google Shape;595;p56"/>
            <p:cNvSpPr/>
            <p:nvPr/>
          </p:nvSpPr>
          <p:spPr>
            <a:xfrm>
              <a:off x="4714575" y="2564299"/>
              <a:ext cx="93600" cy="936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98" name="Google Shape;598;p56"/>
          <p:cNvPicPr preferRelativeResize="0"/>
          <p:nvPr/>
        </p:nvPicPr>
        <p:blipFill rotWithShape="1">
          <a:blip r:embed="rId3">
            <a:alphaModFix/>
          </a:blip>
          <a:srcRect l="160" t="-414" r="-160" b="-779"/>
          <a:stretch/>
        </p:blipFill>
        <p:spPr>
          <a:xfrm rot="16200000">
            <a:off x="5082041" y="2044933"/>
            <a:ext cx="3101923" cy="1765400"/>
          </a:xfrm>
          <a:prstGeom prst="rect">
            <a:avLst/>
          </a:prstGeom>
          <a:noFill/>
          <a:ln>
            <a:noFill/>
          </a:ln>
        </p:spPr>
      </p:pic>
      <p:sp>
        <p:nvSpPr>
          <p:cNvPr id="600" name="Google Shape;600;p56"/>
          <p:cNvSpPr/>
          <p:nvPr/>
        </p:nvSpPr>
        <p:spPr>
          <a:xfrm rot="-9313051">
            <a:off x="-906597" y="-793874"/>
            <a:ext cx="2290216" cy="2234649"/>
          </a:xfrm>
          <a:prstGeom prst="ellipse">
            <a:avLst/>
          </a:prstGeom>
          <a:gradFill>
            <a:gsLst>
              <a:gs pos="0">
                <a:schemeClr val="accent1"/>
              </a:gs>
              <a:gs pos="47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A7D74B8-55CF-4377-9B8D-BCACAE253B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253" y="718170"/>
            <a:ext cx="3807610" cy="4250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A92E489-F37F-4505-BFCE-0D782E21C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705" y="323450"/>
            <a:ext cx="7114214" cy="394720"/>
          </a:xfrm>
        </p:spPr>
        <p:txBody>
          <a:bodyPr/>
          <a:lstStyle/>
          <a:p>
            <a:pPr algn="ctr"/>
            <a:r>
              <a:rPr lang="ru-RU" sz="2400" dirty="0">
                <a:latin typeface="Montserrat Black" panose="00000A00000000000000" pitchFamily="2" charset="-52"/>
              </a:rPr>
              <a:t>Продукт студенческого проекта – сайт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063132B4-5B16-42DA-AFAE-DE84BB545310}"/>
              </a:ext>
            </a:extLst>
          </p:cNvPr>
          <p:cNvSpPr/>
          <p:nvPr/>
        </p:nvSpPr>
        <p:spPr>
          <a:xfrm rot="16200000">
            <a:off x="5591018" y="2301519"/>
            <a:ext cx="1998484" cy="10556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FF9EC477-5BA6-467A-8E28-7015F178D511}"/>
              </a:ext>
            </a:extLst>
          </p:cNvPr>
          <p:cNvSpPr/>
          <p:nvPr/>
        </p:nvSpPr>
        <p:spPr>
          <a:xfrm rot="16200000">
            <a:off x="6750545" y="3467972"/>
            <a:ext cx="159327" cy="880554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Объект 6">
            <a:extLst>
              <a:ext uri="{FF2B5EF4-FFF2-40B4-BE49-F238E27FC236}">
                <a16:creationId xmlns:a16="http://schemas.microsoft.com/office/drawing/2014/main" id="{49E3B52C-063C-4BB3-86B7-D1CE0AED6C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560" y="2125460"/>
            <a:ext cx="1624503" cy="1577718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3"/>
          <p:cNvSpPr txBox="1">
            <a:spLocks noGrp="1"/>
          </p:cNvSpPr>
          <p:nvPr>
            <p:ph type="title"/>
          </p:nvPr>
        </p:nvSpPr>
        <p:spPr>
          <a:xfrm>
            <a:off x="720000" y="30704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Black" panose="00000A00000000000000" pitchFamily="2" charset="-52"/>
              </a:rPr>
              <a:t>ПРЕДСТАВЛЕНИЕ ОПЫТА </a:t>
            </a:r>
            <a:br>
              <a:rPr lang="ru-RU" dirty="0">
                <a:latin typeface="Montserrat Black" panose="00000A00000000000000" pitchFamily="2" charset="-52"/>
              </a:rPr>
            </a:br>
            <a:r>
              <a:rPr lang="ru-RU" dirty="0">
                <a:latin typeface="Montserrat Black" panose="00000A00000000000000" pitchFamily="2" charset="-52"/>
              </a:rPr>
              <a:t>НА КОНФЕРЕНЦИЯХ</a:t>
            </a:r>
            <a:endParaRPr dirty="0">
              <a:latin typeface="Montserrat Black" panose="00000A00000000000000" pitchFamily="2" charset="-52"/>
            </a:endParaRPr>
          </a:p>
        </p:txBody>
      </p:sp>
      <p:sp>
        <p:nvSpPr>
          <p:cNvPr id="351" name="Google Shape;351;p43"/>
          <p:cNvSpPr/>
          <p:nvPr/>
        </p:nvSpPr>
        <p:spPr>
          <a:xfrm rot="-6145876">
            <a:off x="7966266" y="3829011"/>
            <a:ext cx="2140586" cy="2140586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43"/>
          <p:cNvSpPr/>
          <p:nvPr/>
        </p:nvSpPr>
        <p:spPr>
          <a:xfrm rot="6443641" flipH="1">
            <a:off x="-413899" y="-621899"/>
            <a:ext cx="1292716" cy="1699574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pic>
        <p:nvPicPr>
          <p:cNvPr id="32" name="Google Shape;504;p50">
            <a:extLst>
              <a:ext uri="{FF2B5EF4-FFF2-40B4-BE49-F238E27FC236}">
                <a16:creationId xmlns:a16="http://schemas.microsoft.com/office/drawing/2014/main" id="{21D2E2FA-A2B7-4FD5-A6DD-B7E32F845DA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/>
          <a:stretch/>
        </p:blipFill>
        <p:spPr>
          <a:xfrm>
            <a:off x="962832" y="1666190"/>
            <a:ext cx="3544380" cy="2551203"/>
          </a:xfrm>
          <a:prstGeom prst="roundRect">
            <a:avLst>
              <a:gd name="adj" fmla="val 10836"/>
            </a:avLst>
          </a:prstGeom>
          <a:noFill/>
          <a:ln>
            <a:noFill/>
          </a:ln>
        </p:spPr>
      </p:pic>
      <p:pic>
        <p:nvPicPr>
          <p:cNvPr id="34" name="Google Shape;504;p50">
            <a:extLst>
              <a:ext uri="{FF2B5EF4-FFF2-40B4-BE49-F238E27FC236}">
                <a16:creationId xmlns:a16="http://schemas.microsoft.com/office/drawing/2014/main" id="{85F9C955-71C2-4154-A21D-27FBF3AAB472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/>
          <a:stretch/>
        </p:blipFill>
        <p:spPr>
          <a:xfrm>
            <a:off x="4797845" y="1666191"/>
            <a:ext cx="3544379" cy="2551202"/>
          </a:xfrm>
          <a:prstGeom prst="roundRect">
            <a:avLst>
              <a:gd name="adj" fmla="val 10836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6333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Black" panose="00000A00000000000000" pitchFamily="2" charset="-52"/>
              </a:rPr>
              <a:t>ЗАКЛЮЧЕНИЕ</a:t>
            </a:r>
            <a:endParaRPr dirty="0">
              <a:latin typeface="Montserrat Black" panose="00000A00000000000000" pitchFamily="2" charset="-52"/>
            </a:endParaRPr>
          </a:p>
        </p:txBody>
      </p:sp>
      <p:sp>
        <p:nvSpPr>
          <p:cNvPr id="326" name="Google Shape;326;p41"/>
          <p:cNvSpPr txBox="1">
            <a:spLocks noGrp="1"/>
          </p:cNvSpPr>
          <p:nvPr>
            <p:ph type="subTitle" idx="2"/>
          </p:nvPr>
        </p:nvSpPr>
        <p:spPr>
          <a:xfrm>
            <a:off x="606687" y="1258425"/>
            <a:ext cx="7930626" cy="218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lnSpc>
                <a:spcPct val="150000"/>
              </a:lnSpc>
            </a:pPr>
            <a:r>
              <a:rPr lang="ru-RU" sz="1400" dirty="0"/>
              <a:t>Волонтёрское движение выступает важнейшим фактором формирования активной жизненной позиции, гражданской ответственности и социальной зрелости молодёжи. Опыт студентов ОГБПОУ «Томский техникум информационных технологий» показывает, что добровольческая деятельность развивает не только профессиональные и лидерские качества, но и человеческие ценности — заботу о других, умение сопереживать и приносить реальную пользу.</a:t>
            </a:r>
          </a:p>
          <a:p>
            <a:pPr marL="0" lvl="0" indent="0" algn="just">
              <a:lnSpc>
                <a:spcPct val="150000"/>
              </a:lnSpc>
            </a:pPr>
            <a:r>
              <a:rPr lang="ru-RU" sz="1400" dirty="0"/>
              <a:t>Эффективность </a:t>
            </a:r>
            <a:r>
              <a:rPr lang="ru-RU" sz="1400" dirty="0" err="1"/>
              <a:t>волонтёрства</a:t>
            </a:r>
            <a:r>
              <a:rPr lang="ru-RU" sz="1400" dirty="0"/>
              <a:t> достигается благодаря сочетанию системного подхода и личной заинтересованности студентов. Планирование проектов, распределение ролей и поддержка педагогов создают условия, в которых каждый участник ощущает значимость своих усилий и видит результаты своей работы. </a:t>
            </a:r>
          </a:p>
        </p:txBody>
      </p:sp>
    </p:spTree>
    <p:extLst>
      <p:ext uri="{BB962C8B-B14F-4D97-AF65-F5344CB8AC3E}">
        <p14:creationId xmlns:p14="http://schemas.microsoft.com/office/powerpoint/2010/main" val="3992999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41"/>
          <p:cNvSpPr txBox="1">
            <a:spLocks noGrp="1"/>
          </p:cNvSpPr>
          <p:nvPr>
            <p:ph type="title"/>
          </p:nvPr>
        </p:nvSpPr>
        <p:spPr>
          <a:xfrm>
            <a:off x="720000" y="3442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Black" panose="00000A00000000000000" pitchFamily="2" charset="-52"/>
              </a:rPr>
              <a:t>СПИСОК ЛИТЕРАТУРЫ</a:t>
            </a:r>
            <a:endParaRPr dirty="0">
              <a:latin typeface="Montserrat Black" panose="00000A00000000000000" pitchFamily="2" charset="-52"/>
            </a:endParaRPr>
          </a:p>
        </p:txBody>
      </p:sp>
      <p:sp>
        <p:nvSpPr>
          <p:cNvPr id="326" name="Google Shape;326;p41"/>
          <p:cNvSpPr txBox="1">
            <a:spLocks noGrp="1"/>
          </p:cNvSpPr>
          <p:nvPr>
            <p:ph type="subTitle" idx="2"/>
          </p:nvPr>
        </p:nvSpPr>
        <p:spPr>
          <a:xfrm>
            <a:off x="630174" y="1020825"/>
            <a:ext cx="8146626" cy="218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lnSpc>
                <a:spcPct val="150000"/>
              </a:lnSpc>
            </a:pPr>
            <a:r>
              <a:rPr lang="ru-RU" sz="1200" dirty="0"/>
              <a:t>1. Земсков А. Е., </a:t>
            </a:r>
            <a:r>
              <a:rPr lang="ru-RU" sz="1200" dirty="0" err="1"/>
              <a:t>Кайванов</a:t>
            </a:r>
            <a:r>
              <a:rPr lang="ru-RU" sz="1200" dirty="0"/>
              <a:t> В. А. Развитие социально-личностного опыта подростков в волонтёрской деятельности // Мир науки, культуры, образования. — 2024. — №2. — С. 137—139. </a:t>
            </a:r>
          </a:p>
          <a:p>
            <a:pPr marL="0" lvl="0" indent="0" algn="just">
              <a:lnSpc>
                <a:spcPct val="150000"/>
              </a:lnSpc>
            </a:pPr>
            <a:r>
              <a:rPr lang="ru-RU" sz="1200" dirty="0"/>
              <a:t>2. Крупская Н. К. О воспитании и обучении : сборник избранных педагогических произведений. — М.: Государственное педагогическое издательство Министерства просвещения РСФСР, 1946. — 320 с.</a:t>
            </a:r>
          </a:p>
          <a:p>
            <a:pPr marL="0" lvl="0" indent="0" algn="just">
              <a:lnSpc>
                <a:spcPct val="150000"/>
              </a:lnSpc>
            </a:pPr>
            <a:r>
              <a:rPr lang="ru-RU" sz="1200" dirty="0"/>
              <a:t>3. Кудинова Ю. В. Влияние </a:t>
            </a:r>
            <a:r>
              <a:rPr lang="ru-RU" sz="1200" dirty="0" err="1"/>
              <a:t>волонтёрства</a:t>
            </a:r>
            <a:r>
              <a:rPr lang="ru-RU" sz="1200" dirty="0"/>
              <a:t> на профессиональное становление студентов - будущих педагогов // Наука и реальность / </a:t>
            </a:r>
            <a:r>
              <a:rPr lang="ru-RU" sz="1200" dirty="0" err="1"/>
              <a:t>Science</a:t>
            </a:r>
            <a:r>
              <a:rPr lang="ru-RU" sz="1200" dirty="0"/>
              <a:t> &amp; </a:t>
            </a:r>
            <a:r>
              <a:rPr lang="ru-RU" sz="1200" dirty="0" err="1"/>
              <a:t>Reality</a:t>
            </a:r>
            <a:r>
              <a:rPr lang="ru-RU" sz="1200" dirty="0"/>
              <a:t>. — 2020. — №4. — С. 45—48. </a:t>
            </a:r>
          </a:p>
          <a:p>
            <a:pPr marL="0" lvl="0" indent="0" algn="just">
              <a:lnSpc>
                <a:spcPct val="150000"/>
              </a:lnSpc>
            </a:pPr>
            <a:r>
              <a:rPr lang="ru-RU" sz="1200" dirty="0"/>
              <a:t>4. Макаренко А. С. Педагогическая поэма. — Москва : Просвещение, 2024. — 438 с.</a:t>
            </a:r>
          </a:p>
          <a:p>
            <a:pPr marL="0" lvl="0" indent="0" algn="just">
              <a:lnSpc>
                <a:spcPct val="150000"/>
              </a:lnSpc>
            </a:pPr>
            <a:r>
              <a:rPr lang="ru-RU" sz="1200" dirty="0"/>
              <a:t>5. Парламентёры добра | ТТИТ — Текст : электронный // </a:t>
            </a:r>
            <a:r>
              <a:rPr lang="ru-RU" sz="1200" dirty="0" err="1"/>
              <a:t>Вконтакте</a:t>
            </a:r>
            <a:r>
              <a:rPr lang="ru-RU" sz="1200" dirty="0"/>
              <a:t> : [сайт]. URL: https://vk.com/parlament_dobra (дата обращения: 18.10.2025).</a:t>
            </a:r>
          </a:p>
          <a:p>
            <a:pPr marL="0" lvl="0" indent="0" algn="just">
              <a:lnSpc>
                <a:spcPct val="150000"/>
              </a:lnSpc>
            </a:pPr>
            <a:r>
              <a:rPr lang="ru-RU" sz="1200" dirty="0"/>
              <a:t>6. </a:t>
            </a:r>
            <a:r>
              <a:rPr lang="ru-RU" sz="1200" dirty="0" err="1"/>
              <a:t>Перинская</a:t>
            </a:r>
            <a:r>
              <a:rPr lang="ru-RU" sz="1200" dirty="0"/>
              <a:t> Н. А., Романюк А. Д. Волонтёрская деятельность как фактор формирования личности молодого человека // Научные труды Московского гуманитарного университета. — 2019. — №6. — С. 22—29. </a:t>
            </a:r>
          </a:p>
          <a:p>
            <a:pPr marL="0" lvl="0" indent="0" algn="just">
              <a:lnSpc>
                <a:spcPct val="150000"/>
              </a:lnSpc>
            </a:pPr>
            <a:r>
              <a:rPr lang="ru-RU" sz="1200" dirty="0"/>
              <a:t>7. Стратегия развития воспитания в Российской Федерации на период до 2030 года // Общественная палата Российской Федерации : [сайт]. — URL: https://www.oprf.ru/live_stream/3065 (дата обращения: 18.10.2025).</a:t>
            </a:r>
          </a:p>
        </p:txBody>
      </p:sp>
    </p:spTree>
    <p:extLst>
      <p:ext uri="{BB962C8B-B14F-4D97-AF65-F5344CB8AC3E}">
        <p14:creationId xmlns:p14="http://schemas.microsoft.com/office/powerpoint/2010/main" val="125221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6"/>
          <p:cNvSpPr/>
          <p:nvPr/>
        </p:nvSpPr>
        <p:spPr>
          <a:xfrm>
            <a:off x="9566278" y="1640018"/>
            <a:ext cx="1236000" cy="421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36"/>
          <p:cNvSpPr/>
          <p:nvPr/>
        </p:nvSpPr>
        <p:spPr>
          <a:xfrm rot="-9313205">
            <a:off x="-468879" y="-971520"/>
            <a:ext cx="2769283" cy="2701899"/>
          </a:xfrm>
          <a:prstGeom prst="ellipse">
            <a:avLst/>
          </a:prstGeom>
          <a:gradFill>
            <a:gsLst>
              <a:gs pos="0">
                <a:schemeClr val="accent1"/>
              </a:gs>
              <a:gs pos="47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36"/>
          <p:cNvSpPr txBox="1">
            <a:spLocks noGrp="1"/>
          </p:cNvSpPr>
          <p:nvPr>
            <p:ph type="ctrTitle"/>
          </p:nvPr>
        </p:nvSpPr>
        <p:spPr>
          <a:xfrm>
            <a:off x="915761" y="2282072"/>
            <a:ext cx="7312421" cy="10384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>
              <a:lnSpc>
                <a:spcPct val="100000"/>
              </a:lnSpc>
            </a:pPr>
            <a:r>
              <a:rPr lang="ru-RU" sz="28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-52"/>
              </a:rPr>
              <a:t>РАЗВИТИЕ СОЦИАЛЬНОЙ АКТИВНОСТИ МОЛОДЁЖИ ЧЕРЕЗ ВОЛОНТЁРСТВО</a:t>
            </a:r>
            <a:endParaRPr sz="2800" b="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-52"/>
            </a:endParaRPr>
          </a:p>
        </p:txBody>
      </p:sp>
      <p:sp>
        <p:nvSpPr>
          <p:cNvPr id="263" name="Google Shape;263;p36"/>
          <p:cNvSpPr txBox="1">
            <a:spLocks noGrp="1"/>
          </p:cNvSpPr>
          <p:nvPr>
            <p:ph type="subTitle" idx="1"/>
          </p:nvPr>
        </p:nvSpPr>
        <p:spPr>
          <a:xfrm>
            <a:off x="1523971" y="3775046"/>
            <a:ext cx="6096000" cy="525507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/>
              <a:t>Бондарева Ольга Александровна, преподаватель истории</a:t>
            </a:r>
          </a:p>
        </p:txBody>
      </p:sp>
      <p:sp>
        <p:nvSpPr>
          <p:cNvPr id="264" name="Google Shape;264;p36"/>
          <p:cNvSpPr/>
          <p:nvPr/>
        </p:nvSpPr>
        <p:spPr>
          <a:xfrm>
            <a:off x="8107875" y="4037800"/>
            <a:ext cx="1581900" cy="1562100"/>
          </a:xfrm>
          <a:prstGeom prst="ellipse">
            <a:avLst/>
          </a:pr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36"/>
          <p:cNvSpPr/>
          <p:nvPr/>
        </p:nvSpPr>
        <p:spPr>
          <a:xfrm>
            <a:off x="7816850" y="285700"/>
            <a:ext cx="777132" cy="793076"/>
          </a:xfrm>
          <a:custGeom>
            <a:avLst/>
            <a:gdLst/>
            <a:ahLst/>
            <a:cxnLst/>
            <a:rect l="l" t="t" r="r" b="b"/>
            <a:pathLst>
              <a:path w="66922" h="68295" fill="none" extrusionOk="0">
                <a:moveTo>
                  <a:pt x="1" y="1"/>
                </a:moveTo>
                <a:lnTo>
                  <a:pt x="45079" y="1"/>
                </a:lnTo>
                <a:cubicBezTo>
                  <a:pt x="57141" y="1"/>
                  <a:pt x="66921" y="9781"/>
                  <a:pt x="66921" y="21843"/>
                </a:cubicBezTo>
                <a:lnTo>
                  <a:pt x="66921" y="68294"/>
                </a:lnTo>
              </a:path>
            </a:pathLst>
          </a:cu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miter lim="2112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36"/>
          <p:cNvSpPr/>
          <p:nvPr/>
        </p:nvSpPr>
        <p:spPr>
          <a:xfrm rot="10800000">
            <a:off x="437675" y="4078250"/>
            <a:ext cx="777132" cy="793076"/>
          </a:xfrm>
          <a:custGeom>
            <a:avLst/>
            <a:gdLst/>
            <a:ahLst/>
            <a:cxnLst/>
            <a:rect l="l" t="t" r="r" b="b"/>
            <a:pathLst>
              <a:path w="66922" h="68295" fill="none" extrusionOk="0">
                <a:moveTo>
                  <a:pt x="1" y="1"/>
                </a:moveTo>
                <a:lnTo>
                  <a:pt x="45079" y="1"/>
                </a:lnTo>
                <a:cubicBezTo>
                  <a:pt x="57141" y="1"/>
                  <a:pt x="66921" y="9781"/>
                  <a:pt x="66921" y="21843"/>
                </a:cubicBezTo>
                <a:lnTo>
                  <a:pt x="66921" y="68294"/>
                </a:lnTo>
              </a:path>
            </a:pathLst>
          </a:cu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miter lim="2112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21E3A14-A3B5-4A93-B1CE-FAF9C4BC3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340" y="553269"/>
            <a:ext cx="2601262" cy="52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512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44"/>
          <p:cNvSpPr/>
          <p:nvPr/>
        </p:nvSpPr>
        <p:spPr>
          <a:xfrm rot="-8782234">
            <a:off x="7954379" y="4042779"/>
            <a:ext cx="2201440" cy="2201440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44"/>
          <p:cNvSpPr txBox="1">
            <a:spLocks noGrp="1"/>
          </p:cNvSpPr>
          <p:nvPr>
            <p:ph type="subTitle" idx="1"/>
          </p:nvPr>
        </p:nvSpPr>
        <p:spPr>
          <a:xfrm>
            <a:off x="312234" y="3617398"/>
            <a:ext cx="8591582" cy="8966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lnSpc>
                <a:spcPct val="150000"/>
              </a:lnSpc>
            </a:pPr>
            <a:r>
              <a:rPr lang="ru-RU" sz="1400" dirty="0"/>
              <a:t>Волонтёрская деятельность выступает важным инструментом воспитания духовно-нравственных ценностей, развития социальной активности и формирования чувства сопричастности к жизни общества. </a:t>
            </a:r>
            <a:endParaRPr sz="1400" dirty="0"/>
          </a:p>
        </p:txBody>
      </p:sp>
      <p:sp>
        <p:nvSpPr>
          <p:cNvPr id="376" name="Google Shape;376;p44"/>
          <p:cNvSpPr txBox="1">
            <a:spLocks noGrp="1"/>
          </p:cNvSpPr>
          <p:nvPr>
            <p:ph type="title"/>
          </p:nvPr>
        </p:nvSpPr>
        <p:spPr>
          <a:xfrm>
            <a:off x="720000" y="19050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Montserrat Black" panose="00000A00000000000000" pitchFamily="2" charset="-52"/>
              </a:rPr>
              <a:t>АКТУАЛЬНОСТЬ</a:t>
            </a:r>
            <a:endParaRPr dirty="0">
              <a:solidFill>
                <a:schemeClr val="bg2">
                  <a:lumMod val="50000"/>
                </a:schemeClr>
              </a:solidFill>
              <a:latin typeface="Montserrat Black" panose="00000A00000000000000" pitchFamily="2" charset="-52"/>
            </a:endParaRPr>
          </a:p>
        </p:txBody>
      </p:sp>
      <p:sp>
        <p:nvSpPr>
          <p:cNvPr id="400" name="Google Shape;400;p44"/>
          <p:cNvSpPr/>
          <p:nvPr/>
        </p:nvSpPr>
        <p:spPr>
          <a:xfrm>
            <a:off x="8593900" y="3741150"/>
            <a:ext cx="1868400" cy="1868400"/>
          </a:xfrm>
          <a:prstGeom prst="ellipse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671;p59">
            <a:extLst>
              <a:ext uri="{FF2B5EF4-FFF2-40B4-BE49-F238E27FC236}">
                <a16:creationId xmlns:a16="http://schemas.microsoft.com/office/drawing/2014/main" id="{37BD98D4-349E-487B-B382-C3DB95D4B47E}"/>
              </a:ext>
            </a:extLst>
          </p:cNvPr>
          <p:cNvSpPr txBox="1"/>
          <p:nvPr/>
        </p:nvSpPr>
        <p:spPr>
          <a:xfrm>
            <a:off x="312234" y="1685397"/>
            <a:ext cx="8591582" cy="1854737"/>
          </a:xfrm>
          <a:prstGeom prst="roundRect">
            <a:avLst/>
          </a:prstGeom>
          <a:solidFill>
            <a:schemeClr val="accent1"/>
          </a:solidFill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dk2">
                <a:alpha val="13000"/>
              </a:scheme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15000"/>
              </a:lnSpc>
            </a:pPr>
            <a:r>
              <a:rPr lang="ru-RU" sz="1100" b="1" dirty="0">
                <a:solidFill>
                  <a:schemeClr val="lt1"/>
                </a:solidFill>
                <a:latin typeface="Jost" panose="020B0604020202020204" charset="-52"/>
                <a:ea typeface="Jost" panose="020B0604020202020204" charset="-52"/>
                <a:cs typeface="Montserrat"/>
                <a:sym typeface="Montserrat"/>
              </a:rPr>
              <a:t>СТРАТЕГИЯ РАЗВИТИЯ ВОСПИТАНИЯ В РОССИЙСКОЙ ФЕДЕРАЦИИ НА ПЕРИОД ДО 2030 ГОДА</a:t>
            </a:r>
          </a:p>
          <a:p>
            <a:pPr lvl="0" algn="ctr">
              <a:lnSpc>
                <a:spcPct val="115000"/>
              </a:lnSpc>
            </a:pPr>
            <a:endParaRPr lang="ru-RU" sz="500" b="1" dirty="0">
              <a:solidFill>
                <a:schemeClr val="lt1"/>
              </a:solidFill>
              <a:latin typeface="Jost" panose="020B0604020202020204" charset="-52"/>
              <a:ea typeface="Jost" panose="020B0604020202020204" charset="-52"/>
              <a:cs typeface="Montserrat"/>
              <a:sym typeface="Montserrat"/>
            </a:endParaRP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schemeClr val="lt1"/>
                </a:solidFill>
                <a:latin typeface="Jost" panose="020B0604020202020204" charset="-52"/>
                <a:ea typeface="Jost" panose="020B0604020202020204" charset="-52"/>
                <a:cs typeface="Montserrat"/>
                <a:sym typeface="Montserrat"/>
              </a:rPr>
              <a:t>Цель государственной политики РФ в области воспитания детей и молодёжи: обеспечение социокультурных условий, необходимых для воспитания гармонично развитой, патриотичной и социально ответственной личности каждого ребёнка, </a:t>
            </a:r>
            <a:r>
              <a:rPr lang="en-US" dirty="0">
                <a:solidFill>
                  <a:schemeClr val="lt1"/>
                </a:solidFill>
                <a:latin typeface="Jost" panose="020B0604020202020204" charset="-52"/>
                <a:ea typeface="Jost" panose="020B0604020202020204" charset="-52"/>
                <a:cs typeface="Montserrat"/>
                <a:sym typeface="Montserrat"/>
              </a:rPr>
              <a:t>&lt;…&gt;</a:t>
            </a:r>
            <a:r>
              <a:rPr lang="ru-RU" dirty="0">
                <a:solidFill>
                  <a:schemeClr val="lt1"/>
                </a:solidFill>
                <a:latin typeface="Jost" panose="020B0604020202020204" charset="-52"/>
                <a:ea typeface="Jost" panose="020B0604020202020204" charset="-52"/>
                <a:cs typeface="Montserrat"/>
                <a:sym typeface="Montserrat"/>
              </a:rPr>
              <a:t>, обладающей актуальными знаниями и умениями, способной реализовать свой потенциал, свои способности и таланты в российском обществе, готовой к созидательному труду и защите Родины.</a:t>
            </a:r>
          </a:p>
        </p:txBody>
      </p:sp>
      <p:sp>
        <p:nvSpPr>
          <p:cNvPr id="49" name="Google Shape;370;p44">
            <a:extLst>
              <a:ext uri="{FF2B5EF4-FFF2-40B4-BE49-F238E27FC236}">
                <a16:creationId xmlns:a16="http://schemas.microsoft.com/office/drawing/2014/main" id="{21A0D901-6809-4DCB-AAA0-42810762AEFE}"/>
              </a:ext>
            </a:extLst>
          </p:cNvPr>
          <p:cNvSpPr txBox="1">
            <a:spLocks/>
          </p:cNvSpPr>
          <p:nvPr/>
        </p:nvSpPr>
        <p:spPr>
          <a:xfrm>
            <a:off x="312234" y="804221"/>
            <a:ext cx="8591582" cy="799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t"/>
              <a:buNone/>
              <a:defRPr sz="1300" b="0" i="0" u="none" strike="noStrike" cap="none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1pPr>
            <a:lvl2pPr marL="914400" marR="0" lvl="1" indent="-3111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None/>
              <a:defRPr sz="1300" b="0" i="0" u="none" strike="noStrike" cap="none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2pPr>
            <a:lvl3pPr marL="1371600" marR="0" lvl="2" indent="-3111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None/>
              <a:defRPr sz="1300" b="0" i="0" u="none" strike="noStrike" cap="none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3pPr>
            <a:lvl4pPr marL="1828800" marR="0" lvl="3" indent="-3111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None/>
              <a:defRPr sz="1300" b="0" i="0" u="none" strike="noStrike" cap="none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4pPr>
            <a:lvl5pPr marL="2286000" marR="0" lvl="4" indent="-3111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None/>
              <a:defRPr sz="1300" b="0" i="0" u="none" strike="noStrike" cap="none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5pPr>
            <a:lvl6pPr marL="2743200" marR="0" lvl="5" indent="-3111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None/>
              <a:defRPr sz="1300" b="0" i="0" u="none" strike="noStrike" cap="none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6pPr>
            <a:lvl7pPr marL="3200400" marR="0" lvl="6" indent="-3111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None/>
              <a:defRPr sz="1300" b="0" i="0" u="none" strike="noStrike" cap="none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7pPr>
            <a:lvl8pPr marL="3657600" marR="0" lvl="7" indent="-3111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None/>
              <a:defRPr sz="1300" b="0" i="0" u="none" strike="noStrike" cap="none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8pPr>
            <a:lvl9pPr marL="4114800" marR="0" lvl="8" indent="-3111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Jost"/>
              <a:buNone/>
              <a:defRPr sz="1300" b="0" i="0" u="none" strike="noStrike" cap="none">
                <a:solidFill>
                  <a:schemeClr val="lt1"/>
                </a:solidFill>
                <a:latin typeface="Jost"/>
                <a:ea typeface="Jost"/>
                <a:cs typeface="Jost"/>
                <a:sym typeface="Jost"/>
              </a:defRPr>
            </a:lvl9pPr>
          </a:lstStyle>
          <a:p>
            <a:pPr marL="0" indent="0" algn="just">
              <a:lnSpc>
                <a:spcPct val="150000"/>
              </a:lnSpc>
            </a:pPr>
            <a:r>
              <a:rPr lang="ru-RU" sz="1400" dirty="0"/>
              <a:t>Современные социально-экономические и культурные преобразования требуют формирования у молодёжи активной гражданской позиции, ответственности и стремления к самореализации.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45"/>
          <p:cNvSpPr txBox="1">
            <a:spLocks noGrp="1"/>
          </p:cNvSpPr>
          <p:nvPr>
            <p:ph type="subTitle" idx="1"/>
          </p:nvPr>
        </p:nvSpPr>
        <p:spPr>
          <a:xfrm>
            <a:off x="705132" y="1240646"/>
            <a:ext cx="795597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50000"/>
              </a:lnSpc>
            </a:pPr>
            <a:r>
              <a:rPr lang="ru-RU" sz="1400" dirty="0"/>
              <a:t>Изучить воспитательный потенциал волонтёрской деятельности и показать её роль в развитии социальной активности и гражданской ответственности студентов ОГБПОУ «Томский техникум информационных технологий».</a:t>
            </a:r>
            <a:endParaRPr sz="1400" dirty="0"/>
          </a:p>
        </p:txBody>
      </p:sp>
      <p:sp>
        <p:nvSpPr>
          <p:cNvPr id="407" name="Google Shape;407;p45"/>
          <p:cNvSpPr txBox="1">
            <a:spLocks noGrp="1"/>
          </p:cNvSpPr>
          <p:nvPr>
            <p:ph type="subTitle" idx="3"/>
          </p:nvPr>
        </p:nvSpPr>
        <p:spPr>
          <a:xfrm>
            <a:off x="705132" y="3251243"/>
            <a:ext cx="795597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lnSpc>
                <a:spcPct val="150000"/>
              </a:lnSpc>
            </a:pPr>
            <a:r>
              <a:rPr lang="ru-RU" dirty="0"/>
              <a:t>Методологическую основу исследования составили труды отечественных педагогов и современные научные работы, раскрывающие воспитательный потенциал волонтёрской деятельности в формировании личностных качеств молодёжи. </a:t>
            </a:r>
            <a:endParaRPr dirty="0"/>
          </a:p>
        </p:txBody>
      </p:sp>
      <p:sp>
        <p:nvSpPr>
          <p:cNvPr id="409" name="Google Shape;409;p45"/>
          <p:cNvSpPr txBox="1">
            <a:spLocks noGrp="1"/>
          </p:cNvSpPr>
          <p:nvPr>
            <p:ph type="subTitle" idx="5"/>
          </p:nvPr>
        </p:nvSpPr>
        <p:spPr>
          <a:xfrm>
            <a:off x="1343182" y="695315"/>
            <a:ext cx="2977800" cy="3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latin typeface="Montserrat Black" panose="00000A00000000000000" pitchFamily="2" charset="-52"/>
              </a:rPr>
              <a:t>Цель</a:t>
            </a:r>
            <a:endParaRPr sz="3200" dirty="0">
              <a:latin typeface="Montserrat Black" panose="00000A00000000000000" pitchFamily="2" charset="-52"/>
            </a:endParaRPr>
          </a:p>
        </p:txBody>
      </p:sp>
      <p:sp>
        <p:nvSpPr>
          <p:cNvPr id="410" name="Google Shape;410;p45"/>
          <p:cNvSpPr txBox="1">
            <a:spLocks noGrp="1"/>
          </p:cNvSpPr>
          <p:nvPr>
            <p:ph type="subTitle" idx="6"/>
          </p:nvPr>
        </p:nvSpPr>
        <p:spPr>
          <a:xfrm>
            <a:off x="1352916" y="2671373"/>
            <a:ext cx="5644916" cy="3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latin typeface="Montserrat Black" panose="00000A00000000000000" pitchFamily="2" charset="-52"/>
              </a:rPr>
              <a:t>Материалы и методы</a:t>
            </a:r>
            <a:endParaRPr sz="3200" dirty="0">
              <a:latin typeface="Montserrat Black" panose="00000A00000000000000" pitchFamily="2" charset="-52"/>
            </a:endParaRPr>
          </a:p>
        </p:txBody>
      </p:sp>
      <p:sp>
        <p:nvSpPr>
          <p:cNvPr id="415" name="Google Shape;415;p45"/>
          <p:cNvSpPr/>
          <p:nvPr/>
        </p:nvSpPr>
        <p:spPr>
          <a:xfrm>
            <a:off x="705132" y="597522"/>
            <a:ext cx="572700" cy="5727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dk2">
                <a:alpha val="1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45"/>
          <p:cNvSpPr/>
          <p:nvPr/>
        </p:nvSpPr>
        <p:spPr>
          <a:xfrm>
            <a:off x="705132" y="2566983"/>
            <a:ext cx="572700" cy="5727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dk2">
                <a:alpha val="1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45"/>
          <p:cNvSpPr/>
          <p:nvPr/>
        </p:nvSpPr>
        <p:spPr>
          <a:xfrm>
            <a:off x="805402" y="697786"/>
            <a:ext cx="372159" cy="372159"/>
          </a:xfrm>
          <a:custGeom>
            <a:avLst/>
            <a:gdLst/>
            <a:ahLst/>
            <a:cxnLst/>
            <a:rect l="l" t="t" r="r" b="b"/>
            <a:pathLst>
              <a:path w="11693" h="11693" extrusionOk="0">
                <a:moveTo>
                  <a:pt x="10252" y="584"/>
                </a:moveTo>
                <a:lnTo>
                  <a:pt x="10252" y="1263"/>
                </a:lnTo>
                <a:cubicBezTo>
                  <a:pt x="10252" y="1358"/>
                  <a:pt x="10323" y="1429"/>
                  <a:pt x="10406" y="1429"/>
                </a:cubicBezTo>
                <a:lnTo>
                  <a:pt x="11097" y="1429"/>
                </a:lnTo>
                <a:lnTo>
                  <a:pt x="9609" y="2918"/>
                </a:lnTo>
                <a:lnTo>
                  <a:pt x="9001" y="2918"/>
                </a:lnTo>
                <a:lnTo>
                  <a:pt x="9978" y="1941"/>
                </a:lnTo>
                <a:cubicBezTo>
                  <a:pt x="10037" y="1882"/>
                  <a:pt x="10037" y="1751"/>
                  <a:pt x="9978" y="1691"/>
                </a:cubicBezTo>
                <a:cubicBezTo>
                  <a:pt x="9948" y="1667"/>
                  <a:pt x="9903" y="1656"/>
                  <a:pt x="9859" y="1656"/>
                </a:cubicBezTo>
                <a:cubicBezTo>
                  <a:pt x="9814" y="1656"/>
                  <a:pt x="9769" y="1667"/>
                  <a:pt x="9740" y="1691"/>
                </a:cubicBezTo>
                <a:lnTo>
                  <a:pt x="8763" y="2679"/>
                </a:lnTo>
                <a:lnTo>
                  <a:pt x="8763" y="2072"/>
                </a:lnTo>
                <a:lnTo>
                  <a:pt x="10252" y="584"/>
                </a:lnTo>
                <a:close/>
                <a:moveTo>
                  <a:pt x="4739" y="2537"/>
                </a:moveTo>
                <a:cubicBezTo>
                  <a:pt x="5894" y="2537"/>
                  <a:pt x="6942" y="2977"/>
                  <a:pt x="7739" y="3703"/>
                </a:cubicBezTo>
                <a:lnTo>
                  <a:pt x="4620" y="6811"/>
                </a:lnTo>
                <a:cubicBezTo>
                  <a:pt x="4560" y="6870"/>
                  <a:pt x="4560" y="7001"/>
                  <a:pt x="4620" y="7049"/>
                </a:cubicBezTo>
                <a:cubicBezTo>
                  <a:pt x="4656" y="7085"/>
                  <a:pt x="4703" y="7097"/>
                  <a:pt x="4739" y="7097"/>
                </a:cubicBezTo>
                <a:cubicBezTo>
                  <a:pt x="4787" y="7097"/>
                  <a:pt x="4834" y="7085"/>
                  <a:pt x="4858" y="7049"/>
                </a:cubicBezTo>
                <a:lnTo>
                  <a:pt x="5632" y="6275"/>
                </a:lnTo>
                <a:cubicBezTo>
                  <a:pt x="5775" y="6478"/>
                  <a:pt x="5846" y="6692"/>
                  <a:pt x="5846" y="6930"/>
                </a:cubicBezTo>
                <a:cubicBezTo>
                  <a:pt x="5846" y="7549"/>
                  <a:pt x="5358" y="8037"/>
                  <a:pt x="4739" y="8037"/>
                </a:cubicBezTo>
                <a:cubicBezTo>
                  <a:pt x="4132" y="8037"/>
                  <a:pt x="3644" y="7549"/>
                  <a:pt x="3644" y="6930"/>
                </a:cubicBezTo>
                <a:cubicBezTo>
                  <a:pt x="3644" y="6323"/>
                  <a:pt x="4132" y="5835"/>
                  <a:pt x="4739" y="5835"/>
                </a:cubicBezTo>
                <a:cubicBezTo>
                  <a:pt x="4822" y="5835"/>
                  <a:pt x="4882" y="5835"/>
                  <a:pt x="4953" y="5847"/>
                </a:cubicBezTo>
                <a:cubicBezTo>
                  <a:pt x="4962" y="5848"/>
                  <a:pt x="4970" y="5848"/>
                  <a:pt x="4979" y="5848"/>
                </a:cubicBezTo>
                <a:cubicBezTo>
                  <a:pt x="5055" y="5848"/>
                  <a:pt x="5133" y="5801"/>
                  <a:pt x="5144" y="5716"/>
                </a:cubicBezTo>
                <a:cubicBezTo>
                  <a:pt x="5156" y="5620"/>
                  <a:pt x="5096" y="5537"/>
                  <a:pt x="5013" y="5525"/>
                </a:cubicBezTo>
                <a:cubicBezTo>
                  <a:pt x="4918" y="5513"/>
                  <a:pt x="4834" y="5489"/>
                  <a:pt x="4739" y="5489"/>
                </a:cubicBezTo>
                <a:cubicBezTo>
                  <a:pt x="3941" y="5489"/>
                  <a:pt x="3298" y="6144"/>
                  <a:pt x="3298" y="6942"/>
                </a:cubicBezTo>
                <a:cubicBezTo>
                  <a:pt x="3298" y="7740"/>
                  <a:pt x="3953" y="8383"/>
                  <a:pt x="4739" y="8383"/>
                </a:cubicBezTo>
                <a:cubicBezTo>
                  <a:pt x="5549" y="8383"/>
                  <a:pt x="6192" y="7728"/>
                  <a:pt x="6192" y="6942"/>
                </a:cubicBezTo>
                <a:cubicBezTo>
                  <a:pt x="6192" y="6609"/>
                  <a:pt x="6084" y="6299"/>
                  <a:pt x="5870" y="6049"/>
                </a:cubicBezTo>
                <a:lnTo>
                  <a:pt x="6406" y="5513"/>
                </a:lnTo>
                <a:cubicBezTo>
                  <a:pt x="6751" y="5906"/>
                  <a:pt x="6942" y="6418"/>
                  <a:pt x="6942" y="6942"/>
                </a:cubicBezTo>
                <a:cubicBezTo>
                  <a:pt x="6942" y="8156"/>
                  <a:pt x="5965" y="9133"/>
                  <a:pt x="4739" y="9133"/>
                </a:cubicBezTo>
                <a:cubicBezTo>
                  <a:pt x="3525" y="9133"/>
                  <a:pt x="2536" y="8156"/>
                  <a:pt x="2536" y="6942"/>
                </a:cubicBezTo>
                <a:cubicBezTo>
                  <a:pt x="2536" y="5716"/>
                  <a:pt x="3525" y="4739"/>
                  <a:pt x="4739" y="4739"/>
                </a:cubicBezTo>
                <a:cubicBezTo>
                  <a:pt x="5120" y="4739"/>
                  <a:pt x="5477" y="4823"/>
                  <a:pt x="5787" y="5001"/>
                </a:cubicBezTo>
                <a:cubicBezTo>
                  <a:pt x="5812" y="5016"/>
                  <a:pt x="5840" y="5022"/>
                  <a:pt x="5868" y="5022"/>
                </a:cubicBezTo>
                <a:cubicBezTo>
                  <a:pt x="5930" y="5022"/>
                  <a:pt x="5992" y="4988"/>
                  <a:pt x="6025" y="4930"/>
                </a:cubicBezTo>
                <a:cubicBezTo>
                  <a:pt x="6073" y="4834"/>
                  <a:pt x="6037" y="4739"/>
                  <a:pt x="5953" y="4692"/>
                </a:cubicBezTo>
                <a:cubicBezTo>
                  <a:pt x="5572" y="4501"/>
                  <a:pt x="5156" y="4370"/>
                  <a:pt x="4739" y="4370"/>
                </a:cubicBezTo>
                <a:cubicBezTo>
                  <a:pt x="3346" y="4370"/>
                  <a:pt x="2203" y="5525"/>
                  <a:pt x="2203" y="6918"/>
                </a:cubicBezTo>
                <a:cubicBezTo>
                  <a:pt x="2203" y="8323"/>
                  <a:pt x="3346" y="9466"/>
                  <a:pt x="4739" y="9466"/>
                </a:cubicBezTo>
                <a:cubicBezTo>
                  <a:pt x="6144" y="9466"/>
                  <a:pt x="7287" y="8323"/>
                  <a:pt x="7287" y="6918"/>
                </a:cubicBezTo>
                <a:cubicBezTo>
                  <a:pt x="7287" y="6299"/>
                  <a:pt x="7061" y="5716"/>
                  <a:pt x="6668" y="5239"/>
                </a:cubicBezTo>
                <a:lnTo>
                  <a:pt x="7204" y="4704"/>
                </a:lnTo>
                <a:cubicBezTo>
                  <a:pt x="7751" y="5311"/>
                  <a:pt x="8049" y="6085"/>
                  <a:pt x="8049" y="6918"/>
                </a:cubicBezTo>
                <a:cubicBezTo>
                  <a:pt x="8049" y="8740"/>
                  <a:pt x="6561" y="10228"/>
                  <a:pt x="4739" y="10228"/>
                </a:cubicBezTo>
                <a:cubicBezTo>
                  <a:pt x="2929" y="10228"/>
                  <a:pt x="1441" y="8740"/>
                  <a:pt x="1441" y="6918"/>
                </a:cubicBezTo>
                <a:cubicBezTo>
                  <a:pt x="1441" y="5108"/>
                  <a:pt x="2929" y="3620"/>
                  <a:pt x="4739" y="3620"/>
                </a:cubicBezTo>
                <a:cubicBezTo>
                  <a:pt x="5382" y="3620"/>
                  <a:pt x="5989" y="3799"/>
                  <a:pt x="6525" y="4132"/>
                </a:cubicBezTo>
                <a:cubicBezTo>
                  <a:pt x="6558" y="4151"/>
                  <a:pt x="6594" y="4161"/>
                  <a:pt x="6628" y="4161"/>
                </a:cubicBezTo>
                <a:cubicBezTo>
                  <a:pt x="6679" y="4161"/>
                  <a:pt x="6727" y="4139"/>
                  <a:pt x="6763" y="4096"/>
                </a:cubicBezTo>
                <a:cubicBezTo>
                  <a:pt x="6811" y="4025"/>
                  <a:pt x="6799" y="3918"/>
                  <a:pt x="6727" y="3858"/>
                </a:cubicBezTo>
                <a:cubicBezTo>
                  <a:pt x="6144" y="3477"/>
                  <a:pt x="5453" y="3275"/>
                  <a:pt x="4763" y="3275"/>
                </a:cubicBezTo>
                <a:cubicBezTo>
                  <a:pt x="2751" y="3275"/>
                  <a:pt x="1108" y="4918"/>
                  <a:pt x="1108" y="6918"/>
                </a:cubicBezTo>
                <a:cubicBezTo>
                  <a:pt x="1108" y="8930"/>
                  <a:pt x="2751" y="10573"/>
                  <a:pt x="4763" y="10573"/>
                </a:cubicBezTo>
                <a:cubicBezTo>
                  <a:pt x="6763" y="10573"/>
                  <a:pt x="8406" y="8930"/>
                  <a:pt x="8406" y="6918"/>
                </a:cubicBezTo>
                <a:cubicBezTo>
                  <a:pt x="8406" y="6013"/>
                  <a:pt x="8061" y="5132"/>
                  <a:pt x="7454" y="4465"/>
                </a:cubicBezTo>
                <a:lnTo>
                  <a:pt x="7989" y="3930"/>
                </a:lnTo>
                <a:cubicBezTo>
                  <a:pt x="8704" y="4739"/>
                  <a:pt x="9144" y="5775"/>
                  <a:pt x="9144" y="6942"/>
                </a:cubicBezTo>
                <a:cubicBezTo>
                  <a:pt x="9144" y="9359"/>
                  <a:pt x="7168" y="11347"/>
                  <a:pt x="4739" y="11347"/>
                </a:cubicBezTo>
                <a:cubicBezTo>
                  <a:pt x="2322" y="11347"/>
                  <a:pt x="334" y="9359"/>
                  <a:pt x="334" y="6942"/>
                </a:cubicBezTo>
                <a:cubicBezTo>
                  <a:pt x="334" y="4513"/>
                  <a:pt x="2322" y="2537"/>
                  <a:pt x="4739" y="2537"/>
                </a:cubicBezTo>
                <a:close/>
                <a:moveTo>
                  <a:pt x="10403" y="1"/>
                </a:moveTo>
                <a:cubicBezTo>
                  <a:pt x="10360" y="1"/>
                  <a:pt x="10315" y="16"/>
                  <a:pt x="10275" y="48"/>
                </a:cubicBezTo>
                <a:lnTo>
                  <a:pt x="8466" y="1882"/>
                </a:lnTo>
                <a:cubicBezTo>
                  <a:pt x="8430" y="1906"/>
                  <a:pt x="8418" y="1953"/>
                  <a:pt x="8418" y="1989"/>
                </a:cubicBezTo>
                <a:lnTo>
                  <a:pt x="8418" y="3025"/>
                </a:lnTo>
                <a:lnTo>
                  <a:pt x="7978" y="3465"/>
                </a:lnTo>
                <a:cubicBezTo>
                  <a:pt x="7120" y="2679"/>
                  <a:pt x="5989" y="2203"/>
                  <a:pt x="4739" y="2203"/>
                </a:cubicBezTo>
                <a:cubicBezTo>
                  <a:pt x="2120" y="2203"/>
                  <a:pt x="0" y="4334"/>
                  <a:pt x="0" y="6954"/>
                </a:cubicBezTo>
                <a:cubicBezTo>
                  <a:pt x="0" y="9573"/>
                  <a:pt x="2120" y="11692"/>
                  <a:pt x="4739" y="11692"/>
                </a:cubicBezTo>
                <a:cubicBezTo>
                  <a:pt x="7358" y="11692"/>
                  <a:pt x="9490" y="9573"/>
                  <a:pt x="9490" y="6954"/>
                </a:cubicBezTo>
                <a:cubicBezTo>
                  <a:pt x="9490" y="5704"/>
                  <a:pt x="9013" y="4573"/>
                  <a:pt x="8228" y="3715"/>
                </a:cubicBezTo>
                <a:lnTo>
                  <a:pt x="8668" y="3275"/>
                </a:lnTo>
                <a:lnTo>
                  <a:pt x="9704" y="3275"/>
                </a:lnTo>
                <a:cubicBezTo>
                  <a:pt x="9740" y="3275"/>
                  <a:pt x="9787" y="3263"/>
                  <a:pt x="9823" y="3227"/>
                </a:cubicBezTo>
                <a:lnTo>
                  <a:pt x="11645" y="1394"/>
                </a:lnTo>
                <a:cubicBezTo>
                  <a:pt x="11680" y="1346"/>
                  <a:pt x="11692" y="1263"/>
                  <a:pt x="11668" y="1203"/>
                </a:cubicBezTo>
                <a:cubicBezTo>
                  <a:pt x="11633" y="1144"/>
                  <a:pt x="11573" y="1096"/>
                  <a:pt x="11502" y="1096"/>
                </a:cubicBezTo>
                <a:lnTo>
                  <a:pt x="10573" y="1096"/>
                </a:lnTo>
                <a:lnTo>
                  <a:pt x="10573" y="179"/>
                </a:lnTo>
                <a:cubicBezTo>
                  <a:pt x="10573" y="108"/>
                  <a:pt x="10537" y="48"/>
                  <a:pt x="10466" y="12"/>
                </a:cubicBezTo>
                <a:cubicBezTo>
                  <a:pt x="10446" y="5"/>
                  <a:pt x="10425" y="1"/>
                  <a:pt x="1040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7" name="Google Shape;427;p45"/>
          <p:cNvGrpSpPr/>
          <p:nvPr/>
        </p:nvGrpSpPr>
        <p:grpSpPr>
          <a:xfrm>
            <a:off x="780216" y="2681848"/>
            <a:ext cx="422542" cy="342973"/>
            <a:chOff x="2165809" y="3811059"/>
            <a:chExt cx="422542" cy="342973"/>
          </a:xfrm>
        </p:grpSpPr>
        <p:sp>
          <p:nvSpPr>
            <p:cNvPr id="428" name="Google Shape;428;p45"/>
            <p:cNvSpPr/>
            <p:nvPr/>
          </p:nvSpPr>
          <p:spPr>
            <a:xfrm>
              <a:off x="2165809" y="3811059"/>
              <a:ext cx="422542" cy="342973"/>
            </a:xfrm>
            <a:custGeom>
              <a:avLst/>
              <a:gdLst/>
              <a:ahLst/>
              <a:cxnLst/>
              <a:rect l="l" t="t" r="r" b="b"/>
              <a:pathLst>
                <a:path w="13276" h="10776" extrusionOk="0">
                  <a:moveTo>
                    <a:pt x="2084" y="382"/>
                  </a:moveTo>
                  <a:cubicBezTo>
                    <a:pt x="2084" y="382"/>
                    <a:pt x="2108" y="382"/>
                    <a:pt x="2108" y="406"/>
                  </a:cubicBezTo>
                  <a:lnTo>
                    <a:pt x="2108" y="1239"/>
                  </a:lnTo>
                  <a:cubicBezTo>
                    <a:pt x="2108" y="1239"/>
                    <a:pt x="2108" y="1251"/>
                    <a:pt x="2084" y="1251"/>
                  </a:cubicBezTo>
                  <a:lnTo>
                    <a:pt x="1667" y="1251"/>
                  </a:lnTo>
                  <a:cubicBezTo>
                    <a:pt x="1667" y="1251"/>
                    <a:pt x="1655" y="1251"/>
                    <a:pt x="1655" y="1239"/>
                  </a:cubicBezTo>
                  <a:lnTo>
                    <a:pt x="1655" y="406"/>
                  </a:lnTo>
                  <a:lnTo>
                    <a:pt x="2084" y="382"/>
                  </a:lnTo>
                  <a:close/>
                  <a:moveTo>
                    <a:pt x="11645" y="382"/>
                  </a:moveTo>
                  <a:cubicBezTo>
                    <a:pt x="11645" y="382"/>
                    <a:pt x="11657" y="382"/>
                    <a:pt x="11657" y="406"/>
                  </a:cubicBezTo>
                  <a:lnTo>
                    <a:pt x="11657" y="1239"/>
                  </a:lnTo>
                  <a:cubicBezTo>
                    <a:pt x="11657" y="1239"/>
                    <a:pt x="11657" y="1251"/>
                    <a:pt x="11645" y="1251"/>
                  </a:cubicBezTo>
                  <a:lnTo>
                    <a:pt x="11216" y="1251"/>
                  </a:lnTo>
                  <a:cubicBezTo>
                    <a:pt x="11216" y="1251"/>
                    <a:pt x="11192" y="1251"/>
                    <a:pt x="11192" y="1239"/>
                  </a:cubicBezTo>
                  <a:lnTo>
                    <a:pt x="11192" y="406"/>
                  </a:lnTo>
                  <a:lnTo>
                    <a:pt x="11216" y="406"/>
                  </a:lnTo>
                  <a:lnTo>
                    <a:pt x="11645" y="382"/>
                  </a:lnTo>
                  <a:close/>
                  <a:moveTo>
                    <a:pt x="12478" y="1215"/>
                  </a:moveTo>
                  <a:cubicBezTo>
                    <a:pt x="12716" y="1215"/>
                    <a:pt x="12907" y="1418"/>
                    <a:pt x="12907" y="1656"/>
                  </a:cubicBezTo>
                  <a:lnTo>
                    <a:pt x="12907" y="9954"/>
                  </a:lnTo>
                  <a:cubicBezTo>
                    <a:pt x="12895" y="10193"/>
                    <a:pt x="12704" y="10383"/>
                    <a:pt x="12466" y="10383"/>
                  </a:cubicBezTo>
                  <a:lnTo>
                    <a:pt x="834" y="10383"/>
                  </a:lnTo>
                  <a:cubicBezTo>
                    <a:pt x="596" y="10383"/>
                    <a:pt x="405" y="10193"/>
                    <a:pt x="405" y="9954"/>
                  </a:cubicBezTo>
                  <a:lnTo>
                    <a:pt x="405" y="1656"/>
                  </a:lnTo>
                  <a:cubicBezTo>
                    <a:pt x="405" y="1418"/>
                    <a:pt x="596" y="1215"/>
                    <a:pt x="834" y="1215"/>
                  </a:cubicBezTo>
                  <a:lnTo>
                    <a:pt x="1262" y="1215"/>
                  </a:lnTo>
                  <a:lnTo>
                    <a:pt x="1262" y="1239"/>
                  </a:lnTo>
                  <a:cubicBezTo>
                    <a:pt x="1262" y="1453"/>
                    <a:pt x="1441" y="1632"/>
                    <a:pt x="1667" y="1632"/>
                  </a:cubicBezTo>
                  <a:lnTo>
                    <a:pt x="2084" y="1632"/>
                  </a:lnTo>
                  <a:cubicBezTo>
                    <a:pt x="2310" y="1632"/>
                    <a:pt x="2489" y="1453"/>
                    <a:pt x="2489" y="1239"/>
                  </a:cubicBezTo>
                  <a:lnTo>
                    <a:pt x="2489" y="1215"/>
                  </a:lnTo>
                  <a:lnTo>
                    <a:pt x="10823" y="1215"/>
                  </a:lnTo>
                  <a:lnTo>
                    <a:pt x="10823" y="1239"/>
                  </a:lnTo>
                  <a:cubicBezTo>
                    <a:pt x="10823" y="1453"/>
                    <a:pt x="11002" y="1632"/>
                    <a:pt x="11228" y="1632"/>
                  </a:cubicBezTo>
                  <a:lnTo>
                    <a:pt x="11645" y="1632"/>
                  </a:lnTo>
                  <a:cubicBezTo>
                    <a:pt x="11859" y="1632"/>
                    <a:pt x="12038" y="1453"/>
                    <a:pt x="12038" y="1239"/>
                  </a:cubicBezTo>
                  <a:lnTo>
                    <a:pt x="12038" y="1215"/>
                  </a:lnTo>
                  <a:close/>
                  <a:moveTo>
                    <a:pt x="1655" y="1"/>
                  </a:moveTo>
                  <a:cubicBezTo>
                    <a:pt x="1429" y="1"/>
                    <a:pt x="1251" y="179"/>
                    <a:pt x="1251" y="406"/>
                  </a:cubicBezTo>
                  <a:lnTo>
                    <a:pt x="1251" y="834"/>
                  </a:lnTo>
                  <a:lnTo>
                    <a:pt x="822" y="834"/>
                  </a:lnTo>
                  <a:cubicBezTo>
                    <a:pt x="381" y="834"/>
                    <a:pt x="0" y="1203"/>
                    <a:pt x="0" y="1656"/>
                  </a:cubicBezTo>
                  <a:lnTo>
                    <a:pt x="0" y="9954"/>
                  </a:lnTo>
                  <a:cubicBezTo>
                    <a:pt x="0" y="10395"/>
                    <a:pt x="381" y="10776"/>
                    <a:pt x="822" y="10776"/>
                  </a:cubicBezTo>
                  <a:lnTo>
                    <a:pt x="12442" y="10776"/>
                  </a:lnTo>
                  <a:cubicBezTo>
                    <a:pt x="12895" y="10776"/>
                    <a:pt x="13264" y="10395"/>
                    <a:pt x="13264" y="9954"/>
                  </a:cubicBezTo>
                  <a:lnTo>
                    <a:pt x="13264" y="1656"/>
                  </a:lnTo>
                  <a:cubicBezTo>
                    <a:pt x="13276" y="1203"/>
                    <a:pt x="12907" y="834"/>
                    <a:pt x="12466" y="834"/>
                  </a:cubicBezTo>
                  <a:lnTo>
                    <a:pt x="12026" y="834"/>
                  </a:lnTo>
                  <a:lnTo>
                    <a:pt x="12026" y="406"/>
                  </a:lnTo>
                  <a:cubicBezTo>
                    <a:pt x="12026" y="179"/>
                    <a:pt x="11847" y="1"/>
                    <a:pt x="11621" y="1"/>
                  </a:cubicBezTo>
                  <a:lnTo>
                    <a:pt x="11216" y="1"/>
                  </a:lnTo>
                  <a:cubicBezTo>
                    <a:pt x="10990" y="1"/>
                    <a:pt x="10811" y="179"/>
                    <a:pt x="10811" y="406"/>
                  </a:cubicBezTo>
                  <a:lnTo>
                    <a:pt x="10811" y="834"/>
                  </a:lnTo>
                  <a:lnTo>
                    <a:pt x="2477" y="834"/>
                  </a:lnTo>
                  <a:lnTo>
                    <a:pt x="2477" y="406"/>
                  </a:lnTo>
                  <a:cubicBezTo>
                    <a:pt x="2477" y="179"/>
                    <a:pt x="2298" y="1"/>
                    <a:pt x="20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45"/>
            <p:cNvSpPr/>
            <p:nvPr/>
          </p:nvSpPr>
          <p:spPr>
            <a:xfrm>
              <a:off x="2193085" y="3877387"/>
              <a:ext cx="368753" cy="12158"/>
            </a:xfrm>
            <a:custGeom>
              <a:avLst/>
              <a:gdLst/>
              <a:ahLst/>
              <a:cxnLst/>
              <a:rect l="l" t="t" r="r" b="b"/>
              <a:pathLst>
                <a:path w="11586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1395" y="381"/>
                  </a:lnTo>
                  <a:cubicBezTo>
                    <a:pt x="11502" y="381"/>
                    <a:pt x="11585" y="298"/>
                    <a:pt x="11585" y="191"/>
                  </a:cubicBezTo>
                  <a:cubicBezTo>
                    <a:pt x="11585" y="84"/>
                    <a:pt x="11502" y="0"/>
                    <a:pt x="113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45"/>
            <p:cNvSpPr/>
            <p:nvPr/>
          </p:nvSpPr>
          <p:spPr>
            <a:xfrm>
              <a:off x="2212404" y="3930062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45"/>
            <p:cNvSpPr/>
            <p:nvPr/>
          </p:nvSpPr>
          <p:spPr>
            <a:xfrm>
              <a:off x="2305245" y="3930062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49" y="0"/>
                    <a:pt x="14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45"/>
            <p:cNvSpPr/>
            <p:nvPr/>
          </p:nvSpPr>
          <p:spPr>
            <a:xfrm>
              <a:off x="2489813" y="3930062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86"/>
                    <a:pt x="1643" y="191"/>
                  </a:cubicBezTo>
                  <a:cubicBezTo>
                    <a:pt x="1643" y="84"/>
                    <a:pt x="1572" y="0"/>
                    <a:pt x="14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45"/>
            <p:cNvSpPr/>
            <p:nvPr/>
          </p:nvSpPr>
          <p:spPr>
            <a:xfrm>
              <a:off x="2212404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45"/>
            <p:cNvSpPr/>
            <p:nvPr/>
          </p:nvSpPr>
          <p:spPr>
            <a:xfrm>
              <a:off x="2397736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1441" y="381"/>
                  </a:lnTo>
                  <a:cubicBezTo>
                    <a:pt x="1548" y="381"/>
                    <a:pt x="1631" y="286"/>
                    <a:pt x="1631" y="191"/>
                  </a:cubicBezTo>
                  <a:cubicBezTo>
                    <a:pt x="1631" y="84"/>
                    <a:pt x="1548" y="0"/>
                    <a:pt x="14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45"/>
            <p:cNvSpPr/>
            <p:nvPr/>
          </p:nvSpPr>
          <p:spPr>
            <a:xfrm>
              <a:off x="2212404" y="4036175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61" y="0"/>
                    <a:pt x="14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45"/>
            <p:cNvSpPr/>
            <p:nvPr/>
          </p:nvSpPr>
          <p:spPr>
            <a:xfrm>
              <a:off x="2305245" y="4036175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49" y="0"/>
                    <a:pt x="14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45"/>
            <p:cNvSpPr/>
            <p:nvPr/>
          </p:nvSpPr>
          <p:spPr>
            <a:xfrm>
              <a:off x="2489813" y="4036175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3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98"/>
                    <a:pt x="1643" y="191"/>
                  </a:cubicBezTo>
                  <a:cubicBezTo>
                    <a:pt x="1643" y="83"/>
                    <a:pt x="1572" y="0"/>
                    <a:pt x="14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45"/>
            <p:cNvSpPr/>
            <p:nvPr/>
          </p:nvSpPr>
          <p:spPr>
            <a:xfrm>
              <a:off x="2305245" y="4088467"/>
              <a:ext cx="51974" cy="12540"/>
            </a:xfrm>
            <a:custGeom>
              <a:avLst/>
              <a:gdLst/>
              <a:ahLst/>
              <a:cxnLst/>
              <a:rect l="l" t="t" r="r" b="b"/>
              <a:pathLst>
                <a:path w="1633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lnTo>
                    <a:pt x="1442" y="393"/>
                  </a:lnTo>
                  <a:cubicBezTo>
                    <a:pt x="1549" y="393"/>
                    <a:pt x="1632" y="298"/>
                    <a:pt x="1632" y="191"/>
                  </a:cubicBezTo>
                  <a:cubicBezTo>
                    <a:pt x="1632" y="95"/>
                    <a:pt x="1549" y="0"/>
                    <a:pt x="14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45"/>
            <p:cNvSpPr/>
            <p:nvPr/>
          </p:nvSpPr>
          <p:spPr>
            <a:xfrm>
              <a:off x="2397736" y="4088467"/>
              <a:ext cx="51942" cy="12540"/>
            </a:xfrm>
            <a:custGeom>
              <a:avLst/>
              <a:gdLst/>
              <a:ahLst/>
              <a:cxnLst/>
              <a:rect l="l" t="t" r="r" b="b"/>
              <a:pathLst>
                <a:path w="1632" h="394" extrusionOk="0">
                  <a:moveTo>
                    <a:pt x="191" y="0"/>
                  </a:moveTo>
                  <a:cubicBezTo>
                    <a:pt x="83" y="0"/>
                    <a:pt x="0" y="95"/>
                    <a:pt x="0" y="191"/>
                  </a:cubicBezTo>
                  <a:cubicBezTo>
                    <a:pt x="0" y="298"/>
                    <a:pt x="83" y="393"/>
                    <a:pt x="191" y="393"/>
                  </a:cubicBezTo>
                  <a:lnTo>
                    <a:pt x="1441" y="393"/>
                  </a:lnTo>
                  <a:cubicBezTo>
                    <a:pt x="1548" y="393"/>
                    <a:pt x="1631" y="298"/>
                    <a:pt x="1631" y="191"/>
                  </a:cubicBezTo>
                  <a:cubicBezTo>
                    <a:pt x="1631" y="95"/>
                    <a:pt x="1548" y="0"/>
                    <a:pt x="14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45"/>
            <p:cNvSpPr/>
            <p:nvPr/>
          </p:nvSpPr>
          <p:spPr>
            <a:xfrm>
              <a:off x="2489813" y="4088467"/>
              <a:ext cx="52324" cy="12540"/>
            </a:xfrm>
            <a:custGeom>
              <a:avLst/>
              <a:gdLst/>
              <a:ahLst/>
              <a:cxnLst/>
              <a:rect l="l" t="t" r="r" b="b"/>
              <a:pathLst>
                <a:path w="1644" h="394" extrusionOk="0">
                  <a:moveTo>
                    <a:pt x="203" y="0"/>
                  </a:moveTo>
                  <a:cubicBezTo>
                    <a:pt x="95" y="0"/>
                    <a:pt x="0" y="95"/>
                    <a:pt x="0" y="191"/>
                  </a:cubicBezTo>
                  <a:cubicBezTo>
                    <a:pt x="0" y="298"/>
                    <a:pt x="95" y="393"/>
                    <a:pt x="203" y="393"/>
                  </a:cubicBezTo>
                  <a:lnTo>
                    <a:pt x="1441" y="393"/>
                  </a:lnTo>
                  <a:cubicBezTo>
                    <a:pt x="1548" y="393"/>
                    <a:pt x="1643" y="298"/>
                    <a:pt x="1643" y="191"/>
                  </a:cubicBezTo>
                  <a:cubicBezTo>
                    <a:pt x="1643" y="95"/>
                    <a:pt x="1572" y="0"/>
                    <a:pt x="14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45"/>
            <p:cNvSpPr/>
            <p:nvPr/>
          </p:nvSpPr>
          <p:spPr>
            <a:xfrm>
              <a:off x="230486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54" y="1"/>
                  </a:moveTo>
                  <a:cubicBezTo>
                    <a:pt x="1406" y="1"/>
                    <a:pt x="1358" y="21"/>
                    <a:pt x="1323" y="63"/>
                  </a:cubicBezTo>
                  <a:lnTo>
                    <a:pt x="620" y="754"/>
                  </a:lnTo>
                  <a:lnTo>
                    <a:pt x="334" y="480"/>
                  </a:lnTo>
                  <a:cubicBezTo>
                    <a:pt x="299" y="438"/>
                    <a:pt x="251" y="417"/>
                    <a:pt x="203" y="417"/>
                  </a:cubicBezTo>
                  <a:cubicBezTo>
                    <a:pt x="156" y="417"/>
                    <a:pt x="108" y="438"/>
                    <a:pt x="72" y="480"/>
                  </a:cubicBezTo>
                  <a:cubicBezTo>
                    <a:pt x="1" y="551"/>
                    <a:pt x="1" y="670"/>
                    <a:pt x="72" y="742"/>
                  </a:cubicBezTo>
                  <a:lnTo>
                    <a:pt x="489" y="1158"/>
                  </a:lnTo>
                  <a:cubicBezTo>
                    <a:pt x="513" y="1194"/>
                    <a:pt x="572" y="1218"/>
                    <a:pt x="620" y="1218"/>
                  </a:cubicBezTo>
                  <a:cubicBezTo>
                    <a:pt x="668" y="1218"/>
                    <a:pt x="727" y="1206"/>
                    <a:pt x="751" y="1158"/>
                  </a:cubicBezTo>
                  <a:lnTo>
                    <a:pt x="1585" y="325"/>
                  </a:lnTo>
                  <a:cubicBezTo>
                    <a:pt x="1668" y="254"/>
                    <a:pt x="1668" y="134"/>
                    <a:pt x="1585" y="63"/>
                  </a:cubicBezTo>
                  <a:cubicBezTo>
                    <a:pt x="1549" y="21"/>
                    <a:pt x="1501" y="1"/>
                    <a:pt x="14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45"/>
            <p:cNvSpPr/>
            <p:nvPr/>
          </p:nvSpPr>
          <p:spPr>
            <a:xfrm>
              <a:off x="248981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6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24" y="1194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4"/>
                    <a:pt x="1667" y="134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45"/>
            <p:cNvSpPr/>
            <p:nvPr/>
          </p:nvSpPr>
          <p:spPr>
            <a:xfrm>
              <a:off x="2396972" y="4022807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0"/>
                  </a:moveTo>
                  <a:cubicBezTo>
                    <a:pt x="1417" y="0"/>
                    <a:pt x="1369" y="21"/>
                    <a:pt x="1334" y="63"/>
                  </a:cubicBezTo>
                  <a:lnTo>
                    <a:pt x="631" y="753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3"/>
                    <a:pt x="1667" y="134"/>
                    <a:pt x="1596" y="63"/>
                  </a:cubicBezTo>
                  <a:cubicBezTo>
                    <a:pt x="1560" y="21"/>
                    <a:pt x="1512" y="0"/>
                    <a:pt x="1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45"/>
            <p:cNvSpPr/>
            <p:nvPr/>
          </p:nvSpPr>
          <p:spPr>
            <a:xfrm>
              <a:off x="2212404" y="4075386"/>
              <a:ext cx="53088" cy="38861"/>
            </a:xfrm>
            <a:custGeom>
              <a:avLst/>
              <a:gdLst/>
              <a:ahLst/>
              <a:cxnLst/>
              <a:rect l="l" t="t" r="r" b="b"/>
              <a:pathLst>
                <a:path w="1668" h="1221" extrusionOk="0">
                  <a:moveTo>
                    <a:pt x="1455" y="0"/>
                  </a:moveTo>
                  <a:cubicBezTo>
                    <a:pt x="1406" y="0"/>
                    <a:pt x="1358" y="18"/>
                    <a:pt x="1322" y="54"/>
                  </a:cubicBezTo>
                  <a:lnTo>
                    <a:pt x="620" y="756"/>
                  </a:lnTo>
                  <a:lnTo>
                    <a:pt x="346" y="471"/>
                  </a:lnTo>
                  <a:cubicBezTo>
                    <a:pt x="304" y="435"/>
                    <a:pt x="254" y="417"/>
                    <a:pt x="205" y="417"/>
                  </a:cubicBezTo>
                  <a:cubicBezTo>
                    <a:pt x="156" y="417"/>
                    <a:pt x="108" y="435"/>
                    <a:pt x="72" y="471"/>
                  </a:cubicBezTo>
                  <a:cubicBezTo>
                    <a:pt x="1" y="554"/>
                    <a:pt x="1" y="673"/>
                    <a:pt x="72" y="745"/>
                  </a:cubicBezTo>
                  <a:lnTo>
                    <a:pt x="489" y="1161"/>
                  </a:lnTo>
                  <a:cubicBezTo>
                    <a:pt x="537" y="1197"/>
                    <a:pt x="584" y="1221"/>
                    <a:pt x="620" y="1221"/>
                  </a:cubicBezTo>
                  <a:cubicBezTo>
                    <a:pt x="668" y="1221"/>
                    <a:pt x="727" y="1197"/>
                    <a:pt x="763" y="1161"/>
                  </a:cubicBezTo>
                  <a:lnTo>
                    <a:pt x="1596" y="328"/>
                  </a:lnTo>
                  <a:cubicBezTo>
                    <a:pt x="1668" y="268"/>
                    <a:pt x="1668" y="137"/>
                    <a:pt x="1596" y="54"/>
                  </a:cubicBezTo>
                  <a:cubicBezTo>
                    <a:pt x="1555" y="18"/>
                    <a:pt x="1504" y="0"/>
                    <a:pt x="14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45"/>
            <p:cNvSpPr/>
            <p:nvPr/>
          </p:nvSpPr>
          <p:spPr>
            <a:xfrm>
              <a:off x="2396972" y="3916694"/>
              <a:ext cx="53088" cy="38798"/>
            </a:xfrm>
            <a:custGeom>
              <a:avLst/>
              <a:gdLst/>
              <a:ahLst/>
              <a:cxnLst/>
              <a:rect l="l" t="t" r="r" b="b"/>
              <a:pathLst>
                <a:path w="1668" h="1219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9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9"/>
                  </a:cubicBezTo>
                  <a:lnTo>
                    <a:pt x="1596" y="325"/>
                  </a:lnTo>
                  <a:cubicBezTo>
                    <a:pt x="1667" y="266"/>
                    <a:pt x="1667" y="135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0"/>
          <p:cNvSpPr/>
          <p:nvPr/>
        </p:nvSpPr>
        <p:spPr>
          <a:xfrm rot="2934124">
            <a:off x="8055385" y="3772831"/>
            <a:ext cx="1852659" cy="2435946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sp>
        <p:nvSpPr>
          <p:cNvPr id="312" name="Google Shape;312;p40"/>
          <p:cNvSpPr/>
          <p:nvPr/>
        </p:nvSpPr>
        <p:spPr>
          <a:xfrm rot="-6146075">
            <a:off x="-1513759" y="-2115582"/>
            <a:ext cx="3027518" cy="3027518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40"/>
          <p:cNvSpPr/>
          <p:nvPr/>
        </p:nvSpPr>
        <p:spPr>
          <a:xfrm>
            <a:off x="8312834" y="-1243050"/>
            <a:ext cx="2486100" cy="2486100"/>
          </a:xfrm>
          <a:prstGeom prst="donut">
            <a:avLst>
              <a:gd name="adj" fmla="val 1599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40"/>
          <p:cNvSpPr/>
          <p:nvPr/>
        </p:nvSpPr>
        <p:spPr>
          <a:xfrm>
            <a:off x="3568390" y="4725516"/>
            <a:ext cx="1868400" cy="1868400"/>
          </a:xfrm>
          <a:prstGeom prst="ellipse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93A3013-5EAF-4F79-BA0D-F5B2EA61098C}"/>
              </a:ext>
            </a:extLst>
          </p:cNvPr>
          <p:cNvSpPr/>
          <p:nvPr/>
        </p:nvSpPr>
        <p:spPr>
          <a:xfrm>
            <a:off x="830312" y="205399"/>
            <a:ext cx="7483376" cy="70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Montserrat Black" panose="00000A00000000000000" pitchFamily="2" charset="-52"/>
              </a:rPr>
              <a:t>ВОЛОНТЁРСКОЕ ДВИЖЕНИЕ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latin typeface="Montserrat Black" panose="00000A00000000000000" pitchFamily="2" charset="-52"/>
              </a:rPr>
              <a:t>В ОГБПОУ «ТОМСКИЙ ТЕХНИКУМ ИНФОРМАЦИОННЫХ ТЕХНОЛОГИЙ» </a:t>
            </a:r>
          </a:p>
        </p:txBody>
      </p:sp>
      <p:sp>
        <p:nvSpPr>
          <p:cNvPr id="15" name="Google Shape;671;p59">
            <a:extLst>
              <a:ext uri="{FF2B5EF4-FFF2-40B4-BE49-F238E27FC236}">
                <a16:creationId xmlns:a16="http://schemas.microsoft.com/office/drawing/2014/main" id="{DFFC145A-F690-47E1-A7B1-12F1ED077F87}"/>
              </a:ext>
            </a:extLst>
          </p:cNvPr>
          <p:cNvSpPr txBox="1"/>
          <p:nvPr/>
        </p:nvSpPr>
        <p:spPr>
          <a:xfrm>
            <a:off x="313821" y="1000829"/>
            <a:ext cx="8516358" cy="442657"/>
          </a:xfrm>
          <a:prstGeom prst="roundRect">
            <a:avLst/>
          </a:prstGeom>
          <a:solidFill>
            <a:schemeClr val="accent1"/>
          </a:solidFill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dk2">
                <a:alpha val="13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ru-RU" i="1" dirty="0">
                <a:solidFill>
                  <a:schemeClr val="lt1"/>
                </a:solidFill>
                <a:latin typeface="Jost" panose="020B0604020202020204" charset="-52"/>
                <a:ea typeface="Jost" panose="020B0604020202020204" charset="-52"/>
                <a:cs typeface="Montserrat"/>
                <a:sym typeface="Montserrat"/>
              </a:rPr>
              <a:t>Каждый студент способен изменить окружающий мир, начиная с небольших, но значимых дел.</a:t>
            </a:r>
          </a:p>
        </p:txBody>
      </p:sp>
      <p:sp>
        <p:nvSpPr>
          <p:cNvPr id="21" name="Google Shape;405;p45">
            <a:extLst>
              <a:ext uri="{FF2B5EF4-FFF2-40B4-BE49-F238E27FC236}">
                <a16:creationId xmlns:a16="http://schemas.microsoft.com/office/drawing/2014/main" id="{A2AE6DFA-35F4-4B0E-8E38-36898A4B9B84}"/>
              </a:ext>
            </a:extLst>
          </p:cNvPr>
          <p:cNvSpPr txBox="1">
            <a:spLocks/>
          </p:cNvSpPr>
          <p:nvPr/>
        </p:nvSpPr>
        <p:spPr>
          <a:xfrm>
            <a:off x="288994" y="1536672"/>
            <a:ext cx="4580699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ru-RU" dirty="0">
                <a:latin typeface="Jost" panose="020B0604020202020204" charset="-52"/>
                <a:ea typeface="Jost" panose="020B0604020202020204" charset="-52"/>
              </a:rPr>
              <a:t>Волонтёрская деятельность в «ТТИТ» — это не разовая инициатива, а системная часть воспитательной работы, объединяющая студентов и педагогов. </a:t>
            </a:r>
          </a:p>
          <a:p>
            <a:pPr>
              <a:lnSpc>
                <a:spcPct val="150000"/>
              </a:lnSpc>
            </a:pPr>
            <a:endParaRPr lang="ru-RU" sz="400" dirty="0">
              <a:latin typeface="Jost" panose="020B0604020202020204" charset="-52"/>
              <a:ea typeface="Jost" panose="020B0604020202020204" charset="-52"/>
            </a:endParaRPr>
          </a:p>
          <a:p>
            <a:pPr marL="285750" indent="-285750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dirty="0">
                <a:latin typeface="Jost" panose="020B0604020202020204" charset="-52"/>
                <a:ea typeface="Jost" panose="020B0604020202020204" charset="-52"/>
              </a:rPr>
              <a:t>Подробный план;</a:t>
            </a:r>
          </a:p>
          <a:p>
            <a:pPr marL="285750" indent="-285750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dirty="0">
                <a:latin typeface="Jost" panose="020B0604020202020204" charset="-52"/>
                <a:ea typeface="Jost" panose="020B0604020202020204" charset="-52"/>
              </a:rPr>
              <a:t>Обучение;</a:t>
            </a:r>
          </a:p>
          <a:p>
            <a:pPr marL="285750" indent="-285750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dirty="0">
                <a:latin typeface="Jost" panose="020B0604020202020204" charset="-52"/>
                <a:ea typeface="Jost" panose="020B0604020202020204" charset="-52"/>
              </a:rPr>
              <a:t>Поддержка;</a:t>
            </a:r>
          </a:p>
          <a:p>
            <a:pPr marL="285750" indent="-285750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dirty="0">
                <a:latin typeface="Jost" panose="020B0604020202020204" charset="-52"/>
                <a:ea typeface="Jost" panose="020B0604020202020204" charset="-52"/>
              </a:rPr>
              <a:t>Мера ответственности;</a:t>
            </a:r>
          </a:p>
          <a:p>
            <a:pPr marL="285750" indent="-285750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dirty="0">
                <a:latin typeface="Jost" panose="020B0604020202020204" charset="-52"/>
                <a:ea typeface="Jost" panose="020B0604020202020204" charset="-52"/>
              </a:rPr>
              <a:t>Контроль каждого этапа;</a:t>
            </a:r>
          </a:p>
          <a:p>
            <a:pPr marL="285750" indent="-285750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dirty="0">
                <a:latin typeface="Jost" panose="020B0604020202020204" charset="-52"/>
                <a:ea typeface="Jost" panose="020B0604020202020204" charset="-52"/>
              </a:rPr>
              <a:t>Конечный результат;</a:t>
            </a:r>
          </a:p>
          <a:p>
            <a:pPr marL="285750" indent="-285750">
              <a:lnSpc>
                <a:spcPct val="150000"/>
              </a:lnSpc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dirty="0">
                <a:latin typeface="Jost" panose="020B0604020202020204" charset="-52"/>
                <a:ea typeface="Jost" panose="020B0604020202020204" charset="-52"/>
              </a:rPr>
              <a:t>Анализ работы.</a:t>
            </a:r>
          </a:p>
          <a:p>
            <a:pPr>
              <a:lnSpc>
                <a:spcPct val="150000"/>
              </a:lnSpc>
            </a:pPr>
            <a:endParaRPr lang="ru-RU" dirty="0">
              <a:latin typeface="Jost" panose="020B0604020202020204" charset="-52"/>
              <a:ea typeface="Jost" panose="020B0604020202020204" charset="-52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C63358C-ED69-4B90-A5A6-9A996231E6F2}"/>
              </a:ext>
            </a:extLst>
          </p:cNvPr>
          <p:cNvPicPr>
            <a:picLocks noGrp="1" noChangeAspect="1"/>
          </p:cNvPicPr>
          <p:nvPr>
            <p:ph type="pic" idx="3"/>
          </p:nvPr>
        </p:nvPicPr>
        <p:blipFill>
          <a:blip r:embed="rId3"/>
          <a:srcRect l="23277" r="23277"/>
          <a:stretch>
            <a:fillRect/>
          </a:stretch>
        </p:blipFill>
        <p:spPr>
          <a:xfrm>
            <a:off x="5853793" y="1813387"/>
            <a:ext cx="2559757" cy="31023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Black" panose="00000A00000000000000" pitchFamily="2" charset="-52"/>
              </a:rPr>
              <a:t>РЕЗУЛЬТАТЫ РАБОТЫ</a:t>
            </a:r>
            <a:endParaRPr dirty="0">
              <a:latin typeface="Montserrat Black" panose="00000A00000000000000" pitchFamily="2" charset="-52"/>
            </a:endParaRPr>
          </a:p>
        </p:txBody>
      </p:sp>
      <p:sp>
        <p:nvSpPr>
          <p:cNvPr id="326" name="Google Shape;326;p41"/>
          <p:cNvSpPr txBox="1">
            <a:spLocks noGrp="1"/>
          </p:cNvSpPr>
          <p:nvPr>
            <p:ph type="subTitle" idx="2"/>
          </p:nvPr>
        </p:nvSpPr>
        <p:spPr>
          <a:xfrm>
            <a:off x="599487" y="1280025"/>
            <a:ext cx="7945026" cy="218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200" dirty="0"/>
              <a:t>III Всероссийский конкурс «Инициативы, развивающие местное самоуправление». (выход в очный финал г. Москва);</a:t>
            </a: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200" dirty="0"/>
              <a:t>Исследовательский проект студентов «Волонтерская деятельность как ресурс для развития и сохранения культурного наследия и участия молодежи в культурной жизни» (участие в Региональной конференции);</a:t>
            </a: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200" dirty="0"/>
              <a:t>Исследовательский проект студентов «Культурная история Томска: От военной крепости до студенческой столицы» – II место в Региональной конференции ««Профессионал XXI века: настоящее, будущее»;</a:t>
            </a: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200" dirty="0"/>
              <a:t>Исследовательский проект студентов «Никто не забыт-ничто не забыто» – II место в Региональной военно-патриотической конференции «Судьбы, опаленные войной»</a:t>
            </a: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200" dirty="0"/>
              <a:t>Конкурсное направление «Учебно-исследовательские и творческие работы «Человек в истории», номинация «Дети славные России (судьбы соотечественников в истории страны») – I место в VI Региональном конкурсе научно-исследовательских проектных студенческих работ среди обучающихся СПО Томской области.</a:t>
            </a: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dirty="0"/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3"/>
          <p:cNvSpPr txBox="1">
            <a:spLocks noGrp="1"/>
          </p:cNvSpPr>
          <p:nvPr>
            <p:ph type="title"/>
          </p:nvPr>
        </p:nvSpPr>
        <p:spPr>
          <a:xfrm>
            <a:off x="720000" y="52602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Black" panose="00000A00000000000000" pitchFamily="2" charset="-52"/>
              </a:rPr>
              <a:t>УЧАСТИЕ В МЕРОПРИЯТИЯХ</a:t>
            </a:r>
            <a:endParaRPr dirty="0">
              <a:latin typeface="Montserrat Black" panose="00000A00000000000000" pitchFamily="2" charset="-52"/>
            </a:endParaRPr>
          </a:p>
        </p:txBody>
      </p:sp>
      <p:sp>
        <p:nvSpPr>
          <p:cNvPr id="351" name="Google Shape;351;p43"/>
          <p:cNvSpPr/>
          <p:nvPr/>
        </p:nvSpPr>
        <p:spPr>
          <a:xfrm rot="-6145876">
            <a:off x="7966266" y="3829011"/>
            <a:ext cx="2140586" cy="2140586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43"/>
          <p:cNvSpPr/>
          <p:nvPr/>
        </p:nvSpPr>
        <p:spPr>
          <a:xfrm rot="6443641" flipH="1">
            <a:off x="-413899" y="-621899"/>
            <a:ext cx="1292716" cy="1699574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pic>
        <p:nvPicPr>
          <p:cNvPr id="32" name="Google Shape;504;p50">
            <a:extLst>
              <a:ext uri="{FF2B5EF4-FFF2-40B4-BE49-F238E27FC236}">
                <a16:creationId xmlns:a16="http://schemas.microsoft.com/office/drawing/2014/main" id="{21D2E2FA-A2B7-4FD5-A6DD-B7E32F845DA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/>
          <a:stretch/>
        </p:blipFill>
        <p:spPr>
          <a:xfrm>
            <a:off x="618425" y="1481567"/>
            <a:ext cx="3869820" cy="2823671"/>
          </a:xfrm>
          <a:prstGeom prst="roundRect">
            <a:avLst>
              <a:gd name="adj" fmla="val 10836"/>
            </a:avLst>
          </a:prstGeom>
          <a:noFill/>
          <a:ln>
            <a:noFill/>
          </a:ln>
        </p:spPr>
      </p:pic>
      <p:pic>
        <p:nvPicPr>
          <p:cNvPr id="8" name="Google Shape;504;p50">
            <a:extLst>
              <a:ext uri="{FF2B5EF4-FFF2-40B4-BE49-F238E27FC236}">
                <a16:creationId xmlns:a16="http://schemas.microsoft.com/office/drawing/2014/main" id="{94313743-FFA9-4DB6-96D3-1F9CAB459839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/>
          <a:stretch/>
        </p:blipFill>
        <p:spPr>
          <a:xfrm>
            <a:off x="4655756" y="1481568"/>
            <a:ext cx="3768244" cy="2823671"/>
          </a:xfrm>
          <a:prstGeom prst="roundRect">
            <a:avLst>
              <a:gd name="adj" fmla="val 10836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7166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3"/>
          <p:cNvSpPr txBox="1">
            <a:spLocks noGrp="1"/>
          </p:cNvSpPr>
          <p:nvPr>
            <p:ph type="title"/>
          </p:nvPr>
        </p:nvSpPr>
        <p:spPr>
          <a:xfrm>
            <a:off x="720000" y="52602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Black" panose="00000A00000000000000" pitchFamily="2" charset="-52"/>
              </a:rPr>
              <a:t>УЧАСТИЕ В МЕРОПРИЯТИЯХ</a:t>
            </a:r>
            <a:endParaRPr dirty="0">
              <a:latin typeface="Montserrat Black" panose="00000A00000000000000" pitchFamily="2" charset="-52"/>
            </a:endParaRPr>
          </a:p>
        </p:txBody>
      </p:sp>
      <p:sp>
        <p:nvSpPr>
          <p:cNvPr id="351" name="Google Shape;351;p43"/>
          <p:cNvSpPr/>
          <p:nvPr/>
        </p:nvSpPr>
        <p:spPr>
          <a:xfrm rot="-6145876">
            <a:off x="7966266" y="3829011"/>
            <a:ext cx="2140586" cy="2140586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43"/>
          <p:cNvSpPr/>
          <p:nvPr/>
        </p:nvSpPr>
        <p:spPr>
          <a:xfrm rot="6443641" flipH="1">
            <a:off x="-413899" y="-621899"/>
            <a:ext cx="1292716" cy="1699574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pic>
        <p:nvPicPr>
          <p:cNvPr id="32" name="Google Shape;504;p50">
            <a:extLst>
              <a:ext uri="{FF2B5EF4-FFF2-40B4-BE49-F238E27FC236}">
                <a16:creationId xmlns:a16="http://schemas.microsoft.com/office/drawing/2014/main" id="{21D2E2FA-A2B7-4FD5-A6DD-B7E32F845DA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/>
          <a:stretch/>
        </p:blipFill>
        <p:spPr>
          <a:xfrm>
            <a:off x="858297" y="1639728"/>
            <a:ext cx="3544380" cy="2535014"/>
          </a:xfrm>
          <a:prstGeom prst="roundRect">
            <a:avLst>
              <a:gd name="adj" fmla="val 10836"/>
            </a:avLst>
          </a:prstGeom>
          <a:noFill/>
          <a:ln>
            <a:noFill/>
          </a:ln>
        </p:spPr>
      </p:pic>
      <p:pic>
        <p:nvPicPr>
          <p:cNvPr id="34" name="Google Shape;504;p50">
            <a:extLst>
              <a:ext uri="{FF2B5EF4-FFF2-40B4-BE49-F238E27FC236}">
                <a16:creationId xmlns:a16="http://schemas.microsoft.com/office/drawing/2014/main" id="{85F9C955-71C2-4154-A21D-27FBF3AAB472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/>
          <a:stretch/>
        </p:blipFill>
        <p:spPr>
          <a:xfrm>
            <a:off x="4884101" y="1623540"/>
            <a:ext cx="3401602" cy="2551202"/>
          </a:xfrm>
          <a:prstGeom prst="roundRect">
            <a:avLst>
              <a:gd name="adj" fmla="val 10836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1054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3"/>
          <p:cNvSpPr txBox="1">
            <a:spLocks noGrp="1"/>
          </p:cNvSpPr>
          <p:nvPr>
            <p:ph type="title"/>
          </p:nvPr>
        </p:nvSpPr>
        <p:spPr>
          <a:xfrm>
            <a:off x="720000" y="51017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Black" panose="00000A00000000000000" pitchFamily="2" charset="-52"/>
              </a:rPr>
              <a:t>УЧАСТИЕ В МЕРОПРИЯТИЯХ</a:t>
            </a:r>
            <a:endParaRPr dirty="0">
              <a:latin typeface="Montserrat Black" panose="00000A00000000000000" pitchFamily="2" charset="-52"/>
            </a:endParaRPr>
          </a:p>
        </p:txBody>
      </p:sp>
      <p:sp>
        <p:nvSpPr>
          <p:cNvPr id="351" name="Google Shape;351;p43"/>
          <p:cNvSpPr/>
          <p:nvPr/>
        </p:nvSpPr>
        <p:spPr>
          <a:xfrm rot="-6145876">
            <a:off x="7966266" y="3829011"/>
            <a:ext cx="2140586" cy="2140586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43"/>
          <p:cNvSpPr/>
          <p:nvPr/>
        </p:nvSpPr>
        <p:spPr>
          <a:xfrm rot="6443641" flipH="1">
            <a:off x="-413899" y="-621899"/>
            <a:ext cx="1292716" cy="1699574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pic>
        <p:nvPicPr>
          <p:cNvPr id="32" name="Google Shape;504;p50">
            <a:extLst>
              <a:ext uri="{FF2B5EF4-FFF2-40B4-BE49-F238E27FC236}">
                <a16:creationId xmlns:a16="http://schemas.microsoft.com/office/drawing/2014/main" id="{21D2E2FA-A2B7-4FD5-A6DD-B7E32F845DA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/>
          <a:stretch/>
        </p:blipFill>
        <p:spPr>
          <a:xfrm>
            <a:off x="879795" y="1483609"/>
            <a:ext cx="3643920" cy="2707320"/>
          </a:xfrm>
          <a:prstGeom prst="roundRect">
            <a:avLst>
              <a:gd name="adj" fmla="val 10836"/>
            </a:avLst>
          </a:prstGeom>
          <a:noFill/>
          <a:ln>
            <a:noFill/>
          </a:ln>
        </p:spPr>
      </p:pic>
      <p:pic>
        <p:nvPicPr>
          <p:cNvPr id="34" name="Google Shape;504;p50">
            <a:extLst>
              <a:ext uri="{FF2B5EF4-FFF2-40B4-BE49-F238E27FC236}">
                <a16:creationId xmlns:a16="http://schemas.microsoft.com/office/drawing/2014/main" id="{85F9C955-71C2-4154-A21D-27FBF3AAB472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/>
          <a:stretch/>
        </p:blipFill>
        <p:spPr>
          <a:xfrm>
            <a:off x="4787590" y="1483609"/>
            <a:ext cx="3476615" cy="2707320"/>
          </a:xfrm>
          <a:prstGeom prst="roundRect">
            <a:avLst>
              <a:gd name="adj" fmla="val 10836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950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 Black" panose="00000A00000000000000" pitchFamily="2" charset="-52"/>
              </a:rPr>
              <a:t>СНЕЖНАЯ ВАХТА</a:t>
            </a:r>
            <a:endParaRPr dirty="0">
              <a:latin typeface="Montserrat Black" panose="00000A00000000000000" pitchFamily="2" charset="-52"/>
            </a:endParaRPr>
          </a:p>
        </p:txBody>
      </p:sp>
      <p:sp>
        <p:nvSpPr>
          <p:cNvPr id="347" name="Google Shape;347;p43"/>
          <p:cNvSpPr txBox="1">
            <a:spLocks noGrp="1"/>
          </p:cNvSpPr>
          <p:nvPr>
            <p:ph type="subTitle" idx="2"/>
          </p:nvPr>
        </p:nvSpPr>
        <p:spPr>
          <a:xfrm>
            <a:off x="557005" y="1098726"/>
            <a:ext cx="8029990" cy="9807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lnSpc>
                <a:spcPct val="150000"/>
              </a:lnSpc>
            </a:pPr>
            <a:r>
              <a:rPr lang="ru-RU" sz="1200" dirty="0"/>
              <a:t>Социальная акция «Снежная Вахта» не только объединяет поколения, создаёт атмосферу взаимопомощи и поддержки, но и воспитывают у студентов чувство ответственности и доброты. Старания студентов были высоко оценены – по итогам участия команда техникума заняла второе место. </a:t>
            </a:r>
            <a:endParaRPr sz="1200" dirty="0"/>
          </a:p>
        </p:txBody>
      </p:sp>
      <p:sp>
        <p:nvSpPr>
          <p:cNvPr id="351" name="Google Shape;351;p43"/>
          <p:cNvSpPr/>
          <p:nvPr/>
        </p:nvSpPr>
        <p:spPr>
          <a:xfrm rot="-6145876">
            <a:off x="7765545" y="3866182"/>
            <a:ext cx="2140586" cy="2140586"/>
          </a:xfrm>
          <a:prstGeom prst="ellipse">
            <a:avLst/>
          </a:prstGeom>
          <a:solidFill>
            <a:srgbClr val="FFFFFF">
              <a:alpha val="61880"/>
            </a:srgbClr>
          </a:solidFill>
          <a:ln>
            <a:noFill/>
          </a:ln>
          <a:effectLst>
            <a:outerShdw blurRad="185738" dist="28575" dir="4440000" algn="bl" rotWithShape="0">
              <a:schemeClr val="dk2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43"/>
          <p:cNvSpPr/>
          <p:nvPr/>
        </p:nvSpPr>
        <p:spPr>
          <a:xfrm rot="6443641" flipH="1">
            <a:off x="-413899" y="-621899"/>
            <a:ext cx="1292716" cy="1699574"/>
          </a:xfrm>
          <a:custGeom>
            <a:avLst/>
            <a:gdLst/>
            <a:ahLst/>
            <a:cxnLst/>
            <a:rect l="l" t="t" r="r" b="b"/>
            <a:pathLst>
              <a:path w="31839" h="67984" extrusionOk="0">
                <a:moveTo>
                  <a:pt x="1240" y="971"/>
                </a:moveTo>
                <a:cubicBezTo>
                  <a:pt x="5084" y="-5103"/>
                  <a:pt x="30455" y="19884"/>
                  <a:pt x="31685" y="30955"/>
                </a:cubicBezTo>
                <a:cubicBezTo>
                  <a:pt x="32915" y="42026"/>
                  <a:pt x="13694" y="72395"/>
                  <a:pt x="8620" y="67398"/>
                </a:cubicBezTo>
                <a:cubicBezTo>
                  <a:pt x="3546" y="62401"/>
                  <a:pt x="-2604" y="7045"/>
                  <a:pt x="1240" y="9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5000">
                <a:schemeClr val="accent1"/>
              </a:gs>
              <a:gs pos="100000">
                <a:schemeClr val="dk1"/>
              </a:gs>
            </a:gsLst>
            <a:lin ang="13500032" scaled="0"/>
          </a:gradFill>
          <a:ln>
            <a:noFill/>
          </a:ln>
        </p:spPr>
      </p:sp>
      <p:pic>
        <p:nvPicPr>
          <p:cNvPr id="32" name="Google Shape;504;p50">
            <a:extLst>
              <a:ext uri="{FF2B5EF4-FFF2-40B4-BE49-F238E27FC236}">
                <a16:creationId xmlns:a16="http://schemas.microsoft.com/office/drawing/2014/main" id="{21D2E2FA-A2B7-4FD5-A6DD-B7E32F845DA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/>
          <a:stretch/>
        </p:blipFill>
        <p:spPr>
          <a:xfrm>
            <a:off x="814339" y="2214263"/>
            <a:ext cx="3391083" cy="2484211"/>
          </a:xfrm>
          <a:prstGeom prst="roundRect">
            <a:avLst>
              <a:gd name="adj" fmla="val 10836"/>
            </a:avLst>
          </a:prstGeom>
          <a:noFill/>
          <a:ln>
            <a:noFill/>
          </a:ln>
        </p:spPr>
      </p:pic>
      <p:pic>
        <p:nvPicPr>
          <p:cNvPr id="34" name="Google Shape;504;p50">
            <a:extLst>
              <a:ext uri="{FF2B5EF4-FFF2-40B4-BE49-F238E27FC236}">
                <a16:creationId xmlns:a16="http://schemas.microsoft.com/office/drawing/2014/main" id="{85F9C955-71C2-4154-A21D-27FBF3AAB472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/>
          <a:stretch/>
        </p:blipFill>
        <p:spPr>
          <a:xfrm>
            <a:off x="4938579" y="2214263"/>
            <a:ext cx="3302469" cy="2484211"/>
          </a:xfrm>
          <a:prstGeom prst="roundRect">
            <a:avLst>
              <a:gd name="adj" fmla="val 10836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Young Apprentice Job Description by Slidesgo">
  <a:themeElements>
    <a:clrScheme name="Simple Light">
      <a:dk1>
        <a:srgbClr val="FFFFFF"/>
      </a:dk1>
      <a:lt1>
        <a:srgbClr val="191919"/>
      </a:lt1>
      <a:dk2>
        <a:srgbClr val="595959"/>
      </a:dk2>
      <a:lt2>
        <a:srgbClr val="F3F3F3"/>
      </a:lt2>
      <a:accent1>
        <a:srgbClr val="F2D044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</TotalTime>
  <Words>798</Words>
  <Application>Microsoft Office PowerPoint</Application>
  <PresentationFormat>Экран (16:9)</PresentationFormat>
  <Paragraphs>50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Raleway</vt:lpstr>
      <vt:lpstr>Wingdings</vt:lpstr>
      <vt:lpstr>Montserrat</vt:lpstr>
      <vt:lpstr>Jost</vt:lpstr>
      <vt:lpstr>Montserrat Black</vt:lpstr>
      <vt:lpstr>Bebas Neue</vt:lpstr>
      <vt:lpstr>Young Apprentice Job Description by Slidesgo</vt:lpstr>
      <vt:lpstr>РАЗВИТИЕ СОЦИАЛЬНОЙ АКТИВНОСТИ МОЛОДЁЖИ ЧЕРЕЗ ВОЛОНТЁРСТВО</vt:lpstr>
      <vt:lpstr>АКТУАЛЬНОСТЬ</vt:lpstr>
      <vt:lpstr>Презентация PowerPoint</vt:lpstr>
      <vt:lpstr>Презентация PowerPoint</vt:lpstr>
      <vt:lpstr>РЕЗУЛЬТАТЫ РАБОТЫ</vt:lpstr>
      <vt:lpstr>УЧАСТИЕ В МЕРОПРИЯТИЯХ</vt:lpstr>
      <vt:lpstr>УЧАСТИЕ В МЕРОПРИЯТИЯХ</vt:lpstr>
      <vt:lpstr>УЧАСТИЕ В МЕРОПРИЯТИЯХ</vt:lpstr>
      <vt:lpstr>СНЕЖНАЯ ВАХТА</vt:lpstr>
      <vt:lpstr>Презентация PowerPoint</vt:lpstr>
      <vt:lpstr>Презентация PowerPoint</vt:lpstr>
      <vt:lpstr>Продукт студенческого проекта – сайт</vt:lpstr>
      <vt:lpstr>ПРЕДСТАВЛЕНИЕ ОПЫТА  НА КОНФЕРЕНЦИЯХ</vt:lpstr>
      <vt:lpstr>ЗАКЛЮЧЕНИЕ</vt:lpstr>
      <vt:lpstr>СПИСОК ЛИТЕРАТУРЫ</vt:lpstr>
      <vt:lpstr>РАЗВИТИЕ СОЦИАЛЬНОЙ АКТИВНОСТИ МОЛОДЁЖИ ЧЕРЕЗ ВОЛОНТЁРСТВО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ВОЛОНТЁРСКОЕ ДВИЖЕНИЕ КАК ФАКТОР РАЗВИТИЯ СОЦИАЛЬНОЙ АКТИВНОСТИ МОЛОДЁЖИ</dc:title>
  <dc:creator>Mike Vazovski</dc:creator>
  <cp:lastModifiedBy>Kuzzya .</cp:lastModifiedBy>
  <cp:revision>12</cp:revision>
  <dcterms:modified xsi:type="dcterms:W3CDTF">2025-12-21T13:16:38Z</dcterms:modified>
</cp:coreProperties>
</file>