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81" r:id="rId2"/>
    <p:sldId id="275" r:id="rId3"/>
    <p:sldId id="276" r:id="rId4"/>
    <p:sldId id="278" r:id="rId5"/>
    <p:sldId id="282" r:id="rId6"/>
    <p:sldId id="284" r:id="rId7"/>
    <p:sldId id="259" r:id="rId8"/>
    <p:sldId id="322" r:id="rId9"/>
    <p:sldId id="283" r:id="rId10"/>
    <p:sldId id="260" r:id="rId11"/>
    <p:sldId id="285" r:id="rId12"/>
    <p:sldId id="286" r:id="rId13"/>
    <p:sldId id="287" r:id="rId14"/>
    <p:sldId id="324" r:id="rId15"/>
    <p:sldId id="320" r:id="rId16"/>
    <p:sldId id="323" r:id="rId17"/>
    <p:sldId id="261" r:id="rId18"/>
    <p:sldId id="321" r:id="rId19"/>
    <p:sldId id="28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4717" autoAdjust="0"/>
  </p:normalViewPr>
  <p:slideViewPr>
    <p:cSldViewPr>
      <p:cViewPr varScale="1">
        <p:scale>
          <a:sx n="98" d="100"/>
          <a:sy n="98" d="100"/>
        </p:scale>
        <p:origin x="7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819B07-D41A-4047-ACD3-CC31BE78146A}" type="doc">
      <dgm:prSet loTypeId="urn:microsoft.com/office/officeart/2005/8/layout/vList6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30C7F4FA-CDE8-4823-A95E-C31E058EE794}">
      <dgm:prSet phldrT="[Текст]"/>
      <dgm:spPr/>
      <dgm:t>
        <a:bodyPr/>
        <a:lstStyle/>
        <a:p>
          <a:r>
            <a:rPr lang="ru-RU" dirty="0"/>
            <a:t>1 уровень</a:t>
          </a:r>
        </a:p>
      </dgm:t>
    </dgm:pt>
    <dgm:pt modelId="{890B91F1-BCC8-456C-BFC5-AC83C5995E81}" type="parTrans" cxnId="{AE24C1DC-6ED2-44C2-9B07-67329C88439D}">
      <dgm:prSet/>
      <dgm:spPr/>
      <dgm:t>
        <a:bodyPr/>
        <a:lstStyle/>
        <a:p>
          <a:endParaRPr lang="ru-RU"/>
        </a:p>
      </dgm:t>
    </dgm:pt>
    <dgm:pt modelId="{B017C084-D365-4192-857B-A37A15408D80}" type="sibTrans" cxnId="{AE24C1DC-6ED2-44C2-9B07-67329C88439D}">
      <dgm:prSet/>
      <dgm:spPr/>
      <dgm:t>
        <a:bodyPr/>
        <a:lstStyle/>
        <a:p>
          <a:endParaRPr lang="ru-RU"/>
        </a:p>
      </dgm:t>
    </dgm:pt>
    <dgm:pt modelId="{C7189F2F-A02B-4FD8-82A6-1BC30878F284}">
      <dgm:prSet phldrT="[Текст]"/>
      <dgm:spPr/>
      <dgm:t>
        <a:bodyPr/>
        <a:lstStyle/>
        <a:p>
          <a:r>
            <a:rPr lang="ru-RU" sz="2100" b="1" dirty="0"/>
            <a:t>Государственный центральный банк</a:t>
          </a:r>
        </a:p>
      </dgm:t>
    </dgm:pt>
    <dgm:pt modelId="{76B27402-0113-4049-8D40-E6AE2A6EC974}" type="parTrans" cxnId="{8A9AEA6B-3DB7-442B-9F62-5D8DEB93E55E}">
      <dgm:prSet/>
      <dgm:spPr/>
      <dgm:t>
        <a:bodyPr/>
        <a:lstStyle/>
        <a:p>
          <a:endParaRPr lang="ru-RU"/>
        </a:p>
      </dgm:t>
    </dgm:pt>
    <dgm:pt modelId="{B226052E-C208-4CB4-B19E-749F4EA99057}" type="sibTrans" cxnId="{8A9AEA6B-3DB7-442B-9F62-5D8DEB93E55E}">
      <dgm:prSet/>
      <dgm:spPr/>
      <dgm:t>
        <a:bodyPr/>
        <a:lstStyle/>
        <a:p>
          <a:endParaRPr lang="ru-RU"/>
        </a:p>
      </dgm:t>
    </dgm:pt>
    <dgm:pt modelId="{BE2390F1-DC53-4282-A55D-DFF98917C5EE}">
      <dgm:prSet phldrT="[Текст]"/>
      <dgm:spPr/>
      <dgm:t>
        <a:bodyPr/>
        <a:lstStyle/>
        <a:p>
          <a:r>
            <a:rPr lang="ru-RU" dirty="0"/>
            <a:t>2 уровень</a:t>
          </a:r>
        </a:p>
      </dgm:t>
    </dgm:pt>
    <dgm:pt modelId="{D3FC87D2-8888-48B2-A013-AC3E5603F4FC}" type="parTrans" cxnId="{7BB30309-FD4C-4B40-BEAF-EF76F148FACD}">
      <dgm:prSet/>
      <dgm:spPr/>
      <dgm:t>
        <a:bodyPr/>
        <a:lstStyle/>
        <a:p>
          <a:endParaRPr lang="ru-RU"/>
        </a:p>
      </dgm:t>
    </dgm:pt>
    <dgm:pt modelId="{25991C3C-8965-4FCF-BE1A-B279DDA0A03F}" type="sibTrans" cxnId="{7BB30309-FD4C-4B40-BEAF-EF76F148FACD}">
      <dgm:prSet/>
      <dgm:spPr/>
      <dgm:t>
        <a:bodyPr/>
        <a:lstStyle/>
        <a:p>
          <a:endParaRPr lang="ru-RU"/>
        </a:p>
      </dgm:t>
    </dgm:pt>
    <dgm:pt modelId="{35CA7894-485A-48DB-B26A-A103999E0A6F}">
      <dgm:prSet phldrT="[Текст]"/>
      <dgm:spPr/>
      <dgm:t>
        <a:bodyPr/>
        <a:lstStyle/>
        <a:p>
          <a:r>
            <a:rPr lang="ru-RU" dirty="0"/>
            <a:t>Коммерческие банки</a:t>
          </a:r>
        </a:p>
      </dgm:t>
    </dgm:pt>
    <dgm:pt modelId="{283E9909-2CED-4372-9040-33A5242DE112}" type="parTrans" cxnId="{051FE704-360B-4967-A64D-C551BBFC59D3}">
      <dgm:prSet/>
      <dgm:spPr/>
      <dgm:t>
        <a:bodyPr/>
        <a:lstStyle/>
        <a:p>
          <a:endParaRPr lang="ru-RU"/>
        </a:p>
      </dgm:t>
    </dgm:pt>
    <dgm:pt modelId="{909B920F-A448-4926-8A3E-88707D3CBF2A}" type="sibTrans" cxnId="{051FE704-360B-4967-A64D-C551BBFC59D3}">
      <dgm:prSet/>
      <dgm:spPr/>
      <dgm:t>
        <a:bodyPr/>
        <a:lstStyle/>
        <a:p>
          <a:endParaRPr lang="ru-RU"/>
        </a:p>
      </dgm:t>
    </dgm:pt>
    <dgm:pt modelId="{5959D998-CC5D-41DB-9A8B-D890F6A0D933}">
      <dgm:prSet phldrT="[Текст]"/>
      <dgm:spPr/>
      <dgm:t>
        <a:bodyPr/>
        <a:lstStyle/>
        <a:p>
          <a:r>
            <a:rPr lang="ru-RU" dirty="0"/>
            <a:t>Небанковские финансово-кредитные учреждения</a:t>
          </a:r>
        </a:p>
      </dgm:t>
    </dgm:pt>
    <dgm:pt modelId="{641B9629-4DF5-4B08-9969-CF43B08B4F0F}" type="parTrans" cxnId="{1544AA08-1919-4EDE-BC6E-65BB38C88AB9}">
      <dgm:prSet/>
      <dgm:spPr/>
      <dgm:t>
        <a:bodyPr/>
        <a:lstStyle/>
        <a:p>
          <a:endParaRPr lang="ru-RU"/>
        </a:p>
      </dgm:t>
    </dgm:pt>
    <dgm:pt modelId="{9A44726A-60AE-4A72-B161-3B7BB21B91A0}" type="sibTrans" cxnId="{1544AA08-1919-4EDE-BC6E-65BB38C88AB9}">
      <dgm:prSet/>
      <dgm:spPr/>
      <dgm:t>
        <a:bodyPr/>
        <a:lstStyle/>
        <a:p>
          <a:endParaRPr lang="ru-RU"/>
        </a:p>
      </dgm:t>
    </dgm:pt>
    <dgm:pt modelId="{6EE2CB25-A1AF-428D-A0B2-1C403CD218AC}">
      <dgm:prSet phldrT="[Текст]" custT="1"/>
      <dgm:spPr/>
      <dgm:t>
        <a:bodyPr/>
        <a:lstStyle/>
        <a:p>
          <a:r>
            <a:rPr lang="ru-RU" sz="1800" b="0" dirty="0"/>
            <a:t>Осуществляет эмиссию денег, регулирование, контроль и надзор за деятельностью банков. </a:t>
          </a:r>
        </a:p>
      </dgm:t>
    </dgm:pt>
    <dgm:pt modelId="{60883D21-C3C4-4C74-9B42-3F7177AB47B7}" type="parTrans" cxnId="{E749CCC0-3D90-42DC-AE76-CF7680D7ADB5}">
      <dgm:prSet/>
      <dgm:spPr/>
      <dgm:t>
        <a:bodyPr/>
        <a:lstStyle/>
        <a:p>
          <a:endParaRPr lang="ru-RU"/>
        </a:p>
      </dgm:t>
    </dgm:pt>
    <dgm:pt modelId="{F6CAB1C6-E2BD-4CA1-8751-4867A0A77705}" type="sibTrans" cxnId="{E749CCC0-3D90-42DC-AE76-CF7680D7ADB5}">
      <dgm:prSet/>
      <dgm:spPr/>
      <dgm:t>
        <a:bodyPr/>
        <a:lstStyle/>
        <a:p>
          <a:endParaRPr lang="ru-RU"/>
        </a:p>
      </dgm:t>
    </dgm:pt>
    <dgm:pt modelId="{B8FB4926-206C-4189-8EF2-55128050BAA0}" type="pres">
      <dgm:prSet presAssocID="{C8819B07-D41A-4047-ACD3-CC31BE78146A}" presName="Name0" presStyleCnt="0">
        <dgm:presLayoutVars>
          <dgm:dir/>
          <dgm:animLvl val="lvl"/>
          <dgm:resizeHandles/>
        </dgm:presLayoutVars>
      </dgm:prSet>
      <dgm:spPr/>
    </dgm:pt>
    <dgm:pt modelId="{6992AD50-C2E2-4FF6-BD2A-7D5040A87A25}" type="pres">
      <dgm:prSet presAssocID="{30C7F4FA-CDE8-4823-A95E-C31E058EE794}" presName="linNode" presStyleCnt="0"/>
      <dgm:spPr/>
    </dgm:pt>
    <dgm:pt modelId="{02B57E8F-63E2-4600-B222-0C256F69DE4F}" type="pres">
      <dgm:prSet presAssocID="{30C7F4FA-CDE8-4823-A95E-C31E058EE794}" presName="parentShp" presStyleLbl="node1" presStyleIdx="0" presStyleCnt="2" custScaleX="57864">
        <dgm:presLayoutVars>
          <dgm:bulletEnabled val="1"/>
        </dgm:presLayoutVars>
      </dgm:prSet>
      <dgm:spPr/>
    </dgm:pt>
    <dgm:pt modelId="{63D55377-B9C9-4272-B7EB-41F32087E401}" type="pres">
      <dgm:prSet presAssocID="{30C7F4FA-CDE8-4823-A95E-C31E058EE794}" presName="childShp" presStyleLbl="bgAccFollowNode1" presStyleIdx="0" presStyleCnt="2" custScaleX="115728" custScaleY="124090">
        <dgm:presLayoutVars>
          <dgm:bulletEnabled val="1"/>
        </dgm:presLayoutVars>
      </dgm:prSet>
      <dgm:spPr/>
    </dgm:pt>
    <dgm:pt modelId="{43299EB5-84E7-4AA3-9A5C-28A8043C94DF}" type="pres">
      <dgm:prSet presAssocID="{B017C084-D365-4192-857B-A37A15408D80}" presName="spacing" presStyleCnt="0"/>
      <dgm:spPr/>
    </dgm:pt>
    <dgm:pt modelId="{38299412-A0FA-4D4C-BEFD-966EC1831BB8}" type="pres">
      <dgm:prSet presAssocID="{BE2390F1-DC53-4282-A55D-DFF98917C5EE}" presName="linNode" presStyleCnt="0"/>
      <dgm:spPr/>
    </dgm:pt>
    <dgm:pt modelId="{4F8084CE-42B2-4913-8CF1-AE7A17B03EE0}" type="pres">
      <dgm:prSet presAssocID="{BE2390F1-DC53-4282-A55D-DFF98917C5EE}" presName="parentShp" presStyleLbl="node1" presStyleIdx="1" presStyleCnt="2" custScaleX="57864">
        <dgm:presLayoutVars>
          <dgm:bulletEnabled val="1"/>
        </dgm:presLayoutVars>
      </dgm:prSet>
      <dgm:spPr/>
    </dgm:pt>
    <dgm:pt modelId="{4384B24C-D1C8-434C-93C6-4AD599C3E584}" type="pres">
      <dgm:prSet presAssocID="{BE2390F1-DC53-4282-A55D-DFF98917C5EE}" presName="childShp" presStyleLbl="bgAccFollowNode1" presStyleIdx="1" presStyleCnt="2" custScaleX="115728">
        <dgm:presLayoutVars>
          <dgm:bulletEnabled val="1"/>
        </dgm:presLayoutVars>
      </dgm:prSet>
      <dgm:spPr/>
    </dgm:pt>
  </dgm:ptLst>
  <dgm:cxnLst>
    <dgm:cxn modelId="{701F8204-21C3-42F1-AEC3-A9A701D92A13}" type="presOf" srcId="{30C7F4FA-CDE8-4823-A95E-C31E058EE794}" destId="{02B57E8F-63E2-4600-B222-0C256F69DE4F}" srcOrd="0" destOrd="0" presId="urn:microsoft.com/office/officeart/2005/8/layout/vList6"/>
    <dgm:cxn modelId="{051FE704-360B-4967-A64D-C551BBFC59D3}" srcId="{BE2390F1-DC53-4282-A55D-DFF98917C5EE}" destId="{35CA7894-485A-48DB-B26A-A103999E0A6F}" srcOrd="0" destOrd="0" parTransId="{283E9909-2CED-4372-9040-33A5242DE112}" sibTransId="{909B920F-A448-4926-8A3E-88707D3CBF2A}"/>
    <dgm:cxn modelId="{1544AA08-1919-4EDE-BC6E-65BB38C88AB9}" srcId="{BE2390F1-DC53-4282-A55D-DFF98917C5EE}" destId="{5959D998-CC5D-41DB-9A8B-D890F6A0D933}" srcOrd="1" destOrd="0" parTransId="{641B9629-4DF5-4B08-9969-CF43B08B4F0F}" sibTransId="{9A44726A-60AE-4A72-B161-3B7BB21B91A0}"/>
    <dgm:cxn modelId="{7BB30309-FD4C-4B40-BEAF-EF76F148FACD}" srcId="{C8819B07-D41A-4047-ACD3-CC31BE78146A}" destId="{BE2390F1-DC53-4282-A55D-DFF98917C5EE}" srcOrd="1" destOrd="0" parTransId="{D3FC87D2-8888-48B2-A013-AC3E5603F4FC}" sibTransId="{25991C3C-8965-4FCF-BE1A-B279DDA0A03F}"/>
    <dgm:cxn modelId="{8A9AEA6B-3DB7-442B-9F62-5D8DEB93E55E}" srcId="{30C7F4FA-CDE8-4823-A95E-C31E058EE794}" destId="{C7189F2F-A02B-4FD8-82A6-1BC30878F284}" srcOrd="0" destOrd="0" parTransId="{76B27402-0113-4049-8D40-E6AE2A6EC974}" sibTransId="{B226052E-C208-4CB4-B19E-749F4EA99057}"/>
    <dgm:cxn modelId="{FD05FB4E-301C-4922-B9BF-40E873E34E06}" type="presOf" srcId="{6EE2CB25-A1AF-428D-A0B2-1C403CD218AC}" destId="{63D55377-B9C9-4272-B7EB-41F32087E401}" srcOrd="0" destOrd="1" presId="urn:microsoft.com/office/officeart/2005/8/layout/vList6"/>
    <dgm:cxn modelId="{CD18758B-0804-4475-A674-EE729E879CBB}" type="presOf" srcId="{5959D998-CC5D-41DB-9A8B-D890F6A0D933}" destId="{4384B24C-D1C8-434C-93C6-4AD599C3E584}" srcOrd="0" destOrd="1" presId="urn:microsoft.com/office/officeart/2005/8/layout/vList6"/>
    <dgm:cxn modelId="{D67D8C94-BC29-4EA2-BD46-52D2EC1FE226}" type="presOf" srcId="{BE2390F1-DC53-4282-A55D-DFF98917C5EE}" destId="{4F8084CE-42B2-4913-8CF1-AE7A17B03EE0}" srcOrd="0" destOrd="0" presId="urn:microsoft.com/office/officeart/2005/8/layout/vList6"/>
    <dgm:cxn modelId="{45E794A0-265F-444C-B0F4-96C14E9B44BA}" type="presOf" srcId="{C8819B07-D41A-4047-ACD3-CC31BE78146A}" destId="{B8FB4926-206C-4189-8EF2-55128050BAA0}" srcOrd="0" destOrd="0" presId="urn:microsoft.com/office/officeart/2005/8/layout/vList6"/>
    <dgm:cxn modelId="{E749CCC0-3D90-42DC-AE76-CF7680D7ADB5}" srcId="{30C7F4FA-CDE8-4823-A95E-C31E058EE794}" destId="{6EE2CB25-A1AF-428D-A0B2-1C403CD218AC}" srcOrd="1" destOrd="0" parTransId="{60883D21-C3C4-4C74-9B42-3F7177AB47B7}" sibTransId="{F6CAB1C6-E2BD-4CA1-8751-4867A0A77705}"/>
    <dgm:cxn modelId="{4AAA5CC6-E610-422A-99EB-E1D02FD5CB90}" type="presOf" srcId="{35CA7894-485A-48DB-B26A-A103999E0A6F}" destId="{4384B24C-D1C8-434C-93C6-4AD599C3E584}" srcOrd="0" destOrd="0" presId="urn:microsoft.com/office/officeart/2005/8/layout/vList6"/>
    <dgm:cxn modelId="{0F6619D3-3A85-4B9C-B733-D366EB4485E1}" type="presOf" srcId="{C7189F2F-A02B-4FD8-82A6-1BC30878F284}" destId="{63D55377-B9C9-4272-B7EB-41F32087E401}" srcOrd="0" destOrd="0" presId="urn:microsoft.com/office/officeart/2005/8/layout/vList6"/>
    <dgm:cxn modelId="{AE24C1DC-6ED2-44C2-9B07-67329C88439D}" srcId="{C8819B07-D41A-4047-ACD3-CC31BE78146A}" destId="{30C7F4FA-CDE8-4823-A95E-C31E058EE794}" srcOrd="0" destOrd="0" parTransId="{890B91F1-BCC8-456C-BFC5-AC83C5995E81}" sibTransId="{B017C084-D365-4192-857B-A37A15408D80}"/>
    <dgm:cxn modelId="{93729F46-CA24-40A7-8BE7-7B8386564ACE}" type="presParOf" srcId="{B8FB4926-206C-4189-8EF2-55128050BAA0}" destId="{6992AD50-C2E2-4FF6-BD2A-7D5040A87A25}" srcOrd="0" destOrd="0" presId="urn:microsoft.com/office/officeart/2005/8/layout/vList6"/>
    <dgm:cxn modelId="{F01AEC15-C452-4F7B-82E2-054EDC32DF2C}" type="presParOf" srcId="{6992AD50-C2E2-4FF6-BD2A-7D5040A87A25}" destId="{02B57E8F-63E2-4600-B222-0C256F69DE4F}" srcOrd="0" destOrd="0" presId="urn:microsoft.com/office/officeart/2005/8/layout/vList6"/>
    <dgm:cxn modelId="{B9DF1948-DAA9-4D3D-BDD0-384242565D3F}" type="presParOf" srcId="{6992AD50-C2E2-4FF6-BD2A-7D5040A87A25}" destId="{63D55377-B9C9-4272-B7EB-41F32087E401}" srcOrd="1" destOrd="0" presId="urn:microsoft.com/office/officeart/2005/8/layout/vList6"/>
    <dgm:cxn modelId="{6EDBC0A2-3BC9-46B0-8E5F-3278FECB4C33}" type="presParOf" srcId="{B8FB4926-206C-4189-8EF2-55128050BAA0}" destId="{43299EB5-84E7-4AA3-9A5C-28A8043C94DF}" srcOrd="1" destOrd="0" presId="urn:microsoft.com/office/officeart/2005/8/layout/vList6"/>
    <dgm:cxn modelId="{652B0FC6-132D-431F-9DD2-A385982D61FB}" type="presParOf" srcId="{B8FB4926-206C-4189-8EF2-55128050BAA0}" destId="{38299412-A0FA-4D4C-BEFD-966EC1831BB8}" srcOrd="2" destOrd="0" presId="urn:microsoft.com/office/officeart/2005/8/layout/vList6"/>
    <dgm:cxn modelId="{F52C4021-A5B1-495D-B8EB-12581A1C1795}" type="presParOf" srcId="{38299412-A0FA-4D4C-BEFD-966EC1831BB8}" destId="{4F8084CE-42B2-4913-8CF1-AE7A17B03EE0}" srcOrd="0" destOrd="0" presId="urn:microsoft.com/office/officeart/2005/8/layout/vList6"/>
    <dgm:cxn modelId="{CB412358-74C4-4B87-AB46-35FF2224707B}" type="presParOf" srcId="{38299412-A0FA-4D4C-BEFD-966EC1831BB8}" destId="{4384B24C-D1C8-434C-93C6-4AD599C3E584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73B8DFF-FAE7-493C-B671-4927BF083C0C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260D77F-240A-4CAC-9172-F3DC717D015C}">
      <dgm:prSet phldrT="[Текст]"/>
      <dgm:spPr/>
      <dgm:t>
        <a:bodyPr/>
        <a:lstStyle/>
        <a:p>
          <a:r>
            <a:rPr lang="ru-RU" dirty="0"/>
            <a:t>1</a:t>
          </a:r>
        </a:p>
      </dgm:t>
    </dgm:pt>
    <dgm:pt modelId="{DE73BE88-D5A5-4450-8C0C-60A930DAF37A}" type="parTrans" cxnId="{F15E1884-B03F-4F2E-9205-DB98B4296418}">
      <dgm:prSet/>
      <dgm:spPr/>
      <dgm:t>
        <a:bodyPr/>
        <a:lstStyle/>
        <a:p>
          <a:endParaRPr lang="ru-RU"/>
        </a:p>
      </dgm:t>
    </dgm:pt>
    <dgm:pt modelId="{490BF7FC-E0D6-409E-AFE2-6890515FB047}" type="sibTrans" cxnId="{F15E1884-B03F-4F2E-9205-DB98B4296418}">
      <dgm:prSet/>
      <dgm:spPr/>
      <dgm:t>
        <a:bodyPr/>
        <a:lstStyle/>
        <a:p>
          <a:endParaRPr lang="ru-RU"/>
        </a:p>
      </dgm:t>
    </dgm:pt>
    <dgm:pt modelId="{E274A2DD-84FE-409E-87DB-2E274124F930}">
      <dgm:prSet phldrT="[Текст]" custT="1"/>
      <dgm:spPr/>
      <dgm:t>
        <a:bodyPr/>
        <a:lstStyle/>
        <a:p>
          <a:r>
            <a:rPr lang="ru-RU" sz="2000" dirty="0">
              <a:effectLst/>
            </a:rPr>
            <a:t>ДЕПОЗИТ</a:t>
          </a:r>
        </a:p>
      </dgm:t>
    </dgm:pt>
    <dgm:pt modelId="{8DFBB468-5C9B-4364-BC0E-F96FF3C97E04}" type="parTrans" cxnId="{AE37FB8D-AF0A-403E-9B7E-58CCC4A7178A}">
      <dgm:prSet/>
      <dgm:spPr/>
      <dgm:t>
        <a:bodyPr/>
        <a:lstStyle/>
        <a:p>
          <a:endParaRPr lang="ru-RU"/>
        </a:p>
      </dgm:t>
    </dgm:pt>
    <dgm:pt modelId="{55927AD4-E787-4D6F-91BB-4DCAB63F57E2}" type="sibTrans" cxnId="{AE37FB8D-AF0A-403E-9B7E-58CCC4A7178A}">
      <dgm:prSet/>
      <dgm:spPr/>
      <dgm:t>
        <a:bodyPr/>
        <a:lstStyle/>
        <a:p>
          <a:endParaRPr lang="ru-RU"/>
        </a:p>
      </dgm:t>
    </dgm:pt>
    <dgm:pt modelId="{A6BC5EFE-7652-4541-BE2B-772B07A72A2F}">
      <dgm:prSet phldrT="[Текст]"/>
      <dgm:spPr/>
      <dgm:t>
        <a:bodyPr/>
        <a:lstStyle/>
        <a:p>
          <a:r>
            <a:rPr lang="ru-RU" dirty="0"/>
            <a:t>2</a:t>
          </a:r>
        </a:p>
      </dgm:t>
    </dgm:pt>
    <dgm:pt modelId="{992BE13D-2E1B-4F1C-8592-A3E75FDCBEE6}" type="parTrans" cxnId="{F597CEB3-A697-42AE-AC5E-9D88EB27BA81}">
      <dgm:prSet/>
      <dgm:spPr/>
      <dgm:t>
        <a:bodyPr/>
        <a:lstStyle/>
        <a:p>
          <a:endParaRPr lang="ru-RU"/>
        </a:p>
      </dgm:t>
    </dgm:pt>
    <dgm:pt modelId="{411BD0ED-B3BF-4DEF-BB37-A9BFBE21815A}" type="sibTrans" cxnId="{F597CEB3-A697-42AE-AC5E-9D88EB27BA81}">
      <dgm:prSet/>
      <dgm:spPr/>
      <dgm:t>
        <a:bodyPr/>
        <a:lstStyle/>
        <a:p>
          <a:endParaRPr lang="ru-RU"/>
        </a:p>
      </dgm:t>
    </dgm:pt>
    <dgm:pt modelId="{9C3458FC-978F-4CC8-8640-54F130C33642}">
      <dgm:prSet phldrT="[Текст]" custT="1"/>
      <dgm:spPr/>
      <dgm:t>
        <a:bodyPr/>
        <a:lstStyle/>
        <a:p>
          <a:r>
            <a:rPr lang="ru-RU" sz="2000" b="0" dirty="0"/>
            <a:t>БАНКОВСКИЙ КРЕДИТ</a:t>
          </a:r>
        </a:p>
      </dgm:t>
    </dgm:pt>
    <dgm:pt modelId="{E3FFD658-82CF-4FF3-BFE6-B83F2E8898DC}" type="parTrans" cxnId="{26D15099-9C2F-49D6-A737-8E64D5C449D8}">
      <dgm:prSet/>
      <dgm:spPr/>
      <dgm:t>
        <a:bodyPr/>
        <a:lstStyle/>
        <a:p>
          <a:endParaRPr lang="ru-RU"/>
        </a:p>
      </dgm:t>
    </dgm:pt>
    <dgm:pt modelId="{A37A288E-D234-4C94-91E3-A0BDCAB1ADCA}" type="sibTrans" cxnId="{26D15099-9C2F-49D6-A737-8E64D5C449D8}">
      <dgm:prSet/>
      <dgm:spPr/>
      <dgm:t>
        <a:bodyPr/>
        <a:lstStyle/>
        <a:p>
          <a:endParaRPr lang="ru-RU"/>
        </a:p>
      </dgm:t>
    </dgm:pt>
    <dgm:pt modelId="{6A1F2D20-5DF6-45CE-8E53-E42F7181F557}">
      <dgm:prSet phldrT="[Текст]"/>
      <dgm:spPr/>
      <dgm:t>
        <a:bodyPr/>
        <a:lstStyle/>
        <a:p>
          <a:r>
            <a:rPr lang="ru-RU" dirty="0"/>
            <a:t>3</a:t>
          </a:r>
        </a:p>
      </dgm:t>
    </dgm:pt>
    <dgm:pt modelId="{64FF6B7E-59A4-46A4-905E-65217FB291C4}" type="parTrans" cxnId="{A1C71617-E273-44A9-A0FC-53A22C7905D7}">
      <dgm:prSet/>
      <dgm:spPr/>
      <dgm:t>
        <a:bodyPr/>
        <a:lstStyle/>
        <a:p>
          <a:endParaRPr lang="ru-RU"/>
        </a:p>
      </dgm:t>
    </dgm:pt>
    <dgm:pt modelId="{62BB159C-65FF-4411-83B5-29CE10FA1EBB}" type="sibTrans" cxnId="{A1C71617-E273-44A9-A0FC-53A22C7905D7}">
      <dgm:prSet/>
      <dgm:spPr/>
      <dgm:t>
        <a:bodyPr/>
        <a:lstStyle/>
        <a:p>
          <a:endParaRPr lang="ru-RU"/>
        </a:p>
      </dgm:t>
    </dgm:pt>
    <dgm:pt modelId="{8FE413AB-C0CA-42EA-A913-A473821509B2}">
      <dgm:prSet phldrT="[Текст]" custT="1"/>
      <dgm:spPr/>
      <dgm:t>
        <a:bodyPr/>
        <a:lstStyle/>
        <a:p>
          <a:r>
            <a:rPr lang="ru-RU" sz="2000" b="0" dirty="0"/>
            <a:t>ОБМЕН ВАЛЮТЫ</a:t>
          </a:r>
        </a:p>
      </dgm:t>
    </dgm:pt>
    <dgm:pt modelId="{38862105-AD6D-4A59-AFE6-FF831743E688}" type="parTrans" cxnId="{8BA9CDA0-FE8C-459E-A31B-0FD621C4B4CA}">
      <dgm:prSet/>
      <dgm:spPr/>
      <dgm:t>
        <a:bodyPr/>
        <a:lstStyle/>
        <a:p>
          <a:endParaRPr lang="ru-RU"/>
        </a:p>
      </dgm:t>
    </dgm:pt>
    <dgm:pt modelId="{16C479AF-23A3-4242-A4B8-AAC7D71D2917}" type="sibTrans" cxnId="{8BA9CDA0-FE8C-459E-A31B-0FD621C4B4CA}">
      <dgm:prSet/>
      <dgm:spPr/>
      <dgm:t>
        <a:bodyPr/>
        <a:lstStyle/>
        <a:p>
          <a:endParaRPr lang="ru-RU"/>
        </a:p>
      </dgm:t>
    </dgm:pt>
    <dgm:pt modelId="{D91F2FC1-026A-4250-91A7-2EBCFE7583E8}" type="pres">
      <dgm:prSet presAssocID="{873B8DFF-FAE7-493C-B671-4927BF083C0C}" presName="linearFlow" presStyleCnt="0">
        <dgm:presLayoutVars>
          <dgm:dir/>
          <dgm:animLvl val="lvl"/>
          <dgm:resizeHandles val="exact"/>
        </dgm:presLayoutVars>
      </dgm:prSet>
      <dgm:spPr/>
    </dgm:pt>
    <dgm:pt modelId="{EEC0C4DB-582C-490C-A3C1-7813E00F1DEE}" type="pres">
      <dgm:prSet presAssocID="{1260D77F-240A-4CAC-9172-F3DC717D015C}" presName="composite" presStyleCnt="0"/>
      <dgm:spPr/>
    </dgm:pt>
    <dgm:pt modelId="{46E6A47D-B960-4FA8-807D-4F8CD96F9880}" type="pres">
      <dgm:prSet presAssocID="{1260D77F-240A-4CAC-9172-F3DC717D015C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A7C1A4B0-0560-41E5-BBC9-2B6C240A9A46}" type="pres">
      <dgm:prSet presAssocID="{1260D77F-240A-4CAC-9172-F3DC717D015C}" presName="descendantText" presStyleLbl="alignAcc1" presStyleIdx="0" presStyleCnt="3" custScaleY="100000">
        <dgm:presLayoutVars>
          <dgm:bulletEnabled val="1"/>
        </dgm:presLayoutVars>
      </dgm:prSet>
      <dgm:spPr/>
    </dgm:pt>
    <dgm:pt modelId="{9B9CB205-EECB-4BE9-ADA7-2A2C8E95F95E}" type="pres">
      <dgm:prSet presAssocID="{490BF7FC-E0D6-409E-AFE2-6890515FB047}" presName="sp" presStyleCnt="0"/>
      <dgm:spPr/>
    </dgm:pt>
    <dgm:pt modelId="{6E021B87-B64B-4BAF-9F97-848DC0E83586}" type="pres">
      <dgm:prSet presAssocID="{A6BC5EFE-7652-4541-BE2B-772B07A72A2F}" presName="composite" presStyleCnt="0"/>
      <dgm:spPr/>
    </dgm:pt>
    <dgm:pt modelId="{94E78764-819C-4E85-8004-DACAFF231EA9}" type="pres">
      <dgm:prSet presAssocID="{A6BC5EFE-7652-4541-BE2B-772B07A72A2F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018932F8-2513-4178-8DC7-B80F8FC80743}" type="pres">
      <dgm:prSet presAssocID="{A6BC5EFE-7652-4541-BE2B-772B07A72A2F}" presName="descendantText" presStyleLbl="alignAcc1" presStyleIdx="1" presStyleCnt="3" custScaleX="97493" custScaleY="45771" custLinFactNeighborX="-575" custLinFactNeighborY="-3023">
        <dgm:presLayoutVars>
          <dgm:bulletEnabled val="1"/>
        </dgm:presLayoutVars>
      </dgm:prSet>
      <dgm:spPr/>
    </dgm:pt>
    <dgm:pt modelId="{FCC38746-CECE-4A9E-A9D8-F46CCF94786D}" type="pres">
      <dgm:prSet presAssocID="{411BD0ED-B3BF-4DEF-BB37-A9BFBE21815A}" presName="sp" presStyleCnt="0"/>
      <dgm:spPr/>
    </dgm:pt>
    <dgm:pt modelId="{9874743B-335E-4463-9625-E4C2173CA0A7}" type="pres">
      <dgm:prSet presAssocID="{6A1F2D20-5DF6-45CE-8E53-E42F7181F557}" presName="composite" presStyleCnt="0"/>
      <dgm:spPr/>
    </dgm:pt>
    <dgm:pt modelId="{E2559DF7-6E63-49F9-939E-3493E6D0E361}" type="pres">
      <dgm:prSet presAssocID="{6A1F2D20-5DF6-45CE-8E53-E42F7181F557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D3C92520-8144-475D-8515-CED9E79BF73E}" type="pres">
      <dgm:prSet presAssocID="{6A1F2D20-5DF6-45CE-8E53-E42F7181F557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A1C71617-E273-44A9-A0FC-53A22C7905D7}" srcId="{873B8DFF-FAE7-493C-B671-4927BF083C0C}" destId="{6A1F2D20-5DF6-45CE-8E53-E42F7181F557}" srcOrd="2" destOrd="0" parTransId="{64FF6B7E-59A4-46A4-905E-65217FB291C4}" sibTransId="{62BB159C-65FF-4411-83B5-29CE10FA1EBB}"/>
    <dgm:cxn modelId="{F61F075E-C08E-4A13-AF54-1001C4EDB0EB}" type="presOf" srcId="{A6BC5EFE-7652-4541-BE2B-772B07A72A2F}" destId="{94E78764-819C-4E85-8004-DACAFF231EA9}" srcOrd="0" destOrd="0" presId="urn:microsoft.com/office/officeart/2005/8/layout/chevron2"/>
    <dgm:cxn modelId="{DD34A762-25BC-4EA0-BD2F-5A126D389E2E}" type="presOf" srcId="{6A1F2D20-5DF6-45CE-8E53-E42F7181F557}" destId="{E2559DF7-6E63-49F9-939E-3493E6D0E361}" srcOrd="0" destOrd="0" presId="urn:microsoft.com/office/officeart/2005/8/layout/chevron2"/>
    <dgm:cxn modelId="{F15E1884-B03F-4F2E-9205-DB98B4296418}" srcId="{873B8DFF-FAE7-493C-B671-4927BF083C0C}" destId="{1260D77F-240A-4CAC-9172-F3DC717D015C}" srcOrd="0" destOrd="0" parTransId="{DE73BE88-D5A5-4450-8C0C-60A930DAF37A}" sibTransId="{490BF7FC-E0D6-409E-AFE2-6890515FB047}"/>
    <dgm:cxn modelId="{AE37FB8D-AF0A-403E-9B7E-58CCC4A7178A}" srcId="{1260D77F-240A-4CAC-9172-F3DC717D015C}" destId="{E274A2DD-84FE-409E-87DB-2E274124F930}" srcOrd="0" destOrd="0" parTransId="{8DFBB468-5C9B-4364-BC0E-F96FF3C97E04}" sibTransId="{55927AD4-E787-4D6F-91BB-4DCAB63F57E2}"/>
    <dgm:cxn modelId="{26D15099-9C2F-49D6-A737-8E64D5C449D8}" srcId="{A6BC5EFE-7652-4541-BE2B-772B07A72A2F}" destId="{9C3458FC-978F-4CC8-8640-54F130C33642}" srcOrd="0" destOrd="0" parTransId="{E3FFD658-82CF-4FF3-BFE6-B83F2E8898DC}" sibTransId="{A37A288E-D234-4C94-91E3-A0BDCAB1ADCA}"/>
    <dgm:cxn modelId="{2381409E-BE7D-436F-945C-EE55E2AB98E3}" type="presOf" srcId="{9C3458FC-978F-4CC8-8640-54F130C33642}" destId="{018932F8-2513-4178-8DC7-B80F8FC80743}" srcOrd="0" destOrd="0" presId="urn:microsoft.com/office/officeart/2005/8/layout/chevron2"/>
    <dgm:cxn modelId="{8BA9CDA0-FE8C-459E-A31B-0FD621C4B4CA}" srcId="{6A1F2D20-5DF6-45CE-8E53-E42F7181F557}" destId="{8FE413AB-C0CA-42EA-A913-A473821509B2}" srcOrd="0" destOrd="0" parTransId="{38862105-AD6D-4A59-AFE6-FF831743E688}" sibTransId="{16C479AF-23A3-4242-A4B8-AAC7D71D2917}"/>
    <dgm:cxn modelId="{B89263A6-1398-4098-A832-AABE85C2C0C1}" type="presOf" srcId="{1260D77F-240A-4CAC-9172-F3DC717D015C}" destId="{46E6A47D-B960-4FA8-807D-4F8CD96F9880}" srcOrd="0" destOrd="0" presId="urn:microsoft.com/office/officeart/2005/8/layout/chevron2"/>
    <dgm:cxn modelId="{F597CEB3-A697-42AE-AC5E-9D88EB27BA81}" srcId="{873B8DFF-FAE7-493C-B671-4927BF083C0C}" destId="{A6BC5EFE-7652-4541-BE2B-772B07A72A2F}" srcOrd="1" destOrd="0" parTransId="{992BE13D-2E1B-4F1C-8592-A3E75FDCBEE6}" sibTransId="{411BD0ED-B3BF-4DEF-BB37-A9BFBE21815A}"/>
    <dgm:cxn modelId="{2F6114D4-D34D-4FAA-9B9B-5A673A5DCD8B}" type="presOf" srcId="{873B8DFF-FAE7-493C-B671-4927BF083C0C}" destId="{D91F2FC1-026A-4250-91A7-2EBCFE7583E8}" srcOrd="0" destOrd="0" presId="urn:microsoft.com/office/officeart/2005/8/layout/chevron2"/>
    <dgm:cxn modelId="{E56F89D9-64E4-4BD6-9DE9-620F3D98F444}" type="presOf" srcId="{E274A2DD-84FE-409E-87DB-2E274124F930}" destId="{A7C1A4B0-0560-41E5-BBC9-2B6C240A9A46}" srcOrd="0" destOrd="0" presId="urn:microsoft.com/office/officeart/2005/8/layout/chevron2"/>
    <dgm:cxn modelId="{6EA9F1E0-FE36-417A-9688-634648F2F190}" type="presOf" srcId="{8FE413AB-C0CA-42EA-A913-A473821509B2}" destId="{D3C92520-8144-475D-8515-CED9E79BF73E}" srcOrd="0" destOrd="0" presId="urn:microsoft.com/office/officeart/2005/8/layout/chevron2"/>
    <dgm:cxn modelId="{BB7023DD-1D11-4205-BC13-CE234313B8E3}" type="presParOf" srcId="{D91F2FC1-026A-4250-91A7-2EBCFE7583E8}" destId="{EEC0C4DB-582C-490C-A3C1-7813E00F1DEE}" srcOrd="0" destOrd="0" presId="urn:microsoft.com/office/officeart/2005/8/layout/chevron2"/>
    <dgm:cxn modelId="{C2F14AE2-751F-4805-8E68-B5F591912DA1}" type="presParOf" srcId="{EEC0C4DB-582C-490C-A3C1-7813E00F1DEE}" destId="{46E6A47D-B960-4FA8-807D-4F8CD96F9880}" srcOrd="0" destOrd="0" presId="urn:microsoft.com/office/officeart/2005/8/layout/chevron2"/>
    <dgm:cxn modelId="{95354649-8144-4786-9D94-47A686DCDFDB}" type="presParOf" srcId="{EEC0C4DB-582C-490C-A3C1-7813E00F1DEE}" destId="{A7C1A4B0-0560-41E5-BBC9-2B6C240A9A46}" srcOrd="1" destOrd="0" presId="urn:microsoft.com/office/officeart/2005/8/layout/chevron2"/>
    <dgm:cxn modelId="{C6ABE927-FC0E-45D3-AD88-51FAF1A66812}" type="presParOf" srcId="{D91F2FC1-026A-4250-91A7-2EBCFE7583E8}" destId="{9B9CB205-EECB-4BE9-ADA7-2A2C8E95F95E}" srcOrd="1" destOrd="0" presId="urn:microsoft.com/office/officeart/2005/8/layout/chevron2"/>
    <dgm:cxn modelId="{6B9A0D8F-DA77-4BB1-A9E5-DC06B184C35B}" type="presParOf" srcId="{D91F2FC1-026A-4250-91A7-2EBCFE7583E8}" destId="{6E021B87-B64B-4BAF-9F97-848DC0E83586}" srcOrd="2" destOrd="0" presId="urn:microsoft.com/office/officeart/2005/8/layout/chevron2"/>
    <dgm:cxn modelId="{B3EF3C71-9C47-47D8-B8D4-5CAAD3EFA972}" type="presParOf" srcId="{6E021B87-B64B-4BAF-9F97-848DC0E83586}" destId="{94E78764-819C-4E85-8004-DACAFF231EA9}" srcOrd="0" destOrd="0" presId="urn:microsoft.com/office/officeart/2005/8/layout/chevron2"/>
    <dgm:cxn modelId="{4E0DC686-55E9-434D-BB8A-BB1EC1464E20}" type="presParOf" srcId="{6E021B87-B64B-4BAF-9F97-848DC0E83586}" destId="{018932F8-2513-4178-8DC7-B80F8FC80743}" srcOrd="1" destOrd="0" presId="urn:microsoft.com/office/officeart/2005/8/layout/chevron2"/>
    <dgm:cxn modelId="{813D6D05-1CD0-4F68-AD07-F52440684B96}" type="presParOf" srcId="{D91F2FC1-026A-4250-91A7-2EBCFE7583E8}" destId="{FCC38746-CECE-4A9E-A9D8-F46CCF94786D}" srcOrd="3" destOrd="0" presId="urn:microsoft.com/office/officeart/2005/8/layout/chevron2"/>
    <dgm:cxn modelId="{A790256F-78AF-4C4B-B0E0-64F5FEEAE148}" type="presParOf" srcId="{D91F2FC1-026A-4250-91A7-2EBCFE7583E8}" destId="{9874743B-335E-4463-9625-E4C2173CA0A7}" srcOrd="4" destOrd="0" presId="urn:microsoft.com/office/officeart/2005/8/layout/chevron2"/>
    <dgm:cxn modelId="{696ED1C2-AE50-4745-8A40-8689FEFC5B82}" type="presParOf" srcId="{9874743B-335E-4463-9625-E4C2173CA0A7}" destId="{E2559DF7-6E63-49F9-939E-3493E6D0E361}" srcOrd="0" destOrd="0" presId="urn:microsoft.com/office/officeart/2005/8/layout/chevron2"/>
    <dgm:cxn modelId="{A112CA6C-B1C8-46EC-BCDC-A83610E0DE2E}" type="presParOf" srcId="{9874743B-335E-4463-9625-E4C2173CA0A7}" destId="{D3C92520-8144-475D-8515-CED9E79BF73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73B8DFF-FAE7-493C-B671-4927BF083C0C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260D77F-240A-4CAC-9172-F3DC717D015C}">
      <dgm:prSet phldrT="[Текст]"/>
      <dgm:spPr/>
      <dgm:t>
        <a:bodyPr/>
        <a:lstStyle/>
        <a:p>
          <a:r>
            <a:rPr lang="ru-RU" dirty="0"/>
            <a:t>1</a:t>
          </a:r>
        </a:p>
      </dgm:t>
    </dgm:pt>
    <dgm:pt modelId="{DE73BE88-D5A5-4450-8C0C-60A930DAF37A}" type="parTrans" cxnId="{F15E1884-B03F-4F2E-9205-DB98B4296418}">
      <dgm:prSet/>
      <dgm:spPr/>
      <dgm:t>
        <a:bodyPr/>
        <a:lstStyle/>
        <a:p>
          <a:endParaRPr lang="ru-RU"/>
        </a:p>
      </dgm:t>
    </dgm:pt>
    <dgm:pt modelId="{490BF7FC-E0D6-409E-AFE2-6890515FB047}" type="sibTrans" cxnId="{F15E1884-B03F-4F2E-9205-DB98B4296418}">
      <dgm:prSet/>
      <dgm:spPr/>
      <dgm:t>
        <a:bodyPr/>
        <a:lstStyle/>
        <a:p>
          <a:endParaRPr lang="ru-RU"/>
        </a:p>
      </dgm:t>
    </dgm:pt>
    <dgm:pt modelId="{E274A2DD-84FE-409E-87DB-2E274124F930}">
      <dgm:prSet phldrT="[Текст]" custT="1"/>
      <dgm:spPr/>
      <dgm:t>
        <a:bodyPr/>
        <a:lstStyle/>
        <a:p>
          <a:r>
            <a:rPr lang="ru-RU" sz="2800" b="1" dirty="0">
              <a:solidFill>
                <a:srgbClr val="C00000"/>
              </a:solidFill>
              <a:effectLst/>
            </a:rPr>
            <a:t>ДЕПОЗИТ</a:t>
          </a:r>
          <a:r>
            <a:rPr lang="ru-RU" sz="2000" dirty="0">
              <a:effectLst/>
            </a:rPr>
            <a:t>—</a:t>
          </a:r>
          <a:r>
            <a:rPr lang="ru-RU" sz="2400" dirty="0">
              <a:effectLst/>
            </a:rPr>
            <a:t> это денежная сумма, переданная вкладчиком в банк на определенный срок с целью получить доход в виде начисленных процентов.</a:t>
          </a:r>
        </a:p>
      </dgm:t>
    </dgm:pt>
    <dgm:pt modelId="{8DFBB468-5C9B-4364-BC0E-F96FF3C97E04}" type="parTrans" cxnId="{AE37FB8D-AF0A-403E-9B7E-58CCC4A7178A}">
      <dgm:prSet/>
      <dgm:spPr/>
      <dgm:t>
        <a:bodyPr/>
        <a:lstStyle/>
        <a:p>
          <a:endParaRPr lang="ru-RU"/>
        </a:p>
      </dgm:t>
    </dgm:pt>
    <dgm:pt modelId="{55927AD4-E787-4D6F-91BB-4DCAB63F57E2}" type="sibTrans" cxnId="{AE37FB8D-AF0A-403E-9B7E-58CCC4A7178A}">
      <dgm:prSet/>
      <dgm:spPr/>
      <dgm:t>
        <a:bodyPr/>
        <a:lstStyle/>
        <a:p>
          <a:endParaRPr lang="ru-RU"/>
        </a:p>
      </dgm:t>
    </dgm:pt>
    <dgm:pt modelId="{D91F2FC1-026A-4250-91A7-2EBCFE7583E8}" type="pres">
      <dgm:prSet presAssocID="{873B8DFF-FAE7-493C-B671-4927BF083C0C}" presName="linearFlow" presStyleCnt="0">
        <dgm:presLayoutVars>
          <dgm:dir/>
          <dgm:animLvl val="lvl"/>
          <dgm:resizeHandles val="exact"/>
        </dgm:presLayoutVars>
      </dgm:prSet>
      <dgm:spPr/>
    </dgm:pt>
    <dgm:pt modelId="{EEC0C4DB-582C-490C-A3C1-7813E00F1DEE}" type="pres">
      <dgm:prSet presAssocID="{1260D77F-240A-4CAC-9172-F3DC717D015C}" presName="composite" presStyleCnt="0"/>
      <dgm:spPr/>
    </dgm:pt>
    <dgm:pt modelId="{46E6A47D-B960-4FA8-807D-4F8CD96F9880}" type="pres">
      <dgm:prSet presAssocID="{1260D77F-240A-4CAC-9172-F3DC717D015C}" presName="parentText" presStyleLbl="alignNode1" presStyleIdx="0" presStyleCnt="1">
        <dgm:presLayoutVars>
          <dgm:chMax val="1"/>
          <dgm:bulletEnabled val="1"/>
        </dgm:presLayoutVars>
      </dgm:prSet>
      <dgm:spPr/>
    </dgm:pt>
    <dgm:pt modelId="{A7C1A4B0-0560-41E5-BBC9-2B6C240A9A46}" type="pres">
      <dgm:prSet presAssocID="{1260D77F-240A-4CAC-9172-F3DC717D015C}" presName="descendantText" presStyleLbl="alignAcc1" presStyleIdx="0" presStyleCnt="1" custScaleY="194089">
        <dgm:presLayoutVars>
          <dgm:bulletEnabled val="1"/>
        </dgm:presLayoutVars>
      </dgm:prSet>
      <dgm:spPr/>
    </dgm:pt>
  </dgm:ptLst>
  <dgm:cxnLst>
    <dgm:cxn modelId="{F15E1884-B03F-4F2E-9205-DB98B4296418}" srcId="{873B8DFF-FAE7-493C-B671-4927BF083C0C}" destId="{1260D77F-240A-4CAC-9172-F3DC717D015C}" srcOrd="0" destOrd="0" parTransId="{DE73BE88-D5A5-4450-8C0C-60A930DAF37A}" sibTransId="{490BF7FC-E0D6-409E-AFE2-6890515FB047}"/>
    <dgm:cxn modelId="{AE37FB8D-AF0A-403E-9B7E-58CCC4A7178A}" srcId="{1260D77F-240A-4CAC-9172-F3DC717D015C}" destId="{E274A2DD-84FE-409E-87DB-2E274124F930}" srcOrd="0" destOrd="0" parTransId="{8DFBB468-5C9B-4364-BC0E-F96FF3C97E04}" sibTransId="{55927AD4-E787-4D6F-91BB-4DCAB63F57E2}"/>
    <dgm:cxn modelId="{B89263A6-1398-4098-A832-AABE85C2C0C1}" type="presOf" srcId="{1260D77F-240A-4CAC-9172-F3DC717D015C}" destId="{46E6A47D-B960-4FA8-807D-4F8CD96F9880}" srcOrd="0" destOrd="0" presId="urn:microsoft.com/office/officeart/2005/8/layout/chevron2"/>
    <dgm:cxn modelId="{2F6114D4-D34D-4FAA-9B9B-5A673A5DCD8B}" type="presOf" srcId="{873B8DFF-FAE7-493C-B671-4927BF083C0C}" destId="{D91F2FC1-026A-4250-91A7-2EBCFE7583E8}" srcOrd="0" destOrd="0" presId="urn:microsoft.com/office/officeart/2005/8/layout/chevron2"/>
    <dgm:cxn modelId="{E56F89D9-64E4-4BD6-9DE9-620F3D98F444}" type="presOf" srcId="{E274A2DD-84FE-409E-87DB-2E274124F930}" destId="{A7C1A4B0-0560-41E5-BBC9-2B6C240A9A46}" srcOrd="0" destOrd="0" presId="urn:microsoft.com/office/officeart/2005/8/layout/chevron2"/>
    <dgm:cxn modelId="{BB7023DD-1D11-4205-BC13-CE234313B8E3}" type="presParOf" srcId="{D91F2FC1-026A-4250-91A7-2EBCFE7583E8}" destId="{EEC0C4DB-582C-490C-A3C1-7813E00F1DEE}" srcOrd="0" destOrd="0" presId="urn:microsoft.com/office/officeart/2005/8/layout/chevron2"/>
    <dgm:cxn modelId="{C2F14AE2-751F-4805-8E68-B5F591912DA1}" type="presParOf" srcId="{EEC0C4DB-582C-490C-A3C1-7813E00F1DEE}" destId="{46E6A47D-B960-4FA8-807D-4F8CD96F9880}" srcOrd="0" destOrd="0" presId="urn:microsoft.com/office/officeart/2005/8/layout/chevron2"/>
    <dgm:cxn modelId="{95354649-8144-4786-9D94-47A686DCDFDB}" type="presParOf" srcId="{EEC0C4DB-582C-490C-A3C1-7813E00F1DEE}" destId="{A7C1A4B0-0560-41E5-BBC9-2B6C240A9A4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73B8DFF-FAE7-493C-B671-4927BF083C0C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260D77F-240A-4CAC-9172-F3DC717D015C}">
      <dgm:prSet phldrT="[Текст]"/>
      <dgm:spPr/>
      <dgm:t>
        <a:bodyPr/>
        <a:lstStyle/>
        <a:p>
          <a:r>
            <a:rPr lang="ru-RU" dirty="0"/>
            <a:t>2</a:t>
          </a:r>
        </a:p>
      </dgm:t>
    </dgm:pt>
    <dgm:pt modelId="{DE73BE88-D5A5-4450-8C0C-60A930DAF37A}" type="parTrans" cxnId="{F15E1884-B03F-4F2E-9205-DB98B4296418}">
      <dgm:prSet/>
      <dgm:spPr/>
      <dgm:t>
        <a:bodyPr/>
        <a:lstStyle/>
        <a:p>
          <a:endParaRPr lang="ru-RU"/>
        </a:p>
      </dgm:t>
    </dgm:pt>
    <dgm:pt modelId="{490BF7FC-E0D6-409E-AFE2-6890515FB047}" type="sibTrans" cxnId="{F15E1884-B03F-4F2E-9205-DB98B4296418}">
      <dgm:prSet/>
      <dgm:spPr/>
      <dgm:t>
        <a:bodyPr/>
        <a:lstStyle/>
        <a:p>
          <a:endParaRPr lang="ru-RU"/>
        </a:p>
      </dgm:t>
    </dgm:pt>
    <dgm:pt modelId="{E274A2DD-84FE-409E-87DB-2E274124F930}">
      <dgm:prSet phldrT="[Текст]" custT="1"/>
      <dgm:spPr/>
      <dgm:t>
        <a:bodyPr/>
        <a:lstStyle/>
        <a:p>
          <a:r>
            <a:rPr lang="ru-RU" sz="2000" b="1" dirty="0">
              <a:solidFill>
                <a:srgbClr val="C00000"/>
              </a:solidFill>
              <a:effectLst/>
            </a:rPr>
            <a:t>БАНКОВСКИЙ КРЕДИТ</a:t>
          </a:r>
          <a:r>
            <a:rPr lang="ru-RU" sz="2000" dirty="0">
              <a:effectLst/>
            </a:rPr>
            <a:t>—</a:t>
          </a:r>
          <a:r>
            <a:rPr lang="ru-RU" sz="2400" dirty="0">
              <a:effectLst/>
            </a:rPr>
            <a:t> это услуга, в рамках которой банк предоставляет деньги заемщику на определенный срок и на определенных условиях, а заемщик обязуется возвратить полученную денежную сумму и уплатить проценты за ее использование.</a:t>
          </a:r>
        </a:p>
      </dgm:t>
    </dgm:pt>
    <dgm:pt modelId="{8DFBB468-5C9B-4364-BC0E-F96FF3C97E04}" type="parTrans" cxnId="{AE37FB8D-AF0A-403E-9B7E-58CCC4A7178A}">
      <dgm:prSet/>
      <dgm:spPr/>
      <dgm:t>
        <a:bodyPr/>
        <a:lstStyle/>
        <a:p>
          <a:endParaRPr lang="ru-RU"/>
        </a:p>
      </dgm:t>
    </dgm:pt>
    <dgm:pt modelId="{55927AD4-E787-4D6F-91BB-4DCAB63F57E2}" type="sibTrans" cxnId="{AE37FB8D-AF0A-403E-9B7E-58CCC4A7178A}">
      <dgm:prSet/>
      <dgm:spPr/>
      <dgm:t>
        <a:bodyPr/>
        <a:lstStyle/>
        <a:p>
          <a:endParaRPr lang="ru-RU"/>
        </a:p>
      </dgm:t>
    </dgm:pt>
    <dgm:pt modelId="{D91F2FC1-026A-4250-91A7-2EBCFE7583E8}" type="pres">
      <dgm:prSet presAssocID="{873B8DFF-FAE7-493C-B671-4927BF083C0C}" presName="linearFlow" presStyleCnt="0">
        <dgm:presLayoutVars>
          <dgm:dir/>
          <dgm:animLvl val="lvl"/>
          <dgm:resizeHandles val="exact"/>
        </dgm:presLayoutVars>
      </dgm:prSet>
      <dgm:spPr/>
    </dgm:pt>
    <dgm:pt modelId="{EEC0C4DB-582C-490C-A3C1-7813E00F1DEE}" type="pres">
      <dgm:prSet presAssocID="{1260D77F-240A-4CAC-9172-F3DC717D015C}" presName="composite" presStyleCnt="0"/>
      <dgm:spPr/>
    </dgm:pt>
    <dgm:pt modelId="{46E6A47D-B960-4FA8-807D-4F8CD96F9880}" type="pres">
      <dgm:prSet presAssocID="{1260D77F-240A-4CAC-9172-F3DC717D015C}" presName="parentText" presStyleLbl="alignNode1" presStyleIdx="0" presStyleCnt="1">
        <dgm:presLayoutVars>
          <dgm:chMax val="1"/>
          <dgm:bulletEnabled val="1"/>
        </dgm:presLayoutVars>
      </dgm:prSet>
      <dgm:spPr/>
    </dgm:pt>
    <dgm:pt modelId="{A7C1A4B0-0560-41E5-BBC9-2B6C240A9A46}" type="pres">
      <dgm:prSet presAssocID="{1260D77F-240A-4CAC-9172-F3DC717D015C}" presName="descendantText" presStyleLbl="alignAcc1" presStyleIdx="0" presStyleCnt="1" custScaleY="194089">
        <dgm:presLayoutVars>
          <dgm:bulletEnabled val="1"/>
        </dgm:presLayoutVars>
      </dgm:prSet>
      <dgm:spPr/>
    </dgm:pt>
  </dgm:ptLst>
  <dgm:cxnLst>
    <dgm:cxn modelId="{F15E1884-B03F-4F2E-9205-DB98B4296418}" srcId="{873B8DFF-FAE7-493C-B671-4927BF083C0C}" destId="{1260D77F-240A-4CAC-9172-F3DC717D015C}" srcOrd="0" destOrd="0" parTransId="{DE73BE88-D5A5-4450-8C0C-60A930DAF37A}" sibTransId="{490BF7FC-E0D6-409E-AFE2-6890515FB047}"/>
    <dgm:cxn modelId="{AE37FB8D-AF0A-403E-9B7E-58CCC4A7178A}" srcId="{1260D77F-240A-4CAC-9172-F3DC717D015C}" destId="{E274A2DD-84FE-409E-87DB-2E274124F930}" srcOrd="0" destOrd="0" parTransId="{8DFBB468-5C9B-4364-BC0E-F96FF3C97E04}" sibTransId="{55927AD4-E787-4D6F-91BB-4DCAB63F57E2}"/>
    <dgm:cxn modelId="{B89263A6-1398-4098-A832-AABE85C2C0C1}" type="presOf" srcId="{1260D77F-240A-4CAC-9172-F3DC717D015C}" destId="{46E6A47D-B960-4FA8-807D-4F8CD96F9880}" srcOrd="0" destOrd="0" presId="urn:microsoft.com/office/officeart/2005/8/layout/chevron2"/>
    <dgm:cxn modelId="{2F6114D4-D34D-4FAA-9B9B-5A673A5DCD8B}" type="presOf" srcId="{873B8DFF-FAE7-493C-B671-4927BF083C0C}" destId="{D91F2FC1-026A-4250-91A7-2EBCFE7583E8}" srcOrd="0" destOrd="0" presId="urn:microsoft.com/office/officeart/2005/8/layout/chevron2"/>
    <dgm:cxn modelId="{E56F89D9-64E4-4BD6-9DE9-620F3D98F444}" type="presOf" srcId="{E274A2DD-84FE-409E-87DB-2E274124F930}" destId="{A7C1A4B0-0560-41E5-BBC9-2B6C240A9A46}" srcOrd="0" destOrd="0" presId="urn:microsoft.com/office/officeart/2005/8/layout/chevron2"/>
    <dgm:cxn modelId="{BB7023DD-1D11-4205-BC13-CE234313B8E3}" type="presParOf" srcId="{D91F2FC1-026A-4250-91A7-2EBCFE7583E8}" destId="{EEC0C4DB-582C-490C-A3C1-7813E00F1DEE}" srcOrd="0" destOrd="0" presId="urn:microsoft.com/office/officeart/2005/8/layout/chevron2"/>
    <dgm:cxn modelId="{C2F14AE2-751F-4805-8E68-B5F591912DA1}" type="presParOf" srcId="{EEC0C4DB-582C-490C-A3C1-7813E00F1DEE}" destId="{46E6A47D-B960-4FA8-807D-4F8CD96F9880}" srcOrd="0" destOrd="0" presId="urn:microsoft.com/office/officeart/2005/8/layout/chevron2"/>
    <dgm:cxn modelId="{95354649-8144-4786-9D94-47A686DCDFDB}" type="presParOf" srcId="{EEC0C4DB-582C-490C-A3C1-7813E00F1DEE}" destId="{A7C1A4B0-0560-41E5-BBC9-2B6C240A9A4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73B8DFF-FAE7-493C-B671-4927BF083C0C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260D77F-240A-4CAC-9172-F3DC717D015C}">
      <dgm:prSet phldrT="[Текст]"/>
      <dgm:spPr/>
      <dgm:t>
        <a:bodyPr/>
        <a:lstStyle/>
        <a:p>
          <a:r>
            <a:rPr lang="ru-RU" dirty="0"/>
            <a:t>3</a:t>
          </a:r>
        </a:p>
      </dgm:t>
    </dgm:pt>
    <dgm:pt modelId="{DE73BE88-D5A5-4450-8C0C-60A930DAF37A}" type="parTrans" cxnId="{F15E1884-B03F-4F2E-9205-DB98B4296418}">
      <dgm:prSet/>
      <dgm:spPr/>
      <dgm:t>
        <a:bodyPr/>
        <a:lstStyle/>
        <a:p>
          <a:endParaRPr lang="ru-RU"/>
        </a:p>
      </dgm:t>
    </dgm:pt>
    <dgm:pt modelId="{490BF7FC-E0D6-409E-AFE2-6890515FB047}" type="sibTrans" cxnId="{F15E1884-B03F-4F2E-9205-DB98B4296418}">
      <dgm:prSet/>
      <dgm:spPr/>
      <dgm:t>
        <a:bodyPr/>
        <a:lstStyle/>
        <a:p>
          <a:endParaRPr lang="ru-RU"/>
        </a:p>
      </dgm:t>
    </dgm:pt>
    <dgm:pt modelId="{E274A2DD-84FE-409E-87DB-2E274124F930}">
      <dgm:prSet phldrT="[Текст]" custT="1"/>
      <dgm:spPr/>
      <dgm:t>
        <a:bodyPr/>
        <a:lstStyle/>
        <a:p>
          <a:r>
            <a:rPr lang="ru-RU" sz="2800" b="1" dirty="0">
              <a:solidFill>
                <a:srgbClr val="C00000"/>
              </a:solidFill>
              <a:effectLst/>
            </a:rPr>
            <a:t>ВАЛЮТА</a:t>
          </a:r>
          <a:r>
            <a:rPr lang="ru-RU" sz="2000" dirty="0">
              <a:effectLst/>
            </a:rPr>
            <a:t> – </a:t>
          </a:r>
          <a:r>
            <a:rPr lang="ru-RU" sz="2400" dirty="0">
              <a:effectLst/>
            </a:rPr>
            <a:t>денежная единица того или иного государства. </a:t>
          </a:r>
        </a:p>
      </dgm:t>
    </dgm:pt>
    <dgm:pt modelId="{8DFBB468-5C9B-4364-BC0E-F96FF3C97E04}" type="parTrans" cxnId="{AE37FB8D-AF0A-403E-9B7E-58CCC4A7178A}">
      <dgm:prSet/>
      <dgm:spPr/>
      <dgm:t>
        <a:bodyPr/>
        <a:lstStyle/>
        <a:p>
          <a:endParaRPr lang="ru-RU"/>
        </a:p>
      </dgm:t>
    </dgm:pt>
    <dgm:pt modelId="{55927AD4-E787-4D6F-91BB-4DCAB63F57E2}" type="sibTrans" cxnId="{AE37FB8D-AF0A-403E-9B7E-58CCC4A7178A}">
      <dgm:prSet/>
      <dgm:spPr/>
      <dgm:t>
        <a:bodyPr/>
        <a:lstStyle/>
        <a:p>
          <a:endParaRPr lang="ru-RU"/>
        </a:p>
      </dgm:t>
    </dgm:pt>
    <dgm:pt modelId="{3F68C952-822B-4382-9A79-7EE08D6BFA19}">
      <dgm:prSet custT="1"/>
      <dgm:spPr/>
      <dgm:t>
        <a:bodyPr/>
        <a:lstStyle/>
        <a:p>
          <a:endParaRPr lang="ru-RU" sz="2000" dirty="0">
            <a:effectLst/>
          </a:endParaRPr>
        </a:p>
      </dgm:t>
    </dgm:pt>
    <dgm:pt modelId="{9213E679-4EF5-48DF-B5FA-AF8247A41E21}" type="parTrans" cxnId="{69CEA2F2-C0CF-4C86-9408-FE7D54CAE881}">
      <dgm:prSet/>
      <dgm:spPr/>
      <dgm:t>
        <a:bodyPr/>
        <a:lstStyle/>
        <a:p>
          <a:endParaRPr lang="ru-RU"/>
        </a:p>
      </dgm:t>
    </dgm:pt>
    <dgm:pt modelId="{8AD3AFA3-0197-4272-8A78-F2F1A14191DD}" type="sibTrans" cxnId="{69CEA2F2-C0CF-4C86-9408-FE7D54CAE881}">
      <dgm:prSet/>
      <dgm:spPr/>
      <dgm:t>
        <a:bodyPr/>
        <a:lstStyle/>
        <a:p>
          <a:endParaRPr lang="ru-RU"/>
        </a:p>
      </dgm:t>
    </dgm:pt>
    <dgm:pt modelId="{D91F2FC1-026A-4250-91A7-2EBCFE7583E8}" type="pres">
      <dgm:prSet presAssocID="{873B8DFF-FAE7-493C-B671-4927BF083C0C}" presName="linearFlow" presStyleCnt="0">
        <dgm:presLayoutVars>
          <dgm:dir/>
          <dgm:animLvl val="lvl"/>
          <dgm:resizeHandles val="exact"/>
        </dgm:presLayoutVars>
      </dgm:prSet>
      <dgm:spPr/>
    </dgm:pt>
    <dgm:pt modelId="{EEC0C4DB-582C-490C-A3C1-7813E00F1DEE}" type="pres">
      <dgm:prSet presAssocID="{1260D77F-240A-4CAC-9172-F3DC717D015C}" presName="composite" presStyleCnt="0"/>
      <dgm:spPr/>
    </dgm:pt>
    <dgm:pt modelId="{46E6A47D-B960-4FA8-807D-4F8CD96F9880}" type="pres">
      <dgm:prSet presAssocID="{1260D77F-240A-4CAC-9172-F3DC717D015C}" presName="parentText" presStyleLbl="alignNode1" presStyleIdx="0" presStyleCnt="1">
        <dgm:presLayoutVars>
          <dgm:chMax val="1"/>
          <dgm:bulletEnabled val="1"/>
        </dgm:presLayoutVars>
      </dgm:prSet>
      <dgm:spPr/>
    </dgm:pt>
    <dgm:pt modelId="{A7C1A4B0-0560-41E5-BBC9-2B6C240A9A46}" type="pres">
      <dgm:prSet presAssocID="{1260D77F-240A-4CAC-9172-F3DC717D015C}" presName="descendantText" presStyleLbl="alignAcc1" presStyleIdx="0" presStyleCnt="1" custScaleY="100000">
        <dgm:presLayoutVars>
          <dgm:bulletEnabled val="1"/>
        </dgm:presLayoutVars>
      </dgm:prSet>
      <dgm:spPr/>
    </dgm:pt>
  </dgm:ptLst>
  <dgm:cxnLst>
    <dgm:cxn modelId="{9FE2A85F-342B-4544-9E36-6839328FD3D5}" type="presOf" srcId="{3F68C952-822B-4382-9A79-7EE08D6BFA19}" destId="{A7C1A4B0-0560-41E5-BBC9-2B6C240A9A46}" srcOrd="0" destOrd="1" presId="urn:microsoft.com/office/officeart/2005/8/layout/chevron2"/>
    <dgm:cxn modelId="{F15E1884-B03F-4F2E-9205-DB98B4296418}" srcId="{873B8DFF-FAE7-493C-B671-4927BF083C0C}" destId="{1260D77F-240A-4CAC-9172-F3DC717D015C}" srcOrd="0" destOrd="0" parTransId="{DE73BE88-D5A5-4450-8C0C-60A930DAF37A}" sibTransId="{490BF7FC-E0D6-409E-AFE2-6890515FB047}"/>
    <dgm:cxn modelId="{AE37FB8D-AF0A-403E-9B7E-58CCC4A7178A}" srcId="{1260D77F-240A-4CAC-9172-F3DC717D015C}" destId="{E274A2DD-84FE-409E-87DB-2E274124F930}" srcOrd="0" destOrd="0" parTransId="{8DFBB468-5C9B-4364-BC0E-F96FF3C97E04}" sibTransId="{55927AD4-E787-4D6F-91BB-4DCAB63F57E2}"/>
    <dgm:cxn modelId="{B89263A6-1398-4098-A832-AABE85C2C0C1}" type="presOf" srcId="{1260D77F-240A-4CAC-9172-F3DC717D015C}" destId="{46E6A47D-B960-4FA8-807D-4F8CD96F9880}" srcOrd="0" destOrd="0" presId="urn:microsoft.com/office/officeart/2005/8/layout/chevron2"/>
    <dgm:cxn modelId="{2F6114D4-D34D-4FAA-9B9B-5A673A5DCD8B}" type="presOf" srcId="{873B8DFF-FAE7-493C-B671-4927BF083C0C}" destId="{D91F2FC1-026A-4250-91A7-2EBCFE7583E8}" srcOrd="0" destOrd="0" presId="urn:microsoft.com/office/officeart/2005/8/layout/chevron2"/>
    <dgm:cxn modelId="{E56F89D9-64E4-4BD6-9DE9-620F3D98F444}" type="presOf" srcId="{E274A2DD-84FE-409E-87DB-2E274124F930}" destId="{A7C1A4B0-0560-41E5-BBC9-2B6C240A9A46}" srcOrd="0" destOrd="0" presId="urn:microsoft.com/office/officeart/2005/8/layout/chevron2"/>
    <dgm:cxn modelId="{69CEA2F2-C0CF-4C86-9408-FE7D54CAE881}" srcId="{1260D77F-240A-4CAC-9172-F3DC717D015C}" destId="{3F68C952-822B-4382-9A79-7EE08D6BFA19}" srcOrd="1" destOrd="0" parTransId="{9213E679-4EF5-48DF-B5FA-AF8247A41E21}" sibTransId="{8AD3AFA3-0197-4272-8A78-F2F1A14191DD}"/>
    <dgm:cxn modelId="{BB7023DD-1D11-4205-BC13-CE234313B8E3}" type="presParOf" srcId="{D91F2FC1-026A-4250-91A7-2EBCFE7583E8}" destId="{EEC0C4DB-582C-490C-A3C1-7813E00F1DEE}" srcOrd="0" destOrd="0" presId="urn:microsoft.com/office/officeart/2005/8/layout/chevron2"/>
    <dgm:cxn modelId="{C2F14AE2-751F-4805-8E68-B5F591912DA1}" type="presParOf" srcId="{EEC0C4DB-582C-490C-A3C1-7813E00F1DEE}" destId="{46E6A47D-B960-4FA8-807D-4F8CD96F9880}" srcOrd="0" destOrd="0" presId="urn:microsoft.com/office/officeart/2005/8/layout/chevron2"/>
    <dgm:cxn modelId="{95354649-8144-4786-9D94-47A686DCDFDB}" type="presParOf" srcId="{EEC0C4DB-582C-490C-A3C1-7813E00F1DEE}" destId="{A7C1A4B0-0560-41E5-BBC9-2B6C240A9A4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D55377-B9C9-4272-B7EB-41F32087E401}">
      <dsp:nvSpPr>
        <dsp:cNvPr id="0" name=""/>
        <dsp:cNvSpPr/>
      </dsp:nvSpPr>
      <dsp:spPr>
        <a:xfrm>
          <a:off x="1646437" y="2166"/>
          <a:ext cx="4241707" cy="2288980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100" b="1" kern="1200" dirty="0"/>
            <a:t>Государственный центральный банк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0" kern="1200" dirty="0"/>
            <a:t>Осуществляет эмиссию денег, регулирование, контроль и надзор за деятельностью банков. </a:t>
          </a:r>
        </a:p>
      </dsp:txBody>
      <dsp:txXfrm>
        <a:off x="1646437" y="288289"/>
        <a:ext cx="3383340" cy="1716735"/>
      </dsp:txXfrm>
    </dsp:sp>
    <dsp:sp modelId="{02B57E8F-63E2-4600-B222-0C256F69DE4F}">
      <dsp:nvSpPr>
        <dsp:cNvPr id="0" name=""/>
        <dsp:cNvSpPr/>
      </dsp:nvSpPr>
      <dsp:spPr>
        <a:xfrm>
          <a:off x="232534" y="224350"/>
          <a:ext cx="1413902" cy="1844612"/>
        </a:xfrm>
        <a:prstGeom prst="roundRect">
          <a:avLst/>
        </a:prstGeom>
        <a:blipFill>
          <a:blip xmlns:r="http://schemas.openxmlformats.org/officeDocument/2006/relationships" r:embed="rId1">
            <a:duotone>
              <a:schemeClr val="accent3">
                <a:hueOff val="0"/>
                <a:satOff val="0"/>
                <a:lumOff val="0"/>
                <a:alphaOff val="0"/>
                <a:tint val="30000"/>
                <a:satMod val="300000"/>
              </a:schemeClr>
              <a:schemeClr val="accent3">
                <a:hueOff val="0"/>
                <a:satOff val="0"/>
                <a:lumOff val="0"/>
                <a:alphaOff val="0"/>
                <a:tint val="40000"/>
                <a:satMod val="200000"/>
              </a:schemeClr>
            </a:duotone>
          </a:blip>
          <a:tile tx="0" ty="0" sx="70000" sy="70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kern="1200" dirty="0"/>
            <a:t>1 уровень</a:t>
          </a:r>
        </a:p>
      </dsp:txBody>
      <dsp:txXfrm>
        <a:off x="301555" y="293371"/>
        <a:ext cx="1275860" cy="1706570"/>
      </dsp:txXfrm>
    </dsp:sp>
    <dsp:sp modelId="{4384B24C-D1C8-434C-93C6-4AD599C3E584}">
      <dsp:nvSpPr>
        <dsp:cNvPr id="0" name=""/>
        <dsp:cNvSpPr/>
      </dsp:nvSpPr>
      <dsp:spPr>
        <a:xfrm>
          <a:off x="1643671" y="2475608"/>
          <a:ext cx="4250004" cy="1844612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-1448014"/>
            <a:satOff val="-977"/>
            <a:lumOff val="-1343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-1448014"/>
              <a:satOff val="-977"/>
              <a:lumOff val="-134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kern="1200" dirty="0"/>
            <a:t>Коммерческие банки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kern="1200" dirty="0"/>
            <a:t>Небанковские финансово-кредитные учреждения</a:t>
          </a:r>
        </a:p>
      </dsp:txBody>
      <dsp:txXfrm>
        <a:off x="1643671" y="2706185"/>
        <a:ext cx="3558275" cy="1383459"/>
      </dsp:txXfrm>
    </dsp:sp>
    <dsp:sp modelId="{4F8084CE-42B2-4913-8CF1-AE7A17B03EE0}">
      <dsp:nvSpPr>
        <dsp:cNvPr id="0" name=""/>
        <dsp:cNvSpPr/>
      </dsp:nvSpPr>
      <dsp:spPr>
        <a:xfrm>
          <a:off x="227003" y="2475608"/>
          <a:ext cx="1416668" cy="1844612"/>
        </a:xfrm>
        <a:prstGeom prst="roundRect">
          <a:avLst/>
        </a:prstGeom>
        <a:blipFill>
          <a:blip xmlns:r="http://schemas.openxmlformats.org/officeDocument/2006/relationships" r:embed="rId1">
            <a:duotone>
              <a:schemeClr val="accent3">
                <a:hueOff val="-1414192"/>
                <a:satOff val="6425"/>
                <a:lumOff val="-7451"/>
                <a:alphaOff val="0"/>
                <a:tint val="30000"/>
                <a:satMod val="300000"/>
              </a:schemeClr>
              <a:schemeClr val="accent3">
                <a:hueOff val="-1414192"/>
                <a:satOff val="6425"/>
                <a:lumOff val="-7451"/>
                <a:alphaOff val="0"/>
                <a:tint val="40000"/>
                <a:satMod val="200000"/>
              </a:schemeClr>
            </a:duotone>
          </a:blip>
          <a:tile tx="0" ty="0" sx="70000" sy="70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kern="1200" dirty="0"/>
            <a:t>2 уровень</a:t>
          </a:r>
        </a:p>
      </dsp:txBody>
      <dsp:txXfrm>
        <a:off x="296159" y="2544764"/>
        <a:ext cx="1278356" cy="17063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E6A47D-B960-4FA8-807D-4F8CD96F9880}">
      <dsp:nvSpPr>
        <dsp:cNvPr id="0" name=""/>
        <dsp:cNvSpPr/>
      </dsp:nvSpPr>
      <dsp:spPr>
        <a:xfrm rot="5400000">
          <a:off x="-243216" y="245568"/>
          <a:ext cx="1621445" cy="113501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300" kern="1200" dirty="0"/>
            <a:t>1</a:t>
          </a:r>
        </a:p>
      </dsp:txBody>
      <dsp:txXfrm rot="-5400000">
        <a:off x="1" y="569857"/>
        <a:ext cx="1135012" cy="486433"/>
      </dsp:txXfrm>
    </dsp:sp>
    <dsp:sp modelId="{A7C1A4B0-0560-41E5-BBC9-2B6C240A9A46}">
      <dsp:nvSpPr>
        <dsp:cNvPr id="0" name=""/>
        <dsp:cNvSpPr/>
      </dsp:nvSpPr>
      <dsp:spPr>
        <a:xfrm rot="5400000">
          <a:off x="3648155" y="-2510791"/>
          <a:ext cx="1053939" cy="608022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kern="1200" dirty="0">
              <a:effectLst/>
            </a:rPr>
            <a:t>ДЕПОЗИТ</a:t>
          </a:r>
        </a:p>
      </dsp:txBody>
      <dsp:txXfrm rot="-5400000">
        <a:off x="1135013" y="53800"/>
        <a:ext cx="6028776" cy="951041"/>
      </dsp:txXfrm>
    </dsp:sp>
    <dsp:sp modelId="{94E78764-819C-4E85-8004-DACAFF231EA9}">
      <dsp:nvSpPr>
        <dsp:cNvPr id="0" name=""/>
        <dsp:cNvSpPr/>
      </dsp:nvSpPr>
      <dsp:spPr>
        <a:xfrm rot="5400000">
          <a:off x="-243216" y="1673196"/>
          <a:ext cx="1621445" cy="113501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300" kern="1200" dirty="0"/>
            <a:t>2</a:t>
          </a:r>
        </a:p>
      </dsp:txBody>
      <dsp:txXfrm rot="-5400000">
        <a:off x="1" y="1997485"/>
        <a:ext cx="1135012" cy="486433"/>
      </dsp:txXfrm>
    </dsp:sp>
    <dsp:sp modelId="{018932F8-2513-4178-8DC7-B80F8FC80743}">
      <dsp:nvSpPr>
        <dsp:cNvPr id="0" name=""/>
        <dsp:cNvSpPr/>
      </dsp:nvSpPr>
      <dsp:spPr>
        <a:xfrm rot="5400000">
          <a:off x="3898964" y="-1038808"/>
          <a:ext cx="482398" cy="592779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b="0" kern="1200" dirty="0"/>
            <a:t>БАНКОВСКИЙ КРЕДИТ</a:t>
          </a:r>
        </a:p>
      </dsp:txBody>
      <dsp:txXfrm rot="-5400000">
        <a:off x="1176267" y="1707438"/>
        <a:ext cx="5904245" cy="435300"/>
      </dsp:txXfrm>
    </dsp:sp>
    <dsp:sp modelId="{E2559DF7-6E63-49F9-939E-3493E6D0E361}">
      <dsp:nvSpPr>
        <dsp:cNvPr id="0" name=""/>
        <dsp:cNvSpPr/>
      </dsp:nvSpPr>
      <dsp:spPr>
        <a:xfrm rot="5400000">
          <a:off x="-243216" y="3100824"/>
          <a:ext cx="1621445" cy="113501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300" kern="1200" dirty="0"/>
            <a:t>3</a:t>
          </a:r>
        </a:p>
      </dsp:txBody>
      <dsp:txXfrm rot="-5400000">
        <a:off x="1" y="3425113"/>
        <a:ext cx="1135012" cy="486433"/>
      </dsp:txXfrm>
    </dsp:sp>
    <dsp:sp modelId="{D3C92520-8144-475D-8515-CED9E79BF73E}">
      <dsp:nvSpPr>
        <dsp:cNvPr id="0" name=""/>
        <dsp:cNvSpPr/>
      </dsp:nvSpPr>
      <dsp:spPr>
        <a:xfrm rot="5400000">
          <a:off x="3648155" y="344464"/>
          <a:ext cx="1053939" cy="608022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b="0" kern="1200" dirty="0"/>
            <a:t>ОБМЕН ВАЛЮТЫ</a:t>
          </a:r>
        </a:p>
      </dsp:txBody>
      <dsp:txXfrm rot="-5400000">
        <a:off x="1135013" y="2909056"/>
        <a:ext cx="6028776" cy="95104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E6A47D-B960-4FA8-807D-4F8CD96F9880}">
      <dsp:nvSpPr>
        <dsp:cNvPr id="0" name=""/>
        <dsp:cNvSpPr/>
      </dsp:nvSpPr>
      <dsp:spPr>
        <a:xfrm rot="5400000">
          <a:off x="-184115" y="622161"/>
          <a:ext cx="1227435" cy="85920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/>
            <a:t>1</a:t>
          </a:r>
        </a:p>
      </dsp:txBody>
      <dsp:txXfrm rot="-5400000">
        <a:off x="1" y="867649"/>
        <a:ext cx="859205" cy="368230"/>
      </dsp:txXfrm>
    </dsp:sp>
    <dsp:sp modelId="{A7C1A4B0-0560-41E5-BBC9-2B6C240A9A46}">
      <dsp:nvSpPr>
        <dsp:cNvPr id="0" name=""/>
        <dsp:cNvSpPr/>
      </dsp:nvSpPr>
      <dsp:spPr>
        <a:xfrm rot="5400000">
          <a:off x="3872988" y="-2951074"/>
          <a:ext cx="1548506" cy="757607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800" b="1" kern="1200" dirty="0">
              <a:solidFill>
                <a:srgbClr val="C00000"/>
              </a:solidFill>
              <a:effectLst/>
            </a:rPr>
            <a:t>ДЕПОЗИТ</a:t>
          </a:r>
          <a:r>
            <a:rPr lang="ru-RU" sz="2000" kern="1200" dirty="0">
              <a:effectLst/>
            </a:rPr>
            <a:t>—</a:t>
          </a:r>
          <a:r>
            <a:rPr lang="ru-RU" sz="2400" kern="1200" dirty="0">
              <a:effectLst/>
            </a:rPr>
            <a:t> это денежная сумма, переданная вкладчиком в банк на определенный срок с целью получить доход в виде начисленных процентов.</a:t>
          </a:r>
        </a:p>
      </dsp:txBody>
      <dsp:txXfrm rot="-5400000">
        <a:off x="859205" y="138301"/>
        <a:ext cx="7500481" cy="139732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E6A47D-B960-4FA8-807D-4F8CD96F9880}">
      <dsp:nvSpPr>
        <dsp:cNvPr id="0" name=""/>
        <dsp:cNvSpPr/>
      </dsp:nvSpPr>
      <dsp:spPr>
        <a:xfrm rot="5400000">
          <a:off x="-219817" y="719264"/>
          <a:ext cx="1465449" cy="102581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900" kern="1200" dirty="0"/>
            <a:t>2</a:t>
          </a:r>
        </a:p>
      </dsp:txBody>
      <dsp:txXfrm rot="-5400000">
        <a:off x="1" y="1012353"/>
        <a:ext cx="1025814" cy="439635"/>
      </dsp:txXfrm>
    </dsp:sp>
    <dsp:sp modelId="{A7C1A4B0-0560-41E5-BBC9-2B6C240A9A46}">
      <dsp:nvSpPr>
        <dsp:cNvPr id="0" name=""/>
        <dsp:cNvSpPr/>
      </dsp:nvSpPr>
      <dsp:spPr>
        <a:xfrm rot="5400000">
          <a:off x="3806157" y="-2729014"/>
          <a:ext cx="1848779" cy="740946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b="1" kern="1200" dirty="0">
              <a:solidFill>
                <a:srgbClr val="C00000"/>
              </a:solidFill>
              <a:effectLst/>
            </a:rPr>
            <a:t>БАНКОВСКИЙ КРЕДИТ</a:t>
          </a:r>
          <a:r>
            <a:rPr lang="ru-RU" sz="2000" kern="1200" dirty="0">
              <a:effectLst/>
            </a:rPr>
            <a:t>—</a:t>
          </a:r>
          <a:r>
            <a:rPr lang="ru-RU" sz="2400" kern="1200" dirty="0">
              <a:effectLst/>
            </a:rPr>
            <a:t> это услуга, в рамках которой банк предоставляет деньги заемщику на определенный срок и на определенных условиях, а заемщик обязуется возвратить полученную денежную сумму и уплатить проценты за ее использование.</a:t>
          </a:r>
        </a:p>
      </dsp:txBody>
      <dsp:txXfrm rot="-5400000">
        <a:off x="1025815" y="141578"/>
        <a:ext cx="7319214" cy="166827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E6A47D-B960-4FA8-807D-4F8CD96F9880}">
      <dsp:nvSpPr>
        <dsp:cNvPr id="0" name=""/>
        <dsp:cNvSpPr/>
      </dsp:nvSpPr>
      <dsp:spPr>
        <a:xfrm rot="5400000">
          <a:off x="-236939" y="238484"/>
          <a:ext cx="1579598" cy="110571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kern="1200" dirty="0"/>
            <a:t>3</a:t>
          </a:r>
        </a:p>
      </dsp:txBody>
      <dsp:txXfrm rot="-5400000">
        <a:off x="1" y="554403"/>
        <a:ext cx="1105718" cy="473880"/>
      </dsp:txXfrm>
    </dsp:sp>
    <dsp:sp modelId="{A7C1A4B0-0560-41E5-BBC9-2B6C240A9A46}">
      <dsp:nvSpPr>
        <dsp:cNvPr id="0" name=""/>
        <dsp:cNvSpPr/>
      </dsp:nvSpPr>
      <dsp:spPr>
        <a:xfrm rot="5400000">
          <a:off x="4257129" y="-3149865"/>
          <a:ext cx="1026738" cy="732956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800" b="1" kern="1200" dirty="0">
              <a:solidFill>
                <a:srgbClr val="C00000"/>
              </a:solidFill>
              <a:effectLst/>
            </a:rPr>
            <a:t>ВАЛЮТА</a:t>
          </a:r>
          <a:r>
            <a:rPr lang="ru-RU" sz="2000" kern="1200" dirty="0">
              <a:effectLst/>
            </a:rPr>
            <a:t> – </a:t>
          </a:r>
          <a:r>
            <a:rPr lang="ru-RU" sz="2400" kern="1200" dirty="0">
              <a:effectLst/>
            </a:rPr>
            <a:t>денежная единица того или иного государства.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2000" kern="1200" dirty="0">
            <a:effectLst/>
          </a:endParaRPr>
        </a:p>
      </dsp:txBody>
      <dsp:txXfrm rot="-5400000">
        <a:off x="1105719" y="51666"/>
        <a:ext cx="7279439" cy="9264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63A963-F7B8-4BA1-B367-B9C0C4A60270}" type="datetimeFigureOut">
              <a:rPr lang="ru-RU" smtClean="0"/>
              <a:t>17.07.2023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B89DD-91C4-4430-92E7-66852D5739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093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8B89DD-91C4-4430-92E7-66852D5739B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1489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8B89DD-91C4-4430-92E7-66852D5739B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4867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8B89DD-91C4-4430-92E7-66852D5739BE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3401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8B89DD-91C4-4430-92E7-66852D5739BE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372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9ADEC-3812-4E99-9FC0-6CBB561F38B6}" type="datetime1">
              <a:rPr lang="ru-RU" smtClean="0"/>
              <a:t>17.07.2023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FCB12-9609-4D90-A64C-F380B0E9439C}" type="datetime1">
              <a:rPr lang="ru-RU" smtClean="0"/>
              <a:t>17.07.2023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3CF6C-BD09-49C2-A5B3-2C07542C5E1D}" type="datetime1">
              <a:rPr lang="ru-RU" smtClean="0"/>
              <a:t>17.07.2023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Иллюстрация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0" y="457200"/>
            <a:ext cx="8661400" cy="454025"/>
          </a:xfrm>
          <a:prstGeom prst="rect">
            <a:avLst/>
          </a:prstGeom>
          <a:solidFill>
            <a:srgbClr val="34973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26000" y="2272242"/>
            <a:ext cx="3831034" cy="368829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33D5-D00E-464B-A6F3-4BAF19C713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2"/>
          <p:cNvSpPr>
            <a:spLocks noGrp="1"/>
          </p:cNvSpPr>
          <p:nvPr>
            <p:ph type="pic" idx="1"/>
          </p:nvPr>
        </p:nvSpPr>
        <p:spPr>
          <a:xfrm>
            <a:off x="482600" y="2272243"/>
            <a:ext cx="3831033" cy="368829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11" name="Содержимое 3"/>
          <p:cNvSpPr>
            <a:spLocks noGrp="1"/>
          </p:cNvSpPr>
          <p:nvPr>
            <p:ph sz="half" idx="13" hasCustomPrompt="1"/>
          </p:nvPr>
        </p:nvSpPr>
        <p:spPr>
          <a:xfrm>
            <a:off x="482600" y="5960533"/>
            <a:ext cx="3831034" cy="440267"/>
          </a:xfrm>
        </p:spPr>
        <p:txBody>
          <a:bodyPr anchor="b" anchorCtr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0" indent="0" algn="l">
              <a:lnSpc>
                <a:spcPts val="1200"/>
              </a:lnSpc>
              <a:buNone/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877731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4E11F-D543-4CFE-BE8B-24F8DD5E749B}" type="datetime1">
              <a:rPr lang="ru-RU" smtClean="0"/>
              <a:t>17.07.2023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F6AEB-0150-49F2-8DCA-EF196307C224}" type="datetime1">
              <a:rPr lang="ru-RU" smtClean="0"/>
              <a:t>17.07.2023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25229-8504-42FF-9E9A-7243F73D2064}" type="datetime1">
              <a:rPr lang="ru-RU" smtClean="0"/>
              <a:t>17.07.2023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ED839-22FB-4A8C-A2A7-4B008882B1B0}" type="datetime1">
              <a:rPr lang="ru-RU" smtClean="0"/>
              <a:t>17.07.2023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19B8D-5B1B-4130-A734-A864F8ED3BC0}" type="datetime1">
              <a:rPr lang="ru-RU" smtClean="0"/>
              <a:t>17.07.2023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C4442-0B7E-42C0-AD15-4A3D1830C30D}" type="datetime1">
              <a:rPr lang="ru-RU" smtClean="0"/>
              <a:t>17.07.2023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C54B5-EDDA-453D-B662-ABFB74752E22}" type="datetime1">
              <a:rPr lang="ru-RU" smtClean="0"/>
              <a:t>17.07.2023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E9CD5-93C5-455E-846B-EF646781DFD5}" type="datetime1">
              <a:rPr lang="ru-RU" smtClean="0"/>
              <a:t>17.07.2023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483093E-2547-4AF3-9332-BD15FA669184}" type="datetime1">
              <a:rPr lang="ru-RU" smtClean="0"/>
              <a:t>17.07.2023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8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9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0178BB-B759-489A-9547-3C811B44EC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5428742"/>
            <a:ext cx="8890192" cy="1296144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«Нажить много денег – храбрость, сохранить их мудрость, а умело расходовать их – искусство»                    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</a:t>
            </a:r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(Б. Ауэрбах)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A3E20ED-A5A4-4254-A081-4087065BF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873E180B-2050-4A99-8065-869BE5C65E40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20" y="1171601"/>
            <a:ext cx="7735688" cy="4561656"/>
          </a:xfrm>
        </p:spPr>
      </p:pic>
      <p:sp>
        <p:nvSpPr>
          <p:cNvPr id="5" name="Заголовок 5">
            <a:extLst>
              <a:ext uri="{FF2B5EF4-FFF2-40B4-BE49-F238E27FC236}">
                <a16:creationId xmlns:a16="http://schemas.microsoft.com/office/drawing/2014/main" id="{75684C2D-074A-47AC-A2FB-19BB7CCB7DD1}"/>
              </a:ext>
            </a:extLst>
          </p:cNvPr>
          <p:cNvSpPr txBox="1">
            <a:spLocks/>
          </p:cNvSpPr>
          <p:nvPr/>
        </p:nvSpPr>
        <p:spPr>
          <a:xfrm>
            <a:off x="424786" y="179972"/>
            <a:ext cx="8229600" cy="99162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b="1" dirty="0">
                <a:solidFill>
                  <a:srgbClr val="C00000"/>
                </a:solidFill>
                <a:latin typeface="Arial Black" panose="020B0A04020102020204" pitchFamily="34" charset="0"/>
              </a:rPr>
              <a:t>МКОУ «СШ № 3»</a:t>
            </a:r>
            <a:br>
              <a:rPr lang="ru-RU" sz="2800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2800" b="1" dirty="0">
                <a:solidFill>
                  <a:srgbClr val="C00000"/>
                </a:solidFill>
                <a:latin typeface="Arial Black" panose="020B0A04020102020204" pitchFamily="34" charset="0"/>
              </a:rPr>
              <a:t>УРОК ПО ОБЩЕСТВОЗНАНИЮ</a:t>
            </a:r>
          </a:p>
        </p:txBody>
      </p:sp>
      <p:sp>
        <p:nvSpPr>
          <p:cNvPr id="6" name="Подзаголовок 6">
            <a:extLst>
              <a:ext uri="{FF2B5EF4-FFF2-40B4-BE49-F238E27FC236}">
                <a16:creationId xmlns:a16="http://schemas.microsoft.com/office/drawing/2014/main" id="{E065985B-0A45-41E8-864F-5BEA2DCFAA88}"/>
              </a:ext>
            </a:extLst>
          </p:cNvPr>
          <p:cNvSpPr txBox="1">
            <a:spLocks/>
          </p:cNvSpPr>
          <p:nvPr/>
        </p:nvSpPr>
        <p:spPr>
          <a:xfrm>
            <a:off x="5598212" y="2276872"/>
            <a:ext cx="3340224" cy="16002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l" rtl="0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dirty="0"/>
              <a:t>Учитель истории и обществознания: </a:t>
            </a:r>
            <a:r>
              <a:rPr lang="ru-RU" b="1" dirty="0"/>
              <a:t>Канина О. В.</a:t>
            </a:r>
          </a:p>
        </p:txBody>
      </p:sp>
    </p:spTree>
    <p:extLst>
      <p:ext uri="{BB962C8B-B14F-4D97-AF65-F5344CB8AC3E}">
        <p14:creationId xmlns:p14="http://schemas.microsoft.com/office/powerpoint/2010/main" val="22672822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811443020"/>
              </p:ext>
            </p:extLst>
          </p:nvPr>
        </p:nvGraphicFramePr>
        <p:xfrm>
          <a:off x="785786" y="1035827"/>
          <a:ext cx="7215238" cy="4481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785786" y="285728"/>
            <a:ext cx="7286676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Основные банковские услуги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514824998"/>
              </p:ext>
            </p:extLst>
          </p:nvPr>
        </p:nvGraphicFramePr>
        <p:xfrm>
          <a:off x="352803" y="1124744"/>
          <a:ext cx="8435279" cy="17281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785786" y="285728"/>
            <a:ext cx="7286676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Основные банковские услуги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7D4A8239-90C5-4810-BC68-1060F021DD76}"/>
              </a:ext>
            </a:extLst>
          </p:cNvPr>
          <p:cNvPicPr>
            <a:picLocks noGrp="1" noChangeAspect="1" noChangeArrowheads="1"/>
          </p:cNvPicPr>
          <p:nvPr>
            <p:ph sz="quarter"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974" y="2848370"/>
            <a:ext cx="6982966" cy="3819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95611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606444022"/>
              </p:ext>
            </p:extLst>
          </p:nvPr>
        </p:nvGraphicFramePr>
        <p:xfrm>
          <a:off x="352803" y="1124744"/>
          <a:ext cx="8435279" cy="2016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785786" y="285728"/>
            <a:ext cx="7286676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Основные банковские услуги</a:t>
            </a:r>
          </a:p>
        </p:txBody>
      </p:sp>
      <p:sp>
        <p:nvSpPr>
          <p:cNvPr id="2" name="Объект 1">
            <a:extLst>
              <a:ext uri="{FF2B5EF4-FFF2-40B4-BE49-F238E27FC236}">
                <a16:creationId xmlns:a16="http://schemas.microsoft.com/office/drawing/2014/main" id="{5FF63A3F-85CB-44C4-A8D0-AD8CAADC2B36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043608" y="3681480"/>
            <a:ext cx="2089790" cy="2944696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C00000"/>
                </a:solidFill>
              </a:rPr>
              <a:t>ПРИНЦИПЫ:</a:t>
            </a:r>
            <a:r>
              <a:rPr lang="ru-RU" sz="2000" dirty="0"/>
              <a:t> платность, срочность, возвратность.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240BE8CA-D08D-4D94-A4C6-558434496C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849727"/>
            <a:ext cx="4513684" cy="3776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85910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657153127"/>
              </p:ext>
            </p:extLst>
          </p:nvPr>
        </p:nvGraphicFramePr>
        <p:xfrm>
          <a:off x="354360" y="1243190"/>
          <a:ext cx="8435279" cy="158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785786" y="285728"/>
            <a:ext cx="7286676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Основные банковские услуги</a:t>
            </a:r>
          </a:p>
        </p:txBody>
      </p:sp>
      <p:sp>
        <p:nvSpPr>
          <p:cNvPr id="2" name="Объект 1">
            <a:extLst>
              <a:ext uri="{FF2B5EF4-FFF2-40B4-BE49-F238E27FC236}">
                <a16:creationId xmlns:a16="http://schemas.microsoft.com/office/drawing/2014/main" id="{C3A68213-C71B-4AB3-AC29-3A6DA285828F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85799" y="2883028"/>
            <a:ext cx="7772400" cy="2448272"/>
          </a:xfrm>
        </p:spPr>
        <p:txBody>
          <a:bodyPr>
            <a:normAutofit/>
          </a:bodyPr>
          <a:lstStyle/>
          <a:p>
            <a:pPr lvl="0"/>
            <a:r>
              <a:rPr lang="ru-RU" sz="2400" b="1" dirty="0">
                <a:effectLst/>
              </a:rPr>
              <a:t>Требования:</a:t>
            </a:r>
            <a:r>
              <a:rPr lang="ru-RU" sz="2400" dirty="0">
                <a:effectLst/>
              </a:rPr>
              <a:t> подлинность и надежность. </a:t>
            </a:r>
          </a:p>
          <a:p>
            <a:pPr lvl="0"/>
            <a:endParaRPr lang="ru-RU" sz="2400" dirty="0">
              <a:effectLst/>
            </a:endParaRPr>
          </a:p>
          <a:p>
            <a:pPr lvl="0"/>
            <a:r>
              <a:rPr lang="ru-RU" sz="2400" dirty="0">
                <a:effectLst/>
              </a:rPr>
              <a:t>На всей территории РФ </a:t>
            </a:r>
            <a:r>
              <a:rPr lang="ru-RU" sz="2400" b="1" dirty="0">
                <a:solidFill>
                  <a:srgbClr val="C00000"/>
                </a:solidFill>
                <a:effectLst/>
              </a:rPr>
              <a:t>рубль</a:t>
            </a:r>
            <a:r>
              <a:rPr lang="ru-RU" sz="2400" dirty="0">
                <a:effectLst/>
              </a:rPr>
              <a:t> является законным платежным средством.</a:t>
            </a:r>
          </a:p>
          <a:p>
            <a:pPr lvl="0"/>
            <a:r>
              <a:rPr lang="ru-RU" sz="2400" dirty="0">
                <a:effectLst/>
              </a:rPr>
              <a:t>Банки покупают и продают валюту по курсам.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61439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85786" y="285728"/>
            <a:ext cx="7286676" cy="8390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ЗАПОМНИ!!!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D5878BEC-4199-4B28-A99F-F745F568567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7776864" cy="50855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515623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33D5-D00E-464B-A6F3-4BAF19C713A5}" type="slidenum">
              <a:rPr lang="ru-RU" smtClean="0"/>
              <a:pPr/>
              <a:t>15</a:t>
            </a:fld>
            <a:endParaRPr lang="ru-RU"/>
          </a:p>
        </p:txBody>
      </p:sp>
      <p:pic>
        <p:nvPicPr>
          <p:cNvPr id="2054" name="Picture 6" descr="Фото подростка с деньгам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61" r="15105"/>
          <a:stretch/>
        </p:blipFill>
        <p:spPr bwMode="auto">
          <a:xfrm>
            <a:off x="3484850" y="2800835"/>
            <a:ext cx="2066795" cy="1777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Фото ребенка с мамо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620" y="2862539"/>
            <a:ext cx="2493036" cy="1653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умная девушк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5600" y="2446068"/>
            <a:ext cx="1544385" cy="2131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Содержимое 2"/>
          <p:cNvSpPr>
            <a:spLocks noGrp="1"/>
          </p:cNvSpPr>
          <p:nvPr>
            <p:ph sz="half" idx="2"/>
          </p:nvPr>
        </p:nvSpPr>
        <p:spPr>
          <a:xfrm>
            <a:off x="980956" y="1287707"/>
            <a:ext cx="1112270" cy="977758"/>
          </a:xfrm>
          <a:prstGeom prst="ellipse">
            <a:avLst/>
          </a:prstGeom>
          <a:ln w="38100">
            <a:solidFill>
              <a:srgbClr val="299224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b="1" dirty="0">
                <a:solidFill>
                  <a:srgbClr val="349737"/>
                </a:solidFill>
              </a:rPr>
              <a:t>6+</a:t>
            </a:r>
            <a:endParaRPr lang="ru-RU" sz="2000" b="1" dirty="0">
              <a:solidFill>
                <a:srgbClr val="349737"/>
              </a:solidFill>
            </a:endParaRPr>
          </a:p>
        </p:txBody>
      </p:sp>
      <p:sp>
        <p:nvSpPr>
          <p:cNvPr id="22" name="Содержимое 2"/>
          <p:cNvSpPr>
            <a:spLocks noGrp="1"/>
          </p:cNvSpPr>
          <p:nvPr>
            <p:ph sz="half" idx="2"/>
          </p:nvPr>
        </p:nvSpPr>
        <p:spPr>
          <a:xfrm>
            <a:off x="3579293" y="4761010"/>
            <a:ext cx="2603162" cy="1201192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личная</a:t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дебетовая карта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депозиты</a:t>
            </a:r>
          </a:p>
        </p:txBody>
      </p:sp>
      <p:sp>
        <p:nvSpPr>
          <p:cNvPr id="24" name="Содержимое 2"/>
          <p:cNvSpPr>
            <a:spLocks noGrp="1"/>
          </p:cNvSpPr>
          <p:nvPr>
            <p:ph sz="half" idx="2"/>
          </p:nvPr>
        </p:nvSpPr>
        <p:spPr>
          <a:xfrm>
            <a:off x="251520" y="4724581"/>
            <a:ext cx="2922004" cy="1201192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карта, дополнительная </a:t>
            </a:r>
          </a:p>
          <a:p>
            <a:pPr marL="0" indent="0">
              <a:buNone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к родительской</a:t>
            </a:r>
          </a:p>
        </p:txBody>
      </p:sp>
      <p:sp>
        <p:nvSpPr>
          <p:cNvPr id="25" name="Содержимое 2"/>
          <p:cNvSpPr>
            <a:spLocks noGrp="1"/>
          </p:cNvSpPr>
          <p:nvPr>
            <p:ph sz="half" idx="2"/>
          </p:nvPr>
        </p:nvSpPr>
        <p:spPr>
          <a:xfrm>
            <a:off x="6289320" y="4742465"/>
            <a:ext cx="2171112" cy="1595618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кредиты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личная кредитная карта</a:t>
            </a:r>
          </a:p>
        </p:txBody>
      </p:sp>
      <p:sp>
        <p:nvSpPr>
          <p:cNvPr id="26" name="Содержимое 2"/>
          <p:cNvSpPr>
            <a:spLocks noGrp="1"/>
          </p:cNvSpPr>
          <p:nvPr>
            <p:ph sz="half" idx="2"/>
          </p:nvPr>
        </p:nvSpPr>
        <p:spPr>
          <a:xfrm>
            <a:off x="3981599" y="1283675"/>
            <a:ext cx="1180801" cy="1034772"/>
          </a:xfrm>
          <a:prstGeom prst="ellipse">
            <a:avLst/>
          </a:prstGeom>
          <a:ln w="38100">
            <a:solidFill>
              <a:srgbClr val="299224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b="1" dirty="0">
                <a:solidFill>
                  <a:srgbClr val="349737"/>
                </a:solidFill>
              </a:rPr>
              <a:t>14+</a:t>
            </a:r>
            <a:endParaRPr lang="ru-RU" sz="2000" b="1" dirty="0">
              <a:solidFill>
                <a:srgbClr val="349737"/>
              </a:solidFill>
            </a:endParaRPr>
          </a:p>
        </p:txBody>
      </p:sp>
      <p:sp>
        <p:nvSpPr>
          <p:cNvPr id="27" name="Содержимое 2"/>
          <p:cNvSpPr>
            <a:spLocks noGrp="1"/>
          </p:cNvSpPr>
          <p:nvPr>
            <p:ph sz="half" idx="2"/>
          </p:nvPr>
        </p:nvSpPr>
        <p:spPr>
          <a:xfrm>
            <a:off x="6710846" y="1226417"/>
            <a:ext cx="1299139" cy="1143000"/>
          </a:xfrm>
          <a:prstGeom prst="ellipse">
            <a:avLst/>
          </a:prstGeom>
          <a:ln w="38100">
            <a:solidFill>
              <a:srgbClr val="299224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b="1" dirty="0">
                <a:solidFill>
                  <a:srgbClr val="349737"/>
                </a:solidFill>
              </a:rPr>
              <a:t>18+</a:t>
            </a:r>
            <a:endParaRPr lang="ru-RU" sz="2000" b="1" dirty="0">
              <a:solidFill>
                <a:srgbClr val="349737"/>
              </a:solidFill>
            </a:endParaRPr>
          </a:p>
        </p:txBody>
      </p:sp>
      <p:sp>
        <p:nvSpPr>
          <p:cNvPr id="14" name="Скругленный прямоугольник 6">
            <a:extLst>
              <a:ext uri="{FF2B5EF4-FFF2-40B4-BE49-F238E27FC236}">
                <a16:creationId xmlns:a16="http://schemas.microsoft.com/office/drawing/2014/main" id="{BB29CFD2-B5A7-4F70-8BA5-AE17BDC85006}"/>
              </a:ext>
            </a:extLst>
          </p:cNvPr>
          <p:cNvSpPr/>
          <p:nvPr/>
        </p:nvSpPr>
        <p:spPr>
          <a:xfrm>
            <a:off x="0" y="285728"/>
            <a:ext cx="9036496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 какого возраста 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можно пользоваться услугами банков?</a:t>
            </a:r>
          </a:p>
        </p:txBody>
      </p:sp>
    </p:spTree>
    <p:extLst>
      <p:ext uri="{BB962C8B-B14F-4D97-AF65-F5344CB8AC3E}">
        <p14:creationId xmlns:p14="http://schemas.microsoft.com/office/powerpoint/2010/main" val="27817524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A70A52F-8861-4C0A-9D71-42EB3A721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C465462-2FA9-4133-B66B-D1F8F707D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8640"/>
            <a:ext cx="7879025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17438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85786" y="285728"/>
            <a:ext cx="7286676" cy="8390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Практические задания по формированию финансовой грамотности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4BC1F42-D025-426F-B2CF-755BEC0C08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41" y="1916832"/>
            <a:ext cx="7286676" cy="1935185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0178BB-B759-489A-9547-3C811B44EC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785" y="620688"/>
            <a:ext cx="8890192" cy="1296144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«Почему люди </a:t>
            </a:r>
            <a:b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пользуются услугами банков?»                                                                                                                                    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</a:t>
            </a:r>
            <a:endParaRPr lang="ru-RU" sz="24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A3E20ED-A5A4-4254-A081-4087065BF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873E180B-2050-4A99-8065-869BE5C65E40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628801"/>
            <a:ext cx="8352928" cy="5038700"/>
          </a:xfrm>
        </p:spPr>
      </p:pic>
    </p:spTree>
    <p:extLst>
      <p:ext uri="{BB962C8B-B14F-4D97-AF65-F5344CB8AC3E}">
        <p14:creationId xmlns:p14="http://schemas.microsoft.com/office/powerpoint/2010/main" val="16874495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E01F703-60AF-4903-893F-3D16DC8D6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0091C14A-72D9-49F5-8B7C-B2C1BDE99F19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187624" y="1772816"/>
            <a:ext cx="7499176" cy="4246984"/>
          </a:xfrm>
        </p:spPr>
        <p:txBody>
          <a:bodyPr/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§ 25, знать понятия.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Выбрать творческое задание по желанию: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Составить сообщение на тему «Нетрадиционные операции банков».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Составить	портрет финансово грамотного потребителя банковских услуг.</a:t>
            </a:r>
          </a:p>
          <a:p>
            <a:endParaRPr lang="ru-RU" dirty="0"/>
          </a:p>
        </p:txBody>
      </p:sp>
      <p:sp>
        <p:nvSpPr>
          <p:cNvPr id="6" name="Скругленный прямоугольник 6">
            <a:extLst>
              <a:ext uri="{FF2B5EF4-FFF2-40B4-BE49-F238E27FC236}">
                <a16:creationId xmlns:a16="http://schemas.microsoft.com/office/drawing/2014/main" id="{D2C193F9-D1BB-497A-8C28-B101DB5A9D40}"/>
              </a:ext>
            </a:extLst>
          </p:cNvPr>
          <p:cNvSpPr/>
          <p:nvPr/>
        </p:nvSpPr>
        <p:spPr>
          <a:xfrm>
            <a:off x="857224" y="214290"/>
            <a:ext cx="7286676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Домашнее задание</a:t>
            </a:r>
          </a:p>
        </p:txBody>
      </p:sp>
    </p:spTree>
    <p:extLst>
      <p:ext uri="{BB962C8B-B14F-4D97-AF65-F5344CB8AC3E}">
        <p14:creationId xmlns:p14="http://schemas.microsoft.com/office/powerpoint/2010/main" val="23852100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921" y="2348880"/>
            <a:ext cx="8540496" cy="4572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>
                <a:solidFill>
                  <a:srgbClr val="C00000"/>
                </a:solidFill>
              </a:rPr>
              <a:t>«Банковские услуги»</a:t>
            </a:r>
            <a:br>
              <a:rPr lang="ru-RU" sz="4800" b="1" dirty="0">
                <a:solidFill>
                  <a:srgbClr val="C00000"/>
                </a:solidFill>
              </a:rPr>
            </a:b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14348" y="357166"/>
            <a:ext cx="7286676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Тема урока</a:t>
            </a:r>
          </a:p>
        </p:txBody>
      </p:sp>
    </p:spTree>
    <p:extLst>
      <p:ext uri="{BB962C8B-B14F-4D97-AF65-F5344CB8AC3E}">
        <p14:creationId xmlns:p14="http://schemas.microsoft.com/office/powerpoint/2010/main" val="87168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87735" y="1299959"/>
            <a:ext cx="8219256" cy="1224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финансовой грамотности обучающихся через знакомство с деятельностью финансовых организаций (банка).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14348" y="357166"/>
            <a:ext cx="7286676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Цель урока</a:t>
            </a:r>
          </a:p>
        </p:txBody>
      </p:sp>
      <p:sp>
        <p:nvSpPr>
          <p:cNvPr id="8" name="Скругленный прямоугольник 5">
            <a:extLst>
              <a:ext uri="{FF2B5EF4-FFF2-40B4-BE49-F238E27FC236}">
                <a16:creationId xmlns:a16="http://schemas.microsoft.com/office/drawing/2014/main" id="{FED5FDBB-01FA-4C27-BA1A-87B48895013D}"/>
              </a:ext>
            </a:extLst>
          </p:cNvPr>
          <p:cNvSpPr/>
          <p:nvPr/>
        </p:nvSpPr>
        <p:spPr>
          <a:xfrm>
            <a:off x="632848" y="2659547"/>
            <a:ext cx="7286676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Задачи урока</a:t>
            </a:r>
          </a:p>
        </p:txBody>
      </p:sp>
      <p:sp>
        <p:nvSpPr>
          <p:cNvPr id="9" name="Содержимое 2">
            <a:extLst>
              <a:ext uri="{FF2B5EF4-FFF2-40B4-BE49-F238E27FC236}">
                <a16:creationId xmlns:a16="http://schemas.microsoft.com/office/drawing/2014/main" id="{93171ABA-0F1B-4A2F-80C6-B84F39FDCC55}"/>
              </a:ext>
            </a:extLst>
          </p:cNvPr>
          <p:cNvSpPr txBox="1">
            <a:spLocks/>
          </p:cNvSpPr>
          <p:nvPr/>
        </p:nvSpPr>
        <p:spPr>
          <a:xfrm>
            <a:off x="467544" y="3936881"/>
            <a:ext cx="8219256" cy="16211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l" rtl="0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Узнать, что такое банк.</a:t>
            </a:r>
          </a:p>
          <a:p>
            <a:pPr marL="0" indent="0">
              <a:buFont typeface="Wingdings 2"/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Рассмотреть основные банковские услуги,</a:t>
            </a:r>
          </a:p>
          <a:p>
            <a:pPr marL="0" indent="0">
              <a:buFont typeface="Wingdings 2"/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их принципы и значение.</a:t>
            </a:r>
          </a:p>
        </p:txBody>
      </p:sp>
    </p:spTree>
    <p:extLst>
      <p:ext uri="{BB962C8B-B14F-4D97-AF65-F5344CB8AC3E}">
        <p14:creationId xmlns:p14="http://schemas.microsoft.com/office/powerpoint/2010/main" val="209789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D1A6FE1-6D9A-4D95-8142-463D25CCBD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237" y="332656"/>
            <a:ext cx="8844259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011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>
            <a:extLst>
              <a:ext uri="{FF2B5EF4-FFF2-40B4-BE49-F238E27FC236}">
                <a16:creationId xmlns:a16="http://schemas.microsoft.com/office/drawing/2014/main" id="{C8C7D432-A813-4306-8408-503746B433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416" y="1337670"/>
            <a:ext cx="4396680" cy="1658342"/>
          </a:xfrm>
        </p:spPr>
        <p:txBody>
          <a:bodyPr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 мая 1754 года вышел указ императрицы Елизаветы Петровны об учреждении в Петербурге первых в России банков.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стал заемным госбанком для дворян, второй – для купечества. </a:t>
            </a:r>
          </a:p>
          <a:p>
            <a:pPr algn="ctr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id="{E460C98B-E4F6-4C3B-93A4-B6AB55452A70}"/>
              </a:ext>
            </a:extLst>
          </p:cNvPr>
          <p:cNvSpPr>
            <a:spLocks noGrp="1"/>
          </p:cNvSpPr>
          <p:nvPr>
            <p:ph type="body" sz="half" idx="3"/>
          </p:nvPr>
        </p:nvSpPr>
        <p:spPr>
          <a:xfrm>
            <a:off x="323382" y="3558976"/>
            <a:ext cx="3985239" cy="812303"/>
          </a:xfrm>
        </p:spPr>
        <p:txBody>
          <a:bodyPr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1764 году, в Санкт-Петербурге и Астрахани появились банки для поощрения внешней торговли.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10" name="Объект 9">
            <a:extLst>
              <a:ext uri="{FF2B5EF4-FFF2-40B4-BE49-F238E27FC236}">
                <a16:creationId xmlns:a16="http://schemas.microsoft.com/office/drawing/2014/main" id="{47B43CD1-0B6E-40FB-96C6-55E1D740C0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2114" y="2704861"/>
            <a:ext cx="4191000" cy="96507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00" b="1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1769 года в России начинают ходить первые бумажные деньги (ассигнации), введенные в оборот Екатериной </a:t>
            </a:r>
            <a:r>
              <a:rPr lang="en-US" sz="1600" b="1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1600" b="1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Объект 11">
            <a:extLst>
              <a:ext uri="{FF2B5EF4-FFF2-40B4-BE49-F238E27FC236}">
                <a16:creationId xmlns:a16="http://schemas.microsoft.com/office/drawing/2014/main" id="{BB79F1BE-91D6-43D9-9B4F-A8EA06ABC504}"/>
              </a:ext>
            </a:extLst>
          </p:cNvPr>
          <p:cNvSpPr>
            <a:spLocks noGrp="1"/>
          </p:cNvSpPr>
          <p:nvPr>
            <p:ph sz="half" idx="4"/>
          </p:nvPr>
        </p:nvSpPr>
        <p:spPr>
          <a:xfrm>
            <a:off x="146304" y="4459343"/>
            <a:ext cx="4682530" cy="215406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Екатерина Великая начала реформировать банки страны. Появляются два вида касс – Сохранные и Ссудные. В 1775-м появляются Приказы общественного призрения, краткосрочно кредитующие население. </a:t>
            </a:r>
          </a:p>
          <a:p>
            <a:pPr marL="0" indent="0" algn="ctr">
              <a:buNone/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1786 году создан Государственный земельный банк. В90-е годы XVIII века сформировался Вспомогательный банк для дворянства.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03504" y="255848"/>
            <a:ext cx="8034116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Интересные факты о банках в России</a:t>
            </a:r>
          </a:p>
        </p:txBody>
      </p:sp>
      <p:sp>
        <p:nvSpPr>
          <p:cNvPr id="13" name="Текст 8">
            <a:extLst>
              <a:ext uri="{FF2B5EF4-FFF2-40B4-BE49-F238E27FC236}">
                <a16:creationId xmlns:a16="http://schemas.microsoft.com/office/drawing/2014/main" id="{DF229CA1-8D76-446B-98C4-8491512CD202}"/>
              </a:ext>
            </a:extLst>
          </p:cNvPr>
          <p:cNvSpPr txBox="1">
            <a:spLocks/>
          </p:cNvSpPr>
          <p:nvPr/>
        </p:nvSpPr>
        <p:spPr>
          <a:xfrm>
            <a:off x="4620562" y="1300897"/>
            <a:ext cx="4396680" cy="759951"/>
          </a:xfrm>
          <a:prstGeom prst="rect">
            <a:avLst/>
          </a:prstGeo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 algn="l" rtl="0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5486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None/>
              <a:defRPr kumimoji="0"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FontTx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l" rtl="0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1860 году российский император Александр II подписал указ об образовании Государственного банка. </a:t>
            </a:r>
          </a:p>
        </p:txBody>
      </p:sp>
      <p:sp>
        <p:nvSpPr>
          <p:cNvPr id="14" name="Текст 8">
            <a:extLst>
              <a:ext uri="{FF2B5EF4-FFF2-40B4-BE49-F238E27FC236}">
                <a16:creationId xmlns:a16="http://schemas.microsoft.com/office/drawing/2014/main" id="{2C8E3E35-7D15-4E9A-9CEB-AF12137C904A}"/>
              </a:ext>
            </a:extLst>
          </p:cNvPr>
          <p:cNvSpPr txBox="1">
            <a:spLocks/>
          </p:cNvSpPr>
          <p:nvPr/>
        </p:nvSpPr>
        <p:spPr>
          <a:xfrm>
            <a:off x="5032002" y="3803348"/>
            <a:ext cx="3965694" cy="2721995"/>
          </a:xfrm>
          <a:prstGeom prst="rect">
            <a:avLst/>
          </a:prstGeo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 algn="l" rtl="0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5486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None/>
              <a:defRPr kumimoji="0"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FontTx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l" rtl="0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Снова коммерческие банки появились в России только в 1988 году. 13 июля 1990 года на базе Российского республиканского банка Госбанка СССР был учрежден Центральный банк Российской Федерации (Банк России). 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Сейчас в нашей стране широкая банковская сеть.</a:t>
            </a:r>
          </a:p>
        </p:txBody>
      </p:sp>
      <p:sp>
        <p:nvSpPr>
          <p:cNvPr id="15" name="Текст 8">
            <a:extLst>
              <a:ext uri="{FF2B5EF4-FFF2-40B4-BE49-F238E27FC236}">
                <a16:creationId xmlns:a16="http://schemas.microsoft.com/office/drawing/2014/main" id="{D60F03DD-FCCA-4FB8-AA93-5D64113AA629}"/>
              </a:ext>
            </a:extLst>
          </p:cNvPr>
          <p:cNvSpPr txBox="1">
            <a:spLocks/>
          </p:cNvSpPr>
          <p:nvPr/>
        </p:nvSpPr>
        <p:spPr>
          <a:xfrm>
            <a:off x="4880888" y="2166840"/>
            <a:ext cx="4136353" cy="2054247"/>
          </a:xfrm>
          <a:prstGeom prst="rect">
            <a:avLst/>
          </a:prstGeo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 algn="l" rtl="0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5486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None/>
              <a:defRPr kumimoji="0"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FontTx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l" rtl="0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революции 1917 года все кредитные учреждения были национализированы, а их средства переданы вновь созданному Государственному банку, который позже был преобразован в Народный банк РСФСР, а в 1922 году – в Государственный банк СССР.</a:t>
            </a:r>
          </a:p>
        </p:txBody>
      </p:sp>
    </p:spTree>
    <p:extLst>
      <p:ext uri="{BB962C8B-B14F-4D97-AF65-F5344CB8AC3E}">
        <p14:creationId xmlns:p14="http://schemas.microsoft.com/office/powerpoint/2010/main" val="22264075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51520" y="1085386"/>
            <a:ext cx="8712968" cy="90345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400" b="1" dirty="0"/>
              <a:t>Банковская  система -  </a:t>
            </a:r>
            <a:r>
              <a:rPr lang="ru-RU" sz="2400" dirty="0"/>
              <a:t>совокупность кредитно-финансовых учреждений, аккумулирующих и предоставляющих в долг денежные средства.</a:t>
            </a:r>
          </a:p>
          <a:p>
            <a:endParaRPr lang="ru-RU" sz="2400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565787456"/>
              </p:ext>
            </p:extLst>
          </p:nvPr>
        </p:nvGraphicFramePr>
        <p:xfrm>
          <a:off x="-10269" y="1914924"/>
          <a:ext cx="6120680" cy="4322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132856"/>
            <a:ext cx="3024336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365104"/>
            <a:ext cx="3024336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Скругленный прямоугольник 5">
            <a:extLst>
              <a:ext uri="{FF2B5EF4-FFF2-40B4-BE49-F238E27FC236}">
                <a16:creationId xmlns:a16="http://schemas.microsoft.com/office/drawing/2014/main" id="{438B82DE-348E-4418-8249-3B529314BE04}"/>
              </a:ext>
            </a:extLst>
          </p:cNvPr>
          <p:cNvSpPr/>
          <p:nvPr/>
        </p:nvSpPr>
        <p:spPr>
          <a:xfrm>
            <a:off x="603504" y="255848"/>
            <a:ext cx="8034116" cy="8295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Структура банковской системы </a:t>
            </a:r>
            <a:r>
              <a:rPr lang="ru-RU" sz="2800" b="1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России</a:t>
            </a:r>
          </a:p>
        </p:txBody>
      </p:sp>
      <p:sp>
        <p:nvSpPr>
          <p:cNvPr id="10" name="Номер слайда 3">
            <a:extLst>
              <a:ext uri="{FF2B5EF4-FFF2-40B4-BE49-F238E27FC236}">
                <a16:creationId xmlns:a16="http://schemas.microsoft.com/office/drawing/2014/main" id="{CEF24043-CBC0-4CBE-AB40-9A9E81D19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46304" y="6210300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36773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34362" y="3452217"/>
            <a:ext cx="7772400" cy="1414161"/>
          </a:xfrm>
        </p:spPr>
        <p:txBody>
          <a:bodyPr>
            <a:normAutofit fontScale="92500" lnSpcReduction="10000"/>
          </a:bodyPr>
          <a:lstStyle/>
          <a:p>
            <a:r>
              <a:rPr lang="ru-RU" sz="2800" b="1" dirty="0"/>
              <a:t>В учебнике на стр.212, параграфа 25</a:t>
            </a:r>
          </a:p>
          <a:p>
            <a:pPr marL="0" indent="0">
              <a:buNone/>
            </a:pPr>
            <a:r>
              <a:rPr lang="ru-RU" sz="2800" b="1" dirty="0"/>
              <a:t>найти прочитать определение понятия «банк».</a:t>
            </a:r>
          </a:p>
          <a:p>
            <a:r>
              <a:rPr lang="ru-RU" sz="2800" b="1" dirty="0"/>
              <a:t>Выписать его в тетрадь.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03504" y="1124744"/>
            <a:ext cx="8034116" cy="14141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Считается, что слово «банк» произошло   от   немецкого   </a:t>
            </a:r>
            <a:r>
              <a:rPr lang="ru-RU" sz="2400" b="1" dirty="0" err="1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die</a:t>
            </a:r>
            <a:r>
              <a:rPr lang="ru-RU" sz="2400" b="1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ru-RU" sz="2400" b="1" dirty="0" err="1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Ваnk</a:t>
            </a:r>
            <a:r>
              <a:rPr lang="ru-RU" sz="2400" b="1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или от итальянского </a:t>
            </a:r>
            <a:r>
              <a:rPr lang="ru-RU" sz="2400" b="1" dirty="0" err="1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Ваnko</a:t>
            </a:r>
            <a:r>
              <a:rPr lang="ru-RU" sz="2400" b="1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в обоих случаях перевод означает «скамья».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C11DA73-37BD-477F-86BF-07253A2E20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11FCA600-CAB0-469A-A709-F7F101E07F9F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597824" y="404664"/>
            <a:ext cx="7772400" cy="2014364"/>
          </a:xfrm>
        </p:spPr>
        <p:txBody>
          <a:bodyPr/>
          <a:lstStyle/>
          <a:p>
            <a:pPr algn="just"/>
            <a:r>
              <a:rPr lang="ru-RU" sz="2400" b="1" u="sng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БАНК</a:t>
            </a:r>
            <a:r>
              <a:rPr lang="ru-RU" sz="2400" dirty="0"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 — это 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финансовый посредник</a:t>
            </a:r>
            <a:r>
              <a:rPr lang="ru-RU" sz="2400" dirty="0"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, который является 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кредитной организацией</a:t>
            </a:r>
            <a:r>
              <a:rPr lang="ru-RU" sz="2400" dirty="0"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 и имеет право привлекать денежные средства и размещать их, выдавая кредиты или инвестируя деньги в различные финансовые инструменты.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B9A982F-5AA5-4330-A89C-36C89437AC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4" y="2996952"/>
            <a:ext cx="8873033" cy="3019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4553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FEB37C5-90C5-4BEB-81A7-1F3094CF8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 dirty="0"/>
          </a:p>
        </p:txBody>
      </p:sp>
      <p:pic>
        <p:nvPicPr>
          <p:cNvPr id="22" name="Объект 21">
            <a:extLst>
              <a:ext uri="{FF2B5EF4-FFF2-40B4-BE49-F238E27FC236}">
                <a16:creationId xmlns:a16="http://schemas.microsoft.com/office/drawing/2014/main" id="{A8431D5C-5AF5-4AA9-BA5B-46733BE31B33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620688"/>
            <a:ext cx="6984775" cy="5503630"/>
          </a:xfrm>
        </p:spPr>
      </p:pic>
    </p:spTree>
    <p:extLst>
      <p:ext uri="{BB962C8B-B14F-4D97-AF65-F5344CB8AC3E}">
        <p14:creationId xmlns:p14="http://schemas.microsoft.com/office/powerpoint/2010/main" val="42047635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816</TotalTime>
  <Words>646</Words>
  <Application>Microsoft Office PowerPoint</Application>
  <PresentationFormat>Экран (4:3)</PresentationFormat>
  <Paragraphs>98</Paragraphs>
  <Slides>19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9" baseType="lpstr">
      <vt:lpstr>Arial</vt:lpstr>
      <vt:lpstr>Arial Black</vt:lpstr>
      <vt:lpstr>Arial Unicode MS</vt:lpstr>
      <vt:lpstr>Calibri</vt:lpstr>
      <vt:lpstr>Cambria</vt:lpstr>
      <vt:lpstr>Franklin Gothic Book</vt:lpstr>
      <vt:lpstr>Perpetua</vt:lpstr>
      <vt:lpstr>Times New Roman</vt:lpstr>
      <vt:lpstr>Wingdings 2</vt:lpstr>
      <vt:lpstr>Справедливость</vt:lpstr>
      <vt:lpstr>«Нажить много денег – храбрость, сохранить их мудрость, а умело расходовать их – искусство»                                                                                                                                                                                                                          (Б. Ауэрбах)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«Почему люди  пользуются услугами банков?»                                                                                                                                                                                                                         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 Русская православная церковь в XVII веке. Реформа патриарха Никона и  раскол» </dc:title>
  <dc:creator>FFF8219</dc:creator>
  <cp:lastModifiedBy>Канин</cp:lastModifiedBy>
  <cp:revision>27</cp:revision>
  <dcterms:created xsi:type="dcterms:W3CDTF">2020-04-12T18:58:34Z</dcterms:created>
  <dcterms:modified xsi:type="dcterms:W3CDTF">2023-07-17T17:33:37Z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677025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