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3"/>
  </p:notesMasterIdLst>
  <p:sldIdLst>
    <p:sldId id="256" r:id="rId3"/>
    <p:sldId id="287" r:id="rId4"/>
    <p:sldId id="302" r:id="rId5"/>
    <p:sldId id="288" r:id="rId6"/>
    <p:sldId id="284" r:id="rId7"/>
    <p:sldId id="289" r:id="rId8"/>
    <p:sldId id="300" r:id="rId9"/>
    <p:sldId id="281" r:id="rId10"/>
    <p:sldId id="282" r:id="rId11"/>
    <p:sldId id="286" r:id="rId12"/>
    <p:sldId id="291" r:id="rId13"/>
    <p:sldId id="292" r:id="rId14"/>
    <p:sldId id="295" r:id="rId15"/>
    <p:sldId id="303" r:id="rId16"/>
    <p:sldId id="296" r:id="rId17"/>
    <p:sldId id="297" r:id="rId18"/>
    <p:sldId id="298" r:id="rId19"/>
    <p:sldId id="299" r:id="rId20"/>
    <p:sldId id="293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E3B2"/>
    <a:srgbClr val="4AE2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spc="-1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spc="-1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spc="-1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spc="-1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8770C62-0273-4893-9AA2-B65E932332AC}" type="slidenum">
              <a:rPr lang="ru-RU" sz="1400" spc="-1">
                <a:latin typeface="Times New Roman"/>
              </a:rPr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47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8770C62-0273-4893-9AA2-B65E932332AC}" type="slidenum">
              <a:rPr lang="ru-RU" sz="1400" spc="-1" smtClean="0">
                <a:latin typeface="Times New Roman"/>
              </a:rPr>
              <a:pPr algn="r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009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Рисунок 69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Рисунок 70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531680" y="476640"/>
            <a:ext cx="182160" cy="76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9" t="24315" r="19036" b="12842"/>
          <a:stretch/>
        </p:blipFill>
        <p:spPr bwMode="auto">
          <a:xfrm>
            <a:off x="0" y="1"/>
            <a:ext cx="9144000" cy="688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5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79512" y="1604520"/>
            <a:ext cx="8784976" cy="4920824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2800" b="1" dirty="0"/>
              <a:t>Д о к а з а т е л ь с т в о:</a:t>
            </a:r>
          </a:p>
          <a:p>
            <a:r>
              <a:rPr lang="ru-RU" sz="2800" b="1" dirty="0"/>
              <a:t>В </a:t>
            </a:r>
            <a:r>
              <a:rPr lang="ru-RU" sz="2800" b="1" dirty="0" smtClean="0">
                <a:sym typeface="Symbol"/>
              </a:rPr>
              <a:t></a:t>
            </a:r>
            <a:r>
              <a:rPr lang="ru-RU" sz="2800" b="1" dirty="0" smtClean="0"/>
              <a:t> </a:t>
            </a:r>
            <a:r>
              <a:rPr lang="en-US" sz="2800" b="1" dirty="0"/>
              <a:t>ABC</a:t>
            </a:r>
            <a:r>
              <a:rPr lang="ru-RU" sz="2800" b="1" dirty="0" smtClean="0"/>
              <a:t>, О </a:t>
            </a:r>
            <a:r>
              <a:rPr lang="ru-RU" sz="2800" b="1" dirty="0"/>
              <a:t>– точка пересечения </a:t>
            </a:r>
            <a:r>
              <a:rPr lang="ru-RU" sz="2800" b="1" dirty="0" smtClean="0"/>
              <a:t>____________.</a:t>
            </a:r>
            <a:endParaRPr lang="ru-RU" sz="2800" b="1" dirty="0"/>
          </a:p>
          <a:p>
            <a:pPr algn="ctr"/>
            <a:r>
              <a:rPr lang="en-US" sz="2800" b="1" dirty="0"/>
              <a:t>OK </a:t>
            </a:r>
            <a:r>
              <a:rPr lang="en-US" sz="2800" b="1" dirty="0" smtClean="0"/>
              <a:t>___ </a:t>
            </a:r>
            <a:r>
              <a:rPr lang="en-US" sz="2800" b="1" dirty="0"/>
              <a:t>A</a:t>
            </a:r>
            <a:r>
              <a:rPr lang="ru-RU" sz="2800" b="1" dirty="0"/>
              <a:t>С</a:t>
            </a:r>
            <a:r>
              <a:rPr lang="en-US" sz="2800" b="1" dirty="0"/>
              <a:t>,  OL ___ BC,  OM ___ </a:t>
            </a:r>
            <a:r>
              <a:rPr lang="en-US" sz="2800" b="1" dirty="0" smtClean="0"/>
              <a:t>AB</a:t>
            </a:r>
            <a:endParaRPr lang="ru-RU" sz="2800" b="1" dirty="0"/>
          </a:p>
          <a:p>
            <a:pPr algn="ctr"/>
            <a:r>
              <a:rPr lang="en-US" sz="2800" b="1" dirty="0"/>
              <a:t>OK</a:t>
            </a:r>
            <a:r>
              <a:rPr lang="ru-RU" sz="2800" b="1" dirty="0"/>
              <a:t> ___ </a:t>
            </a:r>
            <a:r>
              <a:rPr lang="en-US" sz="2800" b="1" dirty="0"/>
              <a:t>OL</a:t>
            </a:r>
            <a:r>
              <a:rPr lang="ru-RU" sz="2800" b="1" dirty="0"/>
              <a:t> ___</a:t>
            </a:r>
            <a:r>
              <a:rPr lang="en-US" sz="2800" b="1" dirty="0"/>
              <a:t>OM</a:t>
            </a:r>
            <a:r>
              <a:rPr lang="ru-RU" sz="2800" b="1" dirty="0"/>
              <a:t>, значит</a:t>
            </a:r>
            <a:r>
              <a:rPr lang="ru-RU" sz="2800" b="1" dirty="0" smtClean="0"/>
              <a:t>,</a:t>
            </a:r>
            <a:endParaRPr lang="ru-RU" sz="2800" b="1" dirty="0"/>
          </a:p>
          <a:p>
            <a:r>
              <a:rPr lang="ru-RU" sz="2800" b="1" dirty="0"/>
              <a:t>через точки </a:t>
            </a:r>
            <a:r>
              <a:rPr lang="en-US" sz="2800" b="1" dirty="0"/>
              <a:t>K</a:t>
            </a:r>
            <a:r>
              <a:rPr lang="ru-RU" sz="2800" b="1" dirty="0"/>
              <a:t>, </a:t>
            </a:r>
            <a:r>
              <a:rPr lang="en-US" sz="2800" b="1" dirty="0"/>
              <a:t>M</a:t>
            </a:r>
            <a:r>
              <a:rPr lang="ru-RU" sz="2800" b="1" dirty="0"/>
              <a:t>, </a:t>
            </a:r>
            <a:r>
              <a:rPr lang="en-US" sz="2800" b="1" dirty="0"/>
              <a:t>L</a:t>
            </a:r>
            <a:r>
              <a:rPr lang="ru-RU" sz="2800" b="1" dirty="0"/>
              <a:t> проходит </a:t>
            </a:r>
            <a:r>
              <a:rPr lang="ru-RU" sz="2800" b="1" dirty="0" smtClean="0"/>
              <a:t>_________________.</a:t>
            </a:r>
            <a:endParaRPr lang="ru-RU" sz="2800" b="1" dirty="0"/>
          </a:p>
          <a:p>
            <a:r>
              <a:rPr lang="ru-RU" sz="2800" b="1" dirty="0"/>
              <a:t> </a:t>
            </a:r>
          </a:p>
          <a:p>
            <a:r>
              <a:rPr lang="ru-RU" sz="2800" b="1" dirty="0"/>
              <a:t>Стороны ∆ </a:t>
            </a:r>
            <a:r>
              <a:rPr lang="en-US" sz="2800" b="1" dirty="0"/>
              <a:t>ABC </a:t>
            </a:r>
            <a:r>
              <a:rPr lang="ru-RU" sz="2800" b="1" dirty="0"/>
              <a:t>_________ окружности в точках  </a:t>
            </a:r>
            <a:r>
              <a:rPr lang="en-US" sz="2800" b="1" dirty="0"/>
              <a:t>K</a:t>
            </a:r>
            <a:r>
              <a:rPr lang="ru-RU" sz="2800" b="1" dirty="0"/>
              <a:t>, </a:t>
            </a:r>
            <a:r>
              <a:rPr lang="en-US" sz="2800" b="1" dirty="0"/>
              <a:t>M</a:t>
            </a:r>
            <a:r>
              <a:rPr lang="ru-RU" sz="2800" b="1" dirty="0"/>
              <a:t>, </a:t>
            </a:r>
            <a:r>
              <a:rPr lang="en-US" sz="2800" b="1" dirty="0"/>
              <a:t>L</a:t>
            </a:r>
            <a:r>
              <a:rPr lang="ru-RU" sz="2800" b="1" dirty="0" smtClean="0"/>
              <a:t>. Значит</a:t>
            </a:r>
            <a:r>
              <a:rPr lang="ru-RU" sz="2800" b="1" dirty="0"/>
              <a:t>, окружность с центром О радиуса ОК является _______________в </a:t>
            </a:r>
            <a:r>
              <a:rPr lang="ru-RU" sz="2800" b="1" dirty="0">
                <a:sym typeface="Symbol"/>
              </a:rPr>
              <a:t></a:t>
            </a:r>
            <a:r>
              <a:rPr lang="ru-RU" sz="2800" b="1" dirty="0" smtClean="0"/>
              <a:t> АВС</a:t>
            </a:r>
          </a:p>
          <a:p>
            <a:endParaRPr lang="ru-RU" sz="2000" b="1" dirty="0"/>
          </a:p>
          <a:p>
            <a:pPr algn="r"/>
            <a:r>
              <a:rPr lang="ru-RU" sz="2800" b="1" dirty="0"/>
              <a:t>Что и требовалось доказать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240" cy="1047720"/>
          </a:xfrm>
        </p:spPr>
        <p:txBody>
          <a:bodyPr/>
          <a:lstStyle/>
          <a:p>
            <a:pPr algn="l"/>
            <a:r>
              <a:rPr lang="ru-RU" sz="3200" b="1" u="sng" dirty="0">
                <a:solidFill>
                  <a:srgbClr val="C00000"/>
                </a:solidFill>
              </a:rPr>
              <a:t>ТЕОРЕМА: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В любой треугольник </a:t>
            </a: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                     </a:t>
            </a:r>
            <a:r>
              <a:rPr lang="ru-RU" sz="3200" b="1" dirty="0">
                <a:solidFill>
                  <a:srgbClr val="C00000"/>
                </a:solidFill>
              </a:rPr>
              <a:t>можно вписать окружность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24686" y="2158666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биссектрис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2564904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sym typeface="Symbol"/>
              </a:rPr>
              <a:t>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2564904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sym typeface="Symbol"/>
              </a:rPr>
              <a:t>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2564904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sym typeface="Symbol"/>
              </a:rPr>
              <a:t>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3078351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=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1902" y="3078351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=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3429000"/>
            <a:ext cx="228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окружность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4293096"/>
            <a:ext cx="1848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касаются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9631" y="5157192"/>
            <a:ext cx="2122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вписанной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32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1040"/>
            <a:ext cx="8856984" cy="125028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АЛГОРИТМ  построения окружности, вписанной в треугольник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412776"/>
            <a:ext cx="8229240" cy="4169024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2800" dirty="0">
                <a:latin typeface="Arial Black" pitchFamily="34" charset="0"/>
              </a:rPr>
              <a:t>Построить две биссектрисы треугольника. Точка пересечения – центр вписанной окружности.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2800" dirty="0" smtClean="0">
                <a:latin typeface="Arial Black" pitchFamily="34" charset="0"/>
              </a:rPr>
              <a:t>Построить </a:t>
            </a:r>
            <a:r>
              <a:rPr lang="ru-RU" sz="2800" dirty="0">
                <a:latin typeface="Arial Black" pitchFamily="34" charset="0"/>
              </a:rPr>
              <a:t>перпендикуляр к любой стороне из точки пересечения. Этот перпендикуляр </a:t>
            </a:r>
            <a:r>
              <a:rPr lang="ru-RU" sz="2800" dirty="0" smtClean="0">
                <a:latin typeface="Arial Black" pitchFamily="34" charset="0"/>
              </a:rPr>
              <a:t>– радиус </a:t>
            </a:r>
            <a:r>
              <a:rPr lang="ru-RU" sz="2800" dirty="0">
                <a:latin typeface="Arial Black" pitchFamily="34" charset="0"/>
              </a:rPr>
              <a:t>вписанной окружности.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2800" dirty="0" smtClean="0">
                <a:latin typeface="Arial Black" pitchFamily="34" charset="0"/>
              </a:rPr>
              <a:t>Построить </a:t>
            </a:r>
            <a:r>
              <a:rPr lang="ru-RU" sz="2800" dirty="0">
                <a:latin typeface="Arial Black" pitchFamily="34" charset="0"/>
              </a:rPr>
              <a:t>вписанную окружность.</a:t>
            </a:r>
          </a:p>
        </p:txBody>
      </p:sp>
    </p:spTree>
    <p:extLst>
      <p:ext uri="{BB962C8B-B14F-4D97-AF65-F5344CB8AC3E}">
        <p14:creationId xmlns:p14="http://schemas.microsoft.com/office/powerpoint/2010/main" val="5841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УРОКА: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848816"/>
          </a:xfrm>
        </p:spPr>
        <p:txBody>
          <a:bodyPr/>
          <a:lstStyle/>
          <a:p>
            <a:pPr marL="342900" lvl="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3200" dirty="0" smtClean="0">
                <a:latin typeface="Arial Black" pitchFamily="34" charset="0"/>
              </a:rPr>
              <a:t> познакомиться </a:t>
            </a:r>
            <a:r>
              <a:rPr lang="ru-RU" sz="3200" dirty="0">
                <a:latin typeface="Arial Black" pitchFamily="34" charset="0"/>
              </a:rPr>
              <a:t>с понятием вписанной окружности;</a:t>
            </a:r>
          </a:p>
          <a:p>
            <a:pPr marL="342900" lvl="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3200" dirty="0" smtClean="0">
                <a:latin typeface="Arial Black" pitchFamily="34" charset="0"/>
              </a:rPr>
              <a:t> доказательство </a:t>
            </a:r>
            <a:r>
              <a:rPr lang="ru-RU" sz="3200" dirty="0">
                <a:latin typeface="Arial Black" pitchFamily="34" charset="0"/>
              </a:rPr>
              <a:t>теоремы об окружности, вписанной в треугольник;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3200" dirty="0" smtClean="0">
                <a:latin typeface="Arial Black" pitchFamily="34" charset="0"/>
              </a:rPr>
              <a:t> научиться </a:t>
            </a:r>
            <a:r>
              <a:rPr lang="ru-RU" sz="3200" dirty="0">
                <a:latin typeface="Arial Black" pitchFamily="34" charset="0"/>
              </a:rPr>
              <a:t>строить окружность, вписанную в треугольник.</a:t>
            </a:r>
          </a:p>
        </p:txBody>
      </p:sp>
    </p:spTree>
    <p:extLst>
      <p:ext uri="{BB962C8B-B14F-4D97-AF65-F5344CB8AC3E}">
        <p14:creationId xmlns:p14="http://schemas.microsoft.com/office/powerpoint/2010/main" val="49398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9" cy="2088232"/>
          </a:xfrm>
        </p:spPr>
        <p:txBody>
          <a:bodyPr/>
          <a:lstStyle/>
          <a:p>
            <a:r>
              <a:rPr lang="ru-RU" sz="4000" b="1" dirty="0"/>
              <a:t>Центр вписанной в треугольник окружности совпадает с точкой </a:t>
            </a:r>
            <a:br>
              <a:rPr lang="ru-RU" sz="4000" b="1" dirty="0"/>
            </a:br>
            <a:r>
              <a:rPr lang="ru-RU" sz="4000" b="1" dirty="0"/>
              <a:t>пересечения его</a:t>
            </a:r>
            <a:r>
              <a:rPr lang="ru-RU" sz="4000" b="1" dirty="0" smtClean="0"/>
              <a:t>…</a:t>
            </a:r>
            <a:endParaRPr lang="ru-RU" sz="40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55576" y="2486382"/>
            <a:ext cx="8388424" cy="1944216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4000" b="1" dirty="0"/>
              <a:t>1</a:t>
            </a:r>
            <a:r>
              <a:rPr lang="ru-RU" sz="4000" b="1" dirty="0" smtClean="0"/>
              <a:t>) медиан</a:t>
            </a:r>
            <a:br>
              <a:rPr lang="ru-RU" sz="4000" b="1" dirty="0" smtClean="0"/>
            </a:br>
            <a:r>
              <a:rPr lang="ru-RU" sz="4000" b="1" dirty="0" smtClean="0"/>
              <a:t>2) биссектрис</a:t>
            </a:r>
            <a:br>
              <a:rPr lang="ru-RU" sz="4000" b="1" dirty="0" smtClean="0"/>
            </a:br>
            <a:r>
              <a:rPr lang="ru-RU" sz="4000" b="1" dirty="0" smtClean="0"/>
              <a:t>3) серединных перпендикуляров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1144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9" cy="2088232"/>
          </a:xfrm>
        </p:spPr>
        <p:txBody>
          <a:bodyPr/>
          <a:lstStyle/>
          <a:p>
            <a:r>
              <a:rPr lang="ru-RU" sz="4000" b="1" dirty="0"/>
              <a:t>Центр вписанной в треугольник окружности равноудален от…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2317815"/>
            <a:ext cx="5472608" cy="1944216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4000" b="1" dirty="0"/>
              <a:t>1</a:t>
            </a:r>
            <a:r>
              <a:rPr lang="ru-RU" sz="4000" b="1" dirty="0" smtClean="0"/>
              <a:t>) </a:t>
            </a:r>
            <a:r>
              <a:rPr lang="ru-RU" sz="4000" b="1" dirty="0"/>
              <a:t>его сторон</a:t>
            </a:r>
            <a:br>
              <a:rPr lang="ru-RU" sz="4000" b="1" dirty="0"/>
            </a:br>
            <a:r>
              <a:rPr lang="ru-RU" sz="4000" b="1" dirty="0" smtClean="0"/>
              <a:t>2) </a:t>
            </a:r>
            <a:r>
              <a:rPr lang="ru-RU" sz="4000" b="1" dirty="0"/>
              <a:t>его углов</a:t>
            </a:r>
            <a:br>
              <a:rPr lang="ru-RU" sz="4000" b="1" dirty="0"/>
            </a:br>
            <a:r>
              <a:rPr lang="ru-RU" sz="4000" b="1" dirty="0" smtClean="0"/>
              <a:t>3) </a:t>
            </a:r>
            <a:r>
              <a:rPr lang="ru-RU" sz="4000" b="1" dirty="0"/>
              <a:t>его вершин</a:t>
            </a:r>
          </a:p>
        </p:txBody>
      </p:sp>
    </p:spTree>
    <p:extLst>
      <p:ext uri="{BB962C8B-B14F-4D97-AF65-F5344CB8AC3E}">
        <p14:creationId xmlns:p14="http://schemas.microsoft.com/office/powerpoint/2010/main" val="168217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1440160"/>
          </a:xfrm>
        </p:spPr>
        <p:txBody>
          <a:bodyPr/>
          <a:lstStyle/>
          <a:p>
            <a:r>
              <a:rPr lang="ru-RU" sz="4000" b="1" dirty="0"/>
              <a:t>Окружность называется вписанной в многоугольник, если…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27584" y="2317814"/>
            <a:ext cx="8064896" cy="3127409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4000" b="1" dirty="0"/>
              <a:t>1</a:t>
            </a:r>
            <a:r>
              <a:rPr lang="ru-RU" sz="4000" b="1" dirty="0" smtClean="0"/>
              <a:t>) </a:t>
            </a:r>
            <a:r>
              <a:rPr lang="ru-RU" sz="4000" b="1" dirty="0"/>
              <a:t>все его стороны касаются окружности;</a:t>
            </a:r>
          </a:p>
          <a:p>
            <a:r>
              <a:rPr lang="ru-RU" sz="4000" b="1" dirty="0"/>
              <a:t>2</a:t>
            </a:r>
            <a:r>
              <a:rPr lang="ru-RU" sz="4000" b="1" dirty="0" smtClean="0"/>
              <a:t>) </a:t>
            </a:r>
            <a:r>
              <a:rPr lang="ru-RU" sz="4000" b="1" dirty="0"/>
              <a:t>все его вершины лежат на окружности</a:t>
            </a:r>
          </a:p>
          <a:p>
            <a:r>
              <a:rPr lang="ru-RU" sz="4000" b="1" dirty="0"/>
              <a:t>3</a:t>
            </a:r>
            <a:r>
              <a:rPr lang="ru-RU" sz="4000" b="1" dirty="0" smtClean="0"/>
              <a:t>) </a:t>
            </a:r>
            <a:r>
              <a:rPr lang="ru-RU" sz="4000" b="1" dirty="0"/>
              <a:t>все его стороны имеют общие точки с окружностью</a:t>
            </a:r>
          </a:p>
        </p:txBody>
      </p:sp>
    </p:spTree>
    <p:extLst>
      <p:ext uri="{BB962C8B-B14F-4D97-AF65-F5344CB8AC3E}">
        <p14:creationId xmlns:p14="http://schemas.microsoft.com/office/powerpoint/2010/main" val="352154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1440160"/>
          </a:xfrm>
        </p:spPr>
        <p:txBody>
          <a:bodyPr/>
          <a:lstStyle/>
          <a:p>
            <a:r>
              <a:rPr lang="ru-RU" sz="4000" b="1" dirty="0"/>
              <a:t>В какой из треугольников всегда можно вписать </a:t>
            </a:r>
            <a:r>
              <a:rPr lang="ru-RU" sz="4000" b="1" dirty="0" smtClean="0"/>
              <a:t>окружность?</a:t>
            </a:r>
            <a:endParaRPr lang="ru-RU" sz="40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331640" y="1844824"/>
            <a:ext cx="6192688" cy="3127409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4000" b="1" dirty="0"/>
              <a:t>1</a:t>
            </a:r>
            <a:r>
              <a:rPr lang="ru-RU" sz="4000" b="1" dirty="0" smtClean="0"/>
              <a:t>) </a:t>
            </a:r>
            <a:r>
              <a:rPr lang="ru-RU" sz="4000" b="1" dirty="0"/>
              <a:t>в прямоугольный</a:t>
            </a:r>
            <a:br>
              <a:rPr lang="ru-RU" sz="4000" b="1" dirty="0"/>
            </a:br>
            <a:r>
              <a:rPr lang="ru-RU" sz="4000" b="1" dirty="0" smtClean="0"/>
              <a:t>2) </a:t>
            </a:r>
            <a:r>
              <a:rPr lang="ru-RU" sz="4000" b="1" dirty="0"/>
              <a:t>в равнобедренный</a:t>
            </a:r>
            <a:br>
              <a:rPr lang="ru-RU" sz="4000" b="1" dirty="0"/>
            </a:br>
            <a:r>
              <a:rPr lang="ru-RU" sz="4000" b="1" dirty="0" smtClean="0"/>
              <a:t>3) </a:t>
            </a:r>
            <a:r>
              <a:rPr lang="ru-RU" sz="4000" b="1" dirty="0"/>
              <a:t>в любой</a:t>
            </a:r>
          </a:p>
        </p:txBody>
      </p:sp>
    </p:spTree>
    <p:extLst>
      <p:ext uri="{BB962C8B-B14F-4D97-AF65-F5344CB8AC3E}">
        <p14:creationId xmlns:p14="http://schemas.microsoft.com/office/powerpoint/2010/main" val="201732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0" t="18182" r="16989" b="17355"/>
          <a:stretch>
            <a:fillRect/>
          </a:stretch>
        </p:blipFill>
        <p:spPr bwMode="auto">
          <a:xfrm>
            <a:off x="-1" y="0"/>
            <a:ext cx="9164163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4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6132" y="188640"/>
            <a:ext cx="51917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ЛОВИ ОШИБКУ!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4" t="24658" r="19555" b="18964"/>
          <a:stretch/>
        </p:blipFill>
        <p:spPr bwMode="auto">
          <a:xfrm>
            <a:off x="827584" y="1019637"/>
            <a:ext cx="7227517" cy="54989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1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490" y="1340768"/>
            <a:ext cx="871296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atin typeface="Cambria" pitchFamily="18" charset="0"/>
              </a:rPr>
              <a:t>Вы – талантливые дети</a:t>
            </a:r>
            <a:r>
              <a:rPr lang="ru-RU" sz="3200" b="1" dirty="0" smtClean="0">
                <a:latin typeface="Cambria" pitchFamily="18" charset="0"/>
              </a:rPr>
              <a:t>!</a:t>
            </a:r>
          </a:p>
          <a:p>
            <a:r>
              <a:rPr lang="ru-RU" sz="3200" b="1" dirty="0" smtClean="0">
                <a:latin typeface="Cambria" pitchFamily="18" charset="0"/>
              </a:rPr>
              <a:t>Когда-нибудь </a:t>
            </a:r>
            <a:r>
              <a:rPr lang="ru-RU" sz="3200" b="1" dirty="0">
                <a:latin typeface="Cambria" pitchFamily="18" charset="0"/>
              </a:rPr>
              <a:t>вы </a:t>
            </a:r>
            <a:r>
              <a:rPr lang="ru-RU" sz="3200" b="1" dirty="0" smtClean="0">
                <a:latin typeface="Cambria" pitchFamily="18" charset="0"/>
              </a:rPr>
              <a:t>сами приятно поразитесь, какие </a:t>
            </a:r>
            <a:r>
              <a:rPr lang="ru-RU" sz="3200" b="1" dirty="0">
                <a:latin typeface="Cambria" pitchFamily="18" charset="0"/>
              </a:rPr>
              <a:t>вы умные</a:t>
            </a:r>
            <a:r>
              <a:rPr lang="ru-RU" sz="3200" b="1" dirty="0" smtClean="0">
                <a:latin typeface="Cambria" pitchFamily="18" charset="0"/>
              </a:rPr>
              <a:t>, как </a:t>
            </a:r>
            <a:r>
              <a:rPr lang="ru-RU" sz="3200" b="1" dirty="0">
                <a:latin typeface="Cambria" pitchFamily="18" charset="0"/>
              </a:rPr>
              <a:t>много и хорошо умеете</a:t>
            </a:r>
            <a:r>
              <a:rPr lang="ru-RU" sz="3200" b="1" dirty="0" smtClean="0">
                <a:latin typeface="Cambria" pitchFamily="18" charset="0"/>
              </a:rPr>
              <a:t>, если </a:t>
            </a:r>
            <a:r>
              <a:rPr lang="ru-RU" sz="3200" b="1" dirty="0">
                <a:latin typeface="Cambria" pitchFamily="18" charset="0"/>
              </a:rPr>
              <a:t>будете </a:t>
            </a:r>
            <a:r>
              <a:rPr lang="ru-RU" sz="3200" b="1" dirty="0" smtClean="0">
                <a:latin typeface="Cambria" pitchFamily="18" charset="0"/>
              </a:rPr>
              <a:t>постоянно работать </a:t>
            </a:r>
            <a:r>
              <a:rPr lang="ru-RU" sz="3200" b="1" dirty="0">
                <a:latin typeface="Cambria" pitchFamily="18" charset="0"/>
              </a:rPr>
              <a:t>над собой</a:t>
            </a:r>
            <a:r>
              <a:rPr lang="ru-RU" sz="3200" b="1" dirty="0" smtClean="0">
                <a:latin typeface="Cambria" pitchFamily="18" charset="0"/>
              </a:rPr>
              <a:t>, ставить </a:t>
            </a:r>
            <a:r>
              <a:rPr lang="ru-RU" sz="3200" b="1" dirty="0">
                <a:latin typeface="Cambria" pitchFamily="18" charset="0"/>
              </a:rPr>
              <a:t>новые цели </a:t>
            </a:r>
            <a:r>
              <a:rPr lang="ru-RU" sz="3200" b="1" dirty="0" smtClean="0">
                <a:latin typeface="Cambria" pitchFamily="18" charset="0"/>
              </a:rPr>
              <a:t>и </a:t>
            </a:r>
          </a:p>
          <a:p>
            <a:r>
              <a:rPr lang="ru-RU" sz="3200" b="1" dirty="0" smtClean="0">
                <a:latin typeface="Cambria" pitchFamily="18" charset="0"/>
              </a:rPr>
              <a:t>стремиться </a:t>
            </a:r>
            <a:r>
              <a:rPr lang="ru-RU" sz="3200" b="1" dirty="0">
                <a:latin typeface="Cambria" pitchFamily="18" charset="0"/>
              </a:rPr>
              <a:t>к их </a:t>
            </a:r>
            <a:r>
              <a:rPr lang="ru-RU" sz="3200" b="1" dirty="0" smtClean="0">
                <a:latin typeface="Cambria" pitchFamily="18" charset="0"/>
              </a:rPr>
              <a:t>достижению. </a:t>
            </a:r>
            <a:endParaRPr lang="ru-RU" sz="3200" b="1" dirty="0">
              <a:latin typeface="Cambria" pitchFamily="18" charset="0"/>
            </a:endParaRPr>
          </a:p>
          <a:p>
            <a:pPr algn="r"/>
            <a:r>
              <a:rPr lang="ru-RU" sz="3200" dirty="0"/>
              <a:t>Ж.- Ж. Руссо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769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5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21021"/>
            <a:ext cx="4684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988840"/>
            <a:ext cx="51628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ВПИСАННАЯ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ОКРУЖНОСТЬ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006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1040"/>
            <a:ext cx="8784976" cy="2703904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Что </a:t>
            </a:r>
            <a:r>
              <a:rPr lang="ru-RU" sz="4800" b="1" dirty="0">
                <a:latin typeface="Arial Black" pitchFamily="34" charset="0"/>
              </a:rPr>
              <a:t>такое вписанная окружность</a:t>
            </a:r>
            <a:r>
              <a:rPr lang="ru-RU" sz="4800" b="1" dirty="0" smtClean="0">
                <a:latin typeface="Arial Black" pitchFamily="34" charset="0"/>
              </a:rPr>
              <a:t>?</a:t>
            </a:r>
            <a:endParaRPr lang="ru-RU" sz="4800" b="1" dirty="0">
              <a:latin typeface="Arial Black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204864"/>
            <a:ext cx="8784976" cy="3384376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800" b="1" i="1" dirty="0" smtClean="0">
                <a:latin typeface="Arial Black" pitchFamily="34" charset="0"/>
              </a:rPr>
              <a:t/>
            </a:r>
            <a:br>
              <a:rPr lang="ru-RU" sz="4800" b="1" i="1" dirty="0" smtClean="0">
                <a:latin typeface="Arial Black" pitchFamily="34" charset="0"/>
              </a:rPr>
            </a:br>
            <a:r>
              <a:rPr lang="ru-RU" sz="4800" b="1" dirty="0" smtClean="0">
                <a:latin typeface="Arial Black" pitchFamily="34" charset="0"/>
              </a:rPr>
              <a:t/>
            </a:r>
            <a:br>
              <a:rPr lang="ru-RU" sz="4800" b="1" dirty="0" smtClean="0">
                <a:latin typeface="Arial Black" pitchFamily="34" charset="0"/>
              </a:rPr>
            </a:br>
            <a:r>
              <a:rPr lang="ru-RU" sz="4800" b="1" dirty="0" smtClean="0">
                <a:latin typeface="Arial Black" pitchFamily="34" charset="0"/>
              </a:rPr>
              <a:t>Как построить окружность, вписанную в треугольник?</a:t>
            </a:r>
            <a:br>
              <a:rPr lang="ru-RU" sz="4800" b="1" dirty="0" smtClean="0">
                <a:latin typeface="Arial Black" pitchFamily="34" charset="0"/>
              </a:rPr>
            </a:br>
            <a:endParaRPr lang="ru-RU" sz="48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28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УРОКА: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848816"/>
          </a:xfrm>
        </p:spPr>
        <p:txBody>
          <a:bodyPr/>
          <a:lstStyle/>
          <a:p>
            <a:pPr marL="342900" lvl="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3200" dirty="0" smtClean="0">
                <a:latin typeface="Arial Black" pitchFamily="34" charset="0"/>
              </a:rPr>
              <a:t> познакомиться </a:t>
            </a:r>
            <a:r>
              <a:rPr lang="ru-RU" sz="3200" dirty="0">
                <a:latin typeface="Arial Black" pitchFamily="34" charset="0"/>
              </a:rPr>
              <a:t>с понятием вписанной окружности;</a:t>
            </a:r>
          </a:p>
          <a:p>
            <a:pPr marL="342900" lvl="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3200" dirty="0" smtClean="0">
                <a:latin typeface="Arial Black" pitchFamily="34" charset="0"/>
              </a:rPr>
              <a:t> доказательство </a:t>
            </a:r>
            <a:r>
              <a:rPr lang="ru-RU" sz="3200" dirty="0">
                <a:latin typeface="Arial Black" pitchFamily="34" charset="0"/>
              </a:rPr>
              <a:t>теоремы об окружности, вписанной в треугольник;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ru-RU" sz="3200" dirty="0" smtClean="0">
                <a:latin typeface="Arial Black" pitchFamily="34" charset="0"/>
              </a:rPr>
              <a:t> научиться </a:t>
            </a:r>
            <a:r>
              <a:rPr lang="ru-RU" sz="3200" dirty="0">
                <a:latin typeface="Arial Black" pitchFamily="34" charset="0"/>
              </a:rPr>
              <a:t>строить окружность, вписанную в треугольник.</a:t>
            </a:r>
          </a:p>
        </p:txBody>
      </p:sp>
    </p:spTree>
    <p:extLst>
      <p:ext uri="{BB962C8B-B14F-4D97-AF65-F5344CB8AC3E}">
        <p14:creationId xmlns:p14="http://schemas.microsoft.com/office/powerpoint/2010/main" val="425122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8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053" y="24536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9" t="29109" r="21828" b="22774"/>
          <a:stretch/>
        </p:blipFill>
        <p:spPr bwMode="auto">
          <a:xfrm>
            <a:off x="122623" y="620688"/>
            <a:ext cx="896973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52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9752" y="404664"/>
            <a:ext cx="47115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ОПРЕДЕЛЕНИЕ:</a:t>
            </a:r>
            <a:endParaRPr lang="ru-RU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540" y="1484784"/>
            <a:ext cx="7810150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i="1" dirty="0">
                <a:solidFill>
                  <a:srgbClr val="C00000"/>
                </a:solidFill>
                <a:latin typeface="Arial Black" pitchFamily="34" charset="0"/>
              </a:rPr>
              <a:t>Окружность, </a:t>
            </a:r>
            <a:endParaRPr lang="ru-RU" sz="4400" i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называется </a:t>
            </a:r>
            <a:r>
              <a:rPr lang="ru-RU" sz="4400" i="1" dirty="0">
                <a:solidFill>
                  <a:srgbClr val="C00000"/>
                </a:solidFill>
                <a:latin typeface="Arial Black" pitchFamily="34" charset="0"/>
              </a:rPr>
              <a:t>вписанной </a:t>
            </a:r>
            <a:endParaRPr lang="ru-RU" sz="4400" i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в </a:t>
            </a:r>
            <a:r>
              <a:rPr lang="ru-RU" sz="4400" i="1" dirty="0">
                <a:solidFill>
                  <a:srgbClr val="C00000"/>
                </a:solidFill>
                <a:latin typeface="Arial Black" pitchFamily="34" charset="0"/>
              </a:rPr>
              <a:t>многоугольник</a:t>
            </a:r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4400" i="1" dirty="0">
                <a:solidFill>
                  <a:srgbClr val="C00000"/>
                </a:solidFill>
                <a:latin typeface="Arial Black" pitchFamily="34" charset="0"/>
              </a:rPr>
              <a:t>если все </a:t>
            </a:r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стороны</a:t>
            </a:r>
          </a:p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многоугольника</a:t>
            </a:r>
            <a:endParaRPr lang="ru-RU" sz="4400" i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касаются </a:t>
            </a:r>
            <a:r>
              <a:rPr lang="ru-RU" sz="4400" i="1" dirty="0">
                <a:solidFill>
                  <a:srgbClr val="C00000"/>
                </a:solidFill>
                <a:latin typeface="Arial Black" pitchFamily="34" charset="0"/>
              </a:rPr>
              <a:t>окружности</a:t>
            </a:r>
            <a:endParaRPr lang="ru-RU" sz="4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1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306</Words>
  <Application>Microsoft Office PowerPoint</Application>
  <PresentationFormat>Экран (4:3)</PresentationFormat>
  <Paragraphs>59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вписанная окружность?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ТЕОРЕМА:  В любой треугольник                         можно вписать окружность </vt:lpstr>
      <vt:lpstr>АЛГОРИТМ  построения окружности, вписанной в треугольник</vt:lpstr>
      <vt:lpstr>Презентация PowerPoint</vt:lpstr>
      <vt:lpstr>ЦЕЛИ УРОКА:</vt:lpstr>
      <vt:lpstr>Центр вписанной в треугольник окружности совпадает с точкой  пересечения его…</vt:lpstr>
      <vt:lpstr>Центр вписанной в треугольник окружности равноудален от…</vt:lpstr>
      <vt:lpstr>Окружность называется вписанной в многоугольник, если…</vt:lpstr>
      <vt:lpstr>В какой из треугольников всегда можно вписать окружность?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Оленька</dc:creator>
  <cp:lastModifiedBy>USER</cp:lastModifiedBy>
  <cp:revision>68</cp:revision>
  <dcterms:created xsi:type="dcterms:W3CDTF">2016-09-17T04:01:15Z</dcterms:created>
  <dcterms:modified xsi:type="dcterms:W3CDTF">2019-04-25T17:50:56Z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