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2" r:id="rId5"/>
    <p:sldId id="263" r:id="rId6"/>
    <p:sldId id="258" r:id="rId7"/>
    <p:sldId id="264" r:id="rId8"/>
    <p:sldId id="276" r:id="rId9"/>
    <p:sldId id="274" r:id="rId10"/>
    <p:sldId id="275" r:id="rId11"/>
    <p:sldId id="267" r:id="rId12"/>
    <p:sldId id="271" r:id="rId13"/>
    <p:sldId id="269" r:id="rId14"/>
    <p:sldId id="261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0" d="100"/>
          <a:sy n="30" d="100"/>
        </p:scale>
        <p:origin x="-8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14.jpeg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14355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14373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74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4362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14371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72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14369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70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14367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68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40" name="Прямоугольник 39"/>
          <p:cNvSpPr/>
          <p:nvPr/>
        </p:nvSpPr>
        <p:spPr>
          <a:xfrm>
            <a:off x="1357290" y="2857496"/>
            <a:ext cx="643368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Урок математики 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классе</a:t>
            </a:r>
          </a:p>
        </p:txBody>
      </p:sp>
      <p:sp>
        <p:nvSpPr>
          <p:cNvPr id="14342" name="TextBox 40"/>
          <p:cNvSpPr txBox="1">
            <a:spLocks noChangeArrowheads="1"/>
          </p:cNvSpPr>
          <p:nvPr/>
        </p:nvSpPr>
        <p:spPr bwMode="auto">
          <a:xfrm>
            <a:off x="3995738" y="4437063"/>
            <a:ext cx="3168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4599869"/>
            <a:ext cx="2643206" cy="187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7" name="AutoShape 3" descr="https://fs00.infourok.ru/images/doc/115/135278/640/img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9" name="AutoShape 5" descr="https://fs00.infourok.ru/images/doc/115/135278/640/img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 descr="C:\Documents and Settings\Admin\Рабочий стол\depositphotos_2344469-Group-of-school-ki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3086088" cy="25189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ФИЗКУЛЬТМИНУТКА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0177" name="Объект 1"/>
          <p:cNvSpPr>
            <a:spLocks noGrp="1"/>
          </p:cNvSpPr>
          <p:nvPr>
            <p:ph idx="4294967295"/>
          </p:nvPr>
        </p:nvSpPr>
        <p:spPr>
          <a:xfrm>
            <a:off x="0" y="1125538"/>
            <a:ext cx="7778750" cy="53355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0181" name="Freeform 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2" name="Freeform 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3" name="Freeform 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4" name="Freeform 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5" name="Freeform 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6" name="Freeform 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0199" name="Arc 1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00" name="Arc 1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0188" name="Freeform 1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9" name="Freeform 1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0197" name="Arc 1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8" name="Arc 1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0195" name="Arc 1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6" name="Arc 2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0193" name="Arc 2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4" name="Arc 2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31746" name="Picture 2" descr="https://avatars.mds.yandex.net/i?id=7c37bb7b9c315e447cd0e8dd6fe485aa_l-5235730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8351999" cy="469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428596" y="4071943"/>
            <a:ext cx="3071834" cy="1571636"/>
          </a:xfrm>
        </p:spPr>
        <p:txBody>
          <a:bodyPr>
            <a:normAutofit/>
          </a:bodyPr>
          <a:lstStyle/>
          <a:p>
            <a:pPr marL="273050" indent="-273050" eaLnBrk="1" hangingPunct="1">
              <a:lnSpc>
                <a:spcPct val="60000"/>
              </a:lnSpc>
              <a:buFont typeface="Wingdings" pitchFamily="2" charset="2"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60000"/>
              </a:lnSpc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129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1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3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147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8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36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7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145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6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143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4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141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2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3557" name="Oval 5"/>
          <p:cNvSpPr>
            <a:spLocks noChangeArrowheads="1"/>
          </p:cNvSpPr>
          <p:nvPr/>
        </p:nvSpPr>
        <p:spPr bwMode="auto">
          <a:xfrm>
            <a:off x="4643438" y="2357430"/>
            <a:ext cx="3071834" cy="179070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…показывает на                                            сколько равных частей разделили целое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Oval 2"/>
          <p:cNvSpPr>
            <a:spLocks noChangeArrowheads="1"/>
          </p:cNvSpPr>
          <p:nvPr/>
        </p:nvSpPr>
        <p:spPr bwMode="auto">
          <a:xfrm>
            <a:off x="4857752" y="4429132"/>
            <a:ext cx="2857520" cy="171451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…показывает сколько                                            равных частей  взяли.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61" name="Oval 9"/>
          <p:cNvSpPr>
            <a:spLocks noChangeArrowheads="1"/>
          </p:cNvSpPr>
          <p:nvPr/>
        </p:nvSpPr>
        <p:spPr bwMode="auto">
          <a:xfrm>
            <a:off x="4572000" y="500042"/>
            <a:ext cx="3071834" cy="1643074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…обозначает действие деление. </a:t>
            </a:r>
            <a:endParaRPr lang="ru-RU" sz="2400" b="1" dirty="0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571472" y="2857496"/>
            <a:ext cx="264320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ДРОБНАЯ ЧЕРТА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457200" y="1371600"/>
            <a:ext cx="25635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642910" y="5249584"/>
            <a:ext cx="25717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ЗНАМЕНАТЕЛЬ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428596" y="857232"/>
            <a:ext cx="2114536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ЧИСЛИТЕЛЬ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САМОСТОЯТЕЛЬНАЯ РАБОТА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0177" name="Объект 1"/>
          <p:cNvSpPr>
            <a:spLocks noGrp="1"/>
          </p:cNvSpPr>
          <p:nvPr>
            <p:ph idx="4294967295"/>
          </p:nvPr>
        </p:nvSpPr>
        <p:spPr>
          <a:xfrm>
            <a:off x="785786" y="1125538"/>
            <a:ext cx="7358114" cy="53355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0181" name="Freeform 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2" name="Freeform 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3" name="Freeform 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4" name="Freeform 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5" name="Freeform 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6" name="Freeform 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0199" name="Arc 1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00" name="Arc 1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0188" name="Freeform 1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9" name="Freeform 1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0197" name="Arc 1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8" name="Arc 1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0195" name="Arc 1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6" name="Arc 2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0193" name="Arc 2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4" name="Arc 2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28673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7587793" cy="16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714481" y="4357694"/>
          <a:ext cx="5572161" cy="1785950"/>
        </p:xfrm>
        <a:graphic>
          <a:graphicData uri="http://schemas.openxmlformats.org/drawingml/2006/table">
            <a:tbl>
              <a:tblPr/>
              <a:tblGrid>
                <a:gridCol w="796023"/>
                <a:gridCol w="796023"/>
                <a:gridCol w="796023"/>
                <a:gridCol w="796023"/>
                <a:gridCol w="796023"/>
                <a:gridCol w="796023"/>
                <a:gridCol w="796023"/>
              </a:tblGrid>
              <a:tr h="11906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ю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680" name="AutoShape 8"/>
          <p:cNvSpPr>
            <a:spLocks noChangeShapeType="1"/>
          </p:cNvSpPr>
          <p:nvPr/>
        </p:nvSpPr>
        <p:spPr bwMode="auto">
          <a:xfrm>
            <a:off x="82550" y="196850"/>
            <a:ext cx="2381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9" name="AutoShape 7"/>
          <p:cNvSpPr>
            <a:spLocks noChangeShapeType="1"/>
          </p:cNvSpPr>
          <p:nvPr/>
        </p:nvSpPr>
        <p:spPr bwMode="auto">
          <a:xfrm>
            <a:off x="82550" y="-7938"/>
            <a:ext cx="2381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/>
          <p:cNvSpPr>
            <a:spLocks noChangeShapeType="1"/>
          </p:cNvSpPr>
          <p:nvPr/>
        </p:nvSpPr>
        <p:spPr bwMode="auto">
          <a:xfrm>
            <a:off x="53975" y="-7938"/>
            <a:ext cx="2381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7" name="AutoShape 5"/>
          <p:cNvSpPr>
            <a:spLocks noChangeShapeType="1"/>
          </p:cNvSpPr>
          <p:nvPr/>
        </p:nvSpPr>
        <p:spPr bwMode="auto">
          <a:xfrm>
            <a:off x="73025" y="-7938"/>
            <a:ext cx="2381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/>
          <p:cNvSpPr>
            <a:spLocks noChangeShapeType="1"/>
          </p:cNvSpPr>
          <p:nvPr/>
        </p:nvSpPr>
        <p:spPr bwMode="auto">
          <a:xfrm>
            <a:off x="73025" y="-7938"/>
            <a:ext cx="2381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5" name="AutoShape 3"/>
          <p:cNvSpPr>
            <a:spLocks noChangeShapeType="1"/>
          </p:cNvSpPr>
          <p:nvPr/>
        </p:nvSpPr>
        <p:spPr bwMode="auto">
          <a:xfrm>
            <a:off x="101600" y="-7938"/>
            <a:ext cx="2381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4" name="AutoShape 2"/>
          <p:cNvSpPr>
            <a:spLocks noChangeShapeType="1"/>
          </p:cNvSpPr>
          <p:nvPr/>
        </p:nvSpPr>
        <p:spPr bwMode="auto">
          <a:xfrm>
            <a:off x="82550" y="-7938"/>
            <a:ext cx="2381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ъект 1"/>
          <p:cNvSpPr>
            <a:spLocks noGrp="1"/>
          </p:cNvSpPr>
          <p:nvPr>
            <p:ph idx="4294967295"/>
          </p:nvPr>
        </p:nvSpPr>
        <p:spPr>
          <a:xfrm>
            <a:off x="0" y="1125538"/>
            <a:ext cx="7778750" cy="53355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0181" name="Freeform 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2" name="Freeform 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3" name="Freeform 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4" name="Freeform 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5" name="Freeform 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6" name="Freeform 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0199" name="Arc 1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00" name="Arc 1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0188" name="Freeform 1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9" name="Freeform 1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0197" name="Arc 1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8" name="Arc 1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0195" name="Arc 1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6" name="Arc 2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0193" name="Arc 2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4" name="Arc 2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30722" name="Picture 2" descr="https://tushino-juzhnoe.mos.ru/upload/medialibrary/470/yutu-salyu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8666845" cy="573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ъект 1"/>
          <p:cNvSpPr>
            <a:spLocks noGrp="1"/>
          </p:cNvSpPr>
          <p:nvPr>
            <p:ph idx="4294967295"/>
          </p:nvPr>
        </p:nvSpPr>
        <p:spPr>
          <a:xfrm>
            <a:off x="609600" y="1125538"/>
            <a:ext cx="7778750" cy="5335587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уроке я узнал…</a:t>
            </a:r>
          </a:p>
          <a:p>
            <a:pPr eaLnBrk="1" hangingPunct="1">
              <a:lnSpc>
                <a:spcPct val="200000"/>
              </a:lnSpc>
            </a:pP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Мне было легко…</a:t>
            </a:r>
          </a:p>
          <a:p>
            <a:pPr eaLnBrk="1" hangingPunct="1">
              <a:lnSpc>
                <a:spcPct val="20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Я пока затрудняюсь…</a:t>
            </a:r>
          </a:p>
          <a:p>
            <a:pPr eaLnBrk="1" hangingPunct="1">
              <a:buFontTx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0181" name="Freeform 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2" name="Freeform 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3" name="Freeform 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4" name="Freeform 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5" name="Freeform 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6" name="Freeform 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0199" name="Arc 1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00" name="Arc 1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0188" name="Freeform 1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9" name="Freeform 1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0197" name="Arc 1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8" name="Arc 1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0195" name="Arc 1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6" name="Arc 2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0193" name="Arc 2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4" name="Arc 2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50179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5029200"/>
            <a:ext cx="3540125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Box 24"/>
          <p:cNvSpPr txBox="1">
            <a:spLocks noChangeArrowheads="1"/>
          </p:cNvSpPr>
          <p:nvPr/>
        </p:nvSpPr>
        <p:spPr bwMode="auto">
          <a:xfrm>
            <a:off x="3132138" y="333375"/>
            <a:ext cx="27876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Итог урока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6" descr="C:\Documents and Settings\Admin\Рабочий стол\depositphotos_2344469-Group-of-school-ki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000504"/>
            <a:ext cx="3086088" cy="2518948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1204" name="Freeform 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06" name="Freeform 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07" name="Freeform 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08" name="Freeform 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09" name="Freeform 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1222" name="Arc 1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23" name="Arc 1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211" name="Freeform 1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12" name="Freeform 1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1220" name="Arc 1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21" name="Arc 1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1218" name="Arc 1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19" name="Arc 2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1216" name="Arc 2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17" name="Arc 2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73398" y="1844675"/>
            <a:ext cx="788613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6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Спасибо за </a:t>
            </a:r>
            <a:r>
              <a:rPr lang="ru-RU" sz="6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6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5" name="Picture 1" descr="C:\Documents and Settings\Admin\Рабочий стол\unna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571876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6" descr="C:\Documents and Settings\Admin\Рабочий стол\depositphotos_2344469-Group-of-school-ki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429132"/>
            <a:ext cx="2466331" cy="201308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07704" y="227195"/>
            <a:ext cx="5544615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Работаем устно!</a:t>
            </a:r>
          </a:p>
        </p:txBody>
      </p:sp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34872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3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4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5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6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77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34890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91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4879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80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34888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89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34886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87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34884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885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4865" name="Rectangle 34"/>
          <p:cNvSpPr>
            <a:spLocks noChangeArrowheads="1"/>
          </p:cNvSpPr>
          <p:nvPr/>
        </p:nvSpPr>
        <p:spPr bwMode="auto">
          <a:xfrm rot="10792226" flipV="1">
            <a:off x="5410200" y="4343400"/>
            <a:ext cx="2593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34866" name="Rectangle 39"/>
          <p:cNvSpPr>
            <a:spLocks noChangeArrowheads="1"/>
          </p:cNvSpPr>
          <p:nvPr/>
        </p:nvSpPr>
        <p:spPr bwMode="auto">
          <a:xfrm>
            <a:off x="0" y="2690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4867" name="Text Box 72"/>
          <p:cNvSpPr txBox="1">
            <a:spLocks noChangeArrowheads="1"/>
          </p:cNvSpPr>
          <p:nvPr/>
        </p:nvSpPr>
        <p:spPr bwMode="auto">
          <a:xfrm>
            <a:off x="3006725" y="1025525"/>
            <a:ext cx="308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Предложен ряд чисел:</a:t>
            </a:r>
          </a:p>
        </p:txBody>
      </p:sp>
      <p:sp>
        <p:nvSpPr>
          <p:cNvPr id="29769" name="Text Box 73"/>
          <p:cNvSpPr txBox="1">
            <a:spLocks noChangeArrowheads="1"/>
          </p:cNvSpPr>
          <p:nvPr/>
        </p:nvSpPr>
        <p:spPr bwMode="auto">
          <a:xfrm>
            <a:off x="609600" y="2819400"/>
            <a:ext cx="7386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Разбейте числа на группы по определенным признакам</a:t>
            </a:r>
          </a:p>
        </p:txBody>
      </p:sp>
      <p:graphicFrame>
        <p:nvGraphicFramePr>
          <p:cNvPr id="29773" name="Object 35"/>
          <p:cNvGraphicFramePr>
            <a:graphicFrameLocks noChangeAspect="1"/>
          </p:cNvGraphicFramePr>
          <p:nvPr/>
        </p:nvGraphicFramePr>
        <p:xfrm>
          <a:off x="474663" y="1484313"/>
          <a:ext cx="449262" cy="936625"/>
        </p:xfrm>
        <a:graphic>
          <a:graphicData uri="http://schemas.openxmlformats.org/presentationml/2006/ole">
            <p:oleObj spid="_x0000_s3074" name="Формула" r:id="rId4" imgW="177646" imgH="393359" progId="Equation.3">
              <p:embed/>
            </p:oleObj>
          </a:graphicData>
        </a:graphic>
      </p:graphicFrame>
      <p:graphicFrame>
        <p:nvGraphicFramePr>
          <p:cNvPr id="29774" name="Object 36"/>
          <p:cNvGraphicFramePr>
            <a:graphicFrameLocks noChangeAspect="1"/>
          </p:cNvGraphicFramePr>
          <p:nvPr/>
        </p:nvGraphicFramePr>
        <p:xfrm>
          <a:off x="1116013" y="1484313"/>
          <a:ext cx="442912" cy="893762"/>
        </p:xfrm>
        <a:graphic>
          <a:graphicData uri="http://schemas.openxmlformats.org/presentationml/2006/ole">
            <p:oleObj spid="_x0000_s3075" name="Формула" r:id="rId5" imgW="190417" imgH="393529" progId="Equation.3">
              <p:embed/>
            </p:oleObj>
          </a:graphicData>
        </a:graphic>
      </p:graphicFrame>
      <p:graphicFrame>
        <p:nvGraphicFramePr>
          <p:cNvPr id="29775" name="Object 37"/>
          <p:cNvGraphicFramePr>
            <a:graphicFrameLocks noChangeAspect="1"/>
          </p:cNvGraphicFramePr>
          <p:nvPr/>
        </p:nvGraphicFramePr>
        <p:xfrm>
          <a:off x="1835150" y="1484313"/>
          <a:ext cx="450850" cy="936625"/>
        </p:xfrm>
        <a:graphic>
          <a:graphicData uri="http://schemas.openxmlformats.org/presentationml/2006/ole">
            <p:oleObj spid="_x0000_s3076" name="Формула" r:id="rId6" imgW="190417" imgH="393529" progId="Equation.3">
              <p:embed/>
            </p:oleObj>
          </a:graphicData>
        </a:graphic>
      </p:graphicFrame>
      <p:graphicFrame>
        <p:nvGraphicFramePr>
          <p:cNvPr id="29776" name="Object 38"/>
          <p:cNvGraphicFramePr>
            <a:graphicFrameLocks noChangeAspect="1"/>
          </p:cNvGraphicFramePr>
          <p:nvPr/>
        </p:nvGraphicFramePr>
        <p:xfrm>
          <a:off x="2627313" y="1773238"/>
          <a:ext cx="350837" cy="425450"/>
        </p:xfrm>
        <a:graphic>
          <a:graphicData uri="http://schemas.openxmlformats.org/presentationml/2006/ole">
            <p:oleObj spid="_x0000_s3077" name="Формула" r:id="rId7" imgW="164885" imgH="164885" progId="Equation.3">
              <p:embed/>
            </p:oleObj>
          </a:graphicData>
        </a:graphic>
      </p:graphicFrame>
      <p:graphicFrame>
        <p:nvGraphicFramePr>
          <p:cNvPr id="29777" name="Object 39"/>
          <p:cNvGraphicFramePr>
            <a:graphicFrameLocks noChangeAspect="1"/>
          </p:cNvGraphicFramePr>
          <p:nvPr/>
        </p:nvGraphicFramePr>
        <p:xfrm>
          <a:off x="3348038" y="1484313"/>
          <a:ext cx="436562" cy="904875"/>
        </p:xfrm>
        <a:graphic>
          <a:graphicData uri="http://schemas.openxmlformats.org/presentationml/2006/ole">
            <p:oleObj spid="_x0000_s3078" name="Формула" r:id="rId8" imgW="190417" imgH="393529" progId="Equation.3">
              <p:embed/>
            </p:oleObj>
          </a:graphicData>
        </a:graphic>
      </p:graphicFrame>
      <p:graphicFrame>
        <p:nvGraphicFramePr>
          <p:cNvPr id="29778" name="Object 40"/>
          <p:cNvGraphicFramePr>
            <a:graphicFrameLocks noChangeAspect="1"/>
          </p:cNvGraphicFramePr>
          <p:nvPr/>
        </p:nvGraphicFramePr>
        <p:xfrm>
          <a:off x="4067175" y="1800225"/>
          <a:ext cx="341313" cy="400050"/>
        </p:xfrm>
        <a:graphic>
          <a:graphicData uri="http://schemas.openxmlformats.org/presentationml/2006/ole">
            <p:oleObj spid="_x0000_s3079" name="Формула" r:id="rId9" imgW="152202" imgH="177569" progId="Equation.3">
              <p:embed/>
            </p:oleObj>
          </a:graphicData>
        </a:graphic>
      </p:graphicFrame>
      <p:graphicFrame>
        <p:nvGraphicFramePr>
          <p:cNvPr id="29779" name="Object 41"/>
          <p:cNvGraphicFramePr>
            <a:graphicFrameLocks noChangeAspect="1"/>
          </p:cNvGraphicFramePr>
          <p:nvPr/>
        </p:nvGraphicFramePr>
        <p:xfrm>
          <a:off x="4787900" y="1557338"/>
          <a:ext cx="398463" cy="877887"/>
        </p:xfrm>
        <a:graphic>
          <a:graphicData uri="http://schemas.openxmlformats.org/presentationml/2006/ole">
            <p:oleObj spid="_x0000_s3080" name="Формула" r:id="rId10" imgW="177646" imgH="393359" progId="Equation.3">
              <p:embed/>
            </p:oleObj>
          </a:graphicData>
        </a:graphic>
      </p:graphicFrame>
      <p:graphicFrame>
        <p:nvGraphicFramePr>
          <p:cNvPr id="29780" name="Object 42"/>
          <p:cNvGraphicFramePr>
            <a:graphicFrameLocks noChangeAspect="1"/>
          </p:cNvGraphicFramePr>
          <p:nvPr/>
        </p:nvGraphicFramePr>
        <p:xfrm>
          <a:off x="5495925" y="1803400"/>
          <a:ext cx="315913" cy="441325"/>
        </p:xfrm>
        <a:graphic>
          <a:graphicData uri="http://schemas.openxmlformats.org/presentationml/2006/ole">
            <p:oleObj spid="_x0000_s3081" name="Формула" r:id="rId11" imgW="164814" imgH="177492" progId="Equation.3">
              <p:embed/>
            </p:oleObj>
          </a:graphicData>
        </a:graphic>
      </p:graphicFrame>
      <p:graphicFrame>
        <p:nvGraphicFramePr>
          <p:cNvPr id="29781" name="Object 43"/>
          <p:cNvGraphicFramePr>
            <a:graphicFrameLocks noChangeAspect="1"/>
          </p:cNvGraphicFramePr>
          <p:nvPr/>
        </p:nvGraphicFramePr>
        <p:xfrm>
          <a:off x="6075363" y="1557338"/>
          <a:ext cx="485775" cy="792162"/>
        </p:xfrm>
        <a:graphic>
          <a:graphicData uri="http://schemas.openxmlformats.org/presentationml/2006/ole">
            <p:oleObj spid="_x0000_s3082" name="Формула" r:id="rId12" imgW="241195" imgH="393529" progId="Equation.3">
              <p:embed/>
            </p:oleObj>
          </a:graphicData>
        </a:graphic>
      </p:graphicFrame>
      <p:graphicFrame>
        <p:nvGraphicFramePr>
          <p:cNvPr id="29782" name="Object 44"/>
          <p:cNvGraphicFramePr>
            <a:graphicFrameLocks noChangeAspect="1"/>
          </p:cNvGraphicFramePr>
          <p:nvPr/>
        </p:nvGraphicFramePr>
        <p:xfrm>
          <a:off x="6872288" y="1557338"/>
          <a:ext cx="296862" cy="838200"/>
        </p:xfrm>
        <a:graphic>
          <a:graphicData uri="http://schemas.openxmlformats.org/presentationml/2006/ole">
            <p:oleObj spid="_x0000_s3083" name="Формула" r:id="rId13" imgW="139639" imgH="393529" progId="Equation.3">
              <p:embed/>
            </p:oleObj>
          </a:graphicData>
        </a:graphic>
      </p:graphicFrame>
      <p:graphicFrame>
        <p:nvGraphicFramePr>
          <p:cNvPr id="29783" name="Object 45"/>
          <p:cNvGraphicFramePr>
            <a:graphicFrameLocks noChangeAspect="1"/>
          </p:cNvGraphicFramePr>
          <p:nvPr/>
        </p:nvGraphicFramePr>
        <p:xfrm>
          <a:off x="7648575" y="1557338"/>
          <a:ext cx="398463" cy="820737"/>
        </p:xfrm>
        <a:graphic>
          <a:graphicData uri="http://schemas.openxmlformats.org/presentationml/2006/ole">
            <p:oleObj spid="_x0000_s3084" name="Формула" r:id="rId14" imgW="190417" imgH="393529" progId="Equation.3">
              <p:embed/>
            </p:oleObj>
          </a:graphicData>
        </a:graphic>
      </p:graphicFrame>
      <p:sp>
        <p:nvSpPr>
          <p:cNvPr id="29784" name="Text Box 88"/>
          <p:cNvSpPr txBox="1">
            <a:spLocks noChangeArrowheads="1"/>
          </p:cNvSpPr>
          <p:nvPr/>
        </p:nvSpPr>
        <p:spPr bwMode="auto">
          <a:xfrm>
            <a:off x="3962400" y="3657600"/>
            <a:ext cx="2771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правильные дроби</a:t>
            </a:r>
          </a:p>
        </p:txBody>
      </p:sp>
      <p:sp>
        <p:nvSpPr>
          <p:cNvPr id="29785" name="Text Box 89"/>
          <p:cNvSpPr txBox="1">
            <a:spLocks noChangeArrowheads="1"/>
          </p:cNvSpPr>
          <p:nvPr/>
        </p:nvSpPr>
        <p:spPr bwMode="auto">
          <a:xfrm>
            <a:off x="2484438" y="4581525"/>
            <a:ext cx="307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неправильные дроби</a:t>
            </a:r>
          </a:p>
        </p:txBody>
      </p:sp>
      <p:sp>
        <p:nvSpPr>
          <p:cNvPr id="29786" name="Text Box 90"/>
          <p:cNvSpPr txBox="1">
            <a:spLocks noChangeArrowheads="1"/>
          </p:cNvSpPr>
          <p:nvPr/>
        </p:nvSpPr>
        <p:spPr bwMode="auto">
          <a:xfrm>
            <a:off x="2195513" y="537368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натуральные числа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22222E-6 L -0.03316 0.3097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97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" y="1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-0.04774 0.3129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7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9259E-6 L -0.23646 0.3120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97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0" y="1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84 0.00857 L -0.34462 0.3034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9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00" y="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33 0.01019 L -0.43507 0.3097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97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0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04 0.01227 L -0.44879 0.3062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9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0" y="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28 -0.00532 L -0.16632 0.4194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97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0" y="2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44444E-6 L -0.7441 0.4231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9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00" y="2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-0.2552 0.53588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97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00" y="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33333E-6 L -0.35712 0.5337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9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00" y="2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-0.45677 0.53032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97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00" y="2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69" grpId="0"/>
      <p:bldP spid="29784" grpId="0"/>
      <p:bldP spid="29785" grpId="0"/>
      <p:bldP spid="297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ТРИ БОГАТЫРЯ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7203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928938"/>
            <a:ext cx="8553450" cy="3228975"/>
          </a:xfrm>
        </p:spPr>
        <p:txBody>
          <a:bodyPr>
            <a:normAutofit/>
          </a:bodyPr>
          <a:lstStyle/>
          <a:p>
            <a:pPr marL="273050" indent="-273050" eaLnBrk="1" hangingPunct="1">
              <a:lnSpc>
                <a:spcPct val="60000"/>
              </a:lnSpc>
              <a:buFont typeface="Wingdings" pitchFamily="2" charset="2"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60000"/>
              </a:lnSpc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129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1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3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147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8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36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7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145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6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143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4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141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2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2052" name="Picture 4" descr="https://cdn.culture.ru/images/cf68f297-27ef-5325-920b-77f243f0884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419066" cy="47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2928934"/>
            <a:ext cx="8553450" cy="3228975"/>
          </a:xfrm>
        </p:spPr>
        <p:txBody>
          <a:bodyPr>
            <a:normAutofit/>
          </a:bodyPr>
          <a:lstStyle/>
          <a:p>
            <a:pPr marL="273050" indent="-273050" eaLnBrk="1" hangingPunct="1">
              <a:lnSpc>
                <a:spcPct val="60000"/>
              </a:lnSpc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60000"/>
              </a:lnSpc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129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1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3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147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8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36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7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145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6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143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4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141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2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571472" y="500043"/>
          <a:ext cx="5429287" cy="4214840"/>
        </p:xfrm>
        <a:graphic>
          <a:graphicData uri="http://schemas.openxmlformats.org/drawingml/2006/table">
            <a:tbl>
              <a:tblPr/>
              <a:tblGrid>
                <a:gridCol w="1698524"/>
                <a:gridCol w="630922"/>
                <a:gridCol w="507512"/>
                <a:gridCol w="1759863"/>
                <a:gridCol w="832466"/>
              </a:tblGrid>
              <a:tr h="60212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58-17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13+29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Calibri"/>
                          <a:cs typeface="Times New Roman"/>
                        </a:rPr>
                        <a:t>ё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12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Calibri"/>
                          <a:cs typeface="Times New Roman"/>
                        </a:rPr>
                        <a:t>70-11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54-50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err="1"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12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Calibri"/>
                          <a:cs typeface="Times New Roman"/>
                        </a:rPr>
                        <a:t>62+13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15+6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err="1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12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21-20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20-9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12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42+13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21+21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12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17-12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72-9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12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28+12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latin typeface="Times New Roman"/>
                          <a:ea typeface="Calibri"/>
                          <a:cs typeface="Times New Roman"/>
                        </a:rPr>
                        <a:t>26+74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84" name="Picture 4" descr="https://fsd.videouroki.net/html/2015/09/17/98716274/98716274_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714620"/>
            <a:ext cx="4038600" cy="3781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Как зовут богатырей?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7203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928938"/>
            <a:ext cx="8553450" cy="3228975"/>
          </a:xfrm>
        </p:spPr>
        <p:txBody>
          <a:bodyPr>
            <a:normAutofit/>
          </a:bodyPr>
          <a:lstStyle/>
          <a:p>
            <a:pPr marL="273050" indent="-273050" eaLnBrk="1" hangingPunct="1">
              <a:lnSpc>
                <a:spcPct val="60000"/>
              </a:lnSpc>
              <a:buFont typeface="Wingdings" pitchFamily="2" charset="2"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60000"/>
              </a:lnSpc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129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1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3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147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8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36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7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145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6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143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4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141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2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571473" y="5000636"/>
          <a:ext cx="4572032" cy="1357322"/>
        </p:xfrm>
        <a:graphic>
          <a:graphicData uri="http://schemas.openxmlformats.org/drawingml/2006/table">
            <a:tbl>
              <a:tblPr/>
              <a:tblGrid>
                <a:gridCol w="521989"/>
                <a:gridCol w="657119"/>
                <a:gridCol w="656346"/>
                <a:gridCol w="657119"/>
                <a:gridCol w="765994"/>
                <a:gridCol w="656346"/>
                <a:gridCol w="657119"/>
              </a:tblGrid>
              <a:tr h="592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571473" y="1643050"/>
          <a:ext cx="4572031" cy="1035851"/>
        </p:xfrm>
        <a:graphic>
          <a:graphicData uri="http://schemas.openxmlformats.org/drawingml/2006/table">
            <a:tbl>
              <a:tblPr/>
              <a:tblGrid>
                <a:gridCol w="1096515"/>
                <a:gridCol w="1242133"/>
                <a:gridCol w="1243887"/>
                <a:gridCol w="989496"/>
              </a:tblGrid>
              <a:tr h="57150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34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И 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Ь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571472" y="3357562"/>
          <a:ext cx="4643471" cy="1064182"/>
        </p:xfrm>
        <a:graphic>
          <a:graphicData uri="http://schemas.openxmlformats.org/drawingml/2006/table">
            <a:tbl>
              <a:tblPr/>
              <a:tblGrid>
                <a:gridCol w="915511"/>
                <a:gridCol w="1037090"/>
                <a:gridCol w="1038556"/>
                <a:gridCol w="826157"/>
                <a:gridCol w="826157"/>
              </a:tblGrid>
              <a:tr h="64294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239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ё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2531" name="Picture 3" descr="https://www.vzsar.ru/i/news/xxl/2023/12/256054_1702899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929198"/>
            <a:ext cx="2753301" cy="1551600"/>
          </a:xfrm>
          <a:prstGeom prst="rect">
            <a:avLst/>
          </a:prstGeom>
          <a:noFill/>
        </p:spPr>
      </p:pic>
      <p:pic>
        <p:nvPicPr>
          <p:cNvPr id="22533" name="Picture 5" descr="https://m.media-amazon.com/images/M/MV5BNTE1NmJhMzQtZGY4NS00MDIyLTg0MjctMTg4YTJkMDY1OWVmXkEyXkFqcGdeQXVyNTc0NjY1ODk@._V1_FMjpg_UX1000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143248"/>
            <a:ext cx="2554225" cy="1450800"/>
          </a:xfrm>
          <a:prstGeom prst="rect">
            <a:avLst/>
          </a:prstGeom>
          <a:noFill/>
        </p:spPr>
      </p:pic>
      <p:pic>
        <p:nvPicPr>
          <p:cNvPr id="22535" name="Picture 7" descr="https://img5tv.cdnvideo.ru/shared/files/202212/1_16321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571612"/>
            <a:ext cx="2422956" cy="136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428596" y="2786058"/>
            <a:ext cx="8553450" cy="3228975"/>
          </a:xfrm>
        </p:spPr>
        <p:txBody>
          <a:bodyPr>
            <a:normAutofit/>
          </a:bodyPr>
          <a:lstStyle/>
          <a:p>
            <a:pPr marL="273050" indent="-273050" eaLnBrk="1" hangingPunct="1">
              <a:lnSpc>
                <a:spcPct val="60000"/>
              </a:lnSpc>
              <a:buFont typeface="Wingdings" pitchFamily="2" charset="2"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60000"/>
              </a:lnSpc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129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1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3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147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8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36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7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145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6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143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4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141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2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1027" name="Рисунок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7633545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3643314"/>
            <a:ext cx="1961596" cy="2869200"/>
          </a:xfrm>
          <a:prstGeom prst="rect">
            <a:avLst/>
          </a:prstGeom>
          <a:noFill/>
        </p:spPr>
      </p:pic>
      <p:pic>
        <p:nvPicPr>
          <p:cNvPr id="1033" name="Picture 9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500438"/>
            <a:ext cx="1739390" cy="3128400"/>
          </a:xfrm>
          <a:prstGeom prst="rect">
            <a:avLst/>
          </a:prstGeom>
          <a:noFill/>
        </p:spPr>
      </p:pic>
      <p:pic>
        <p:nvPicPr>
          <p:cNvPr id="1035" name="Picture 11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786190"/>
            <a:ext cx="1330395" cy="270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428596" y="2786058"/>
            <a:ext cx="8553450" cy="3228975"/>
          </a:xfrm>
        </p:spPr>
        <p:txBody>
          <a:bodyPr>
            <a:normAutofit/>
          </a:bodyPr>
          <a:lstStyle/>
          <a:p>
            <a:pPr marL="273050" indent="-273050" eaLnBrk="1" hangingPunct="1">
              <a:lnSpc>
                <a:spcPct val="60000"/>
              </a:lnSpc>
              <a:buFont typeface="Wingdings" pitchFamily="2" charset="2"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60000"/>
              </a:lnSpc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129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1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3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147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8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36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7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145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6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143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4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141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2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26625" name="Picture 1" descr="Картинки С Доля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85728"/>
            <a:ext cx="4496996" cy="60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https://sun1-54.userapi.com/s/v1/ig2/i4w4F1EQr69zzspZI2na1suEcLIu8HvnmGTA3TKC-S_8Fv25tQo_JCrOIqFgNpFBe4ihrmdGX0G1p_31sJnDfBZJ.jpg?size=656x656&amp;quality=95&amp;crop=0,0,656,656&amp;ava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43050"/>
            <a:ext cx="3729600" cy="372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23"/>
          <p:cNvSpPr>
            <a:spLocks noGrp="1"/>
          </p:cNvSpPr>
          <p:nvPr>
            <p:ph type="title"/>
          </p:nvPr>
        </p:nvSpPr>
        <p:spPr>
          <a:xfrm>
            <a:off x="714348" y="274638"/>
            <a:ext cx="3286148" cy="43971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0177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/>
              <a:t>1/3 были в пути</a:t>
            </a:r>
            <a:endParaRPr lang="ru-RU" sz="3600" b="1" dirty="0"/>
          </a:p>
        </p:txBody>
      </p:sp>
      <p:sp>
        <p:nvSpPr>
          <p:cNvPr id="26" name="Содержимое 25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61435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1/3 были в пути</a:t>
            </a:r>
            <a:endParaRPr lang="ru-RU" sz="3600" b="1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0181" name="Freeform 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2" name="Freeform 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3" name="Freeform 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4" name="Freeform 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5" name="Freeform 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6" name="Freeform 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0199" name="Arc 1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200" name="Arc 1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0188" name="Freeform 1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9" name="Freeform 1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0197" name="Arc 1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8" name="Arc 1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0195" name="Arc 1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6" name="Arc 2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2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0193" name="Arc 2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194" name="Arc 2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27650" name="Picture 2" descr="https://www.culture.ru/storage/images/dc0127db-ef6d-5577-b2d9-e70b4f8bde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3231999" cy="1818000"/>
          </a:xfrm>
          <a:prstGeom prst="rect">
            <a:avLst/>
          </a:prstGeom>
          <a:noFill/>
        </p:spPr>
      </p:pic>
      <p:pic>
        <p:nvPicPr>
          <p:cNvPr id="27652" name="Picture 4" descr="https://images.iptv.rt.ru/images/cfl3043ir4ssk120b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714884"/>
            <a:ext cx="3132650" cy="1926000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4929190" y="5143512"/>
            <a:ext cx="30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/>
              <a:t>Отдыхали - ?</a:t>
            </a:r>
            <a:endParaRPr lang="ru-RU" sz="3600" b="1" dirty="0"/>
          </a:p>
        </p:txBody>
      </p:sp>
      <p:pic>
        <p:nvPicPr>
          <p:cNvPr id="27654" name="Picture 6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786058"/>
            <a:ext cx="3418609" cy="1843200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4786314" y="3244334"/>
            <a:ext cx="3214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/>
              <a:t>1/2 сражались</a:t>
            </a:r>
            <a:endParaRPr lang="ru-RU" sz="36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000629" y="357166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/>
              <a:t>Всего – 6ч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ОШИБКИ - НЕВИДИМКИ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7203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500034" y="1785926"/>
            <a:ext cx="8215370" cy="4071966"/>
          </a:xfrm>
        </p:spPr>
        <p:txBody>
          <a:bodyPr>
            <a:normAutofit fontScale="85000" lnSpcReduction="20000"/>
          </a:bodyPr>
          <a:lstStyle/>
          <a:p>
            <a:pPr marL="273050" indent="-273050" eaLnBrk="1" hangingPunct="1">
              <a:lnSpc>
                <a:spcPct val="60000"/>
              </a:lnSpc>
              <a:buFont typeface="Wingdings" pitchFamily="2" charset="2"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  <a:tabLst>
                <a:tab pos="2228850" algn="l"/>
              </a:tabLst>
            </a:pPr>
            <a:r>
              <a:rPr lang="ru-RU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1/10  </a:t>
            </a:r>
            <a:r>
              <a:rPr lang="ru-RU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lang="ru-RU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r>
              <a:rPr lang="ru-RU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/10</a:t>
            </a:r>
            <a:endParaRPr lang="ru-RU" sz="6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2228850" algn="l"/>
              </a:tabLst>
            </a:pPr>
            <a:endParaRPr lang="ru-RU" sz="64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228850" algn="l"/>
              </a:tabLst>
            </a:pPr>
            <a:r>
              <a:rPr lang="ru-RU" sz="77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1/7  </a:t>
            </a:r>
            <a:r>
              <a:rPr lang="en-US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</a:t>
            </a:r>
            <a:r>
              <a:rPr lang="ru-RU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1/7</a:t>
            </a:r>
            <a:endParaRPr lang="ru-RU" sz="6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228850" algn="l"/>
              </a:tabLst>
            </a:pPr>
            <a:endParaRPr lang="ru-RU" sz="6400" dirty="0" smtClean="0">
              <a:latin typeface="Arial" pitchFamily="34" charset="0"/>
              <a:cs typeface="Arial" pitchFamily="34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2228850" algn="l"/>
              </a:tabLst>
            </a:pPr>
            <a:r>
              <a:rPr lang="ru-RU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3/1</a:t>
            </a:r>
            <a:r>
              <a:rPr lang="en-US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&lt;</a:t>
            </a:r>
            <a:r>
              <a:rPr lang="ru-RU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3/1</a:t>
            </a:r>
            <a:r>
              <a:rPr lang="en-US" sz="6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lang="ru-RU" sz="6400" dirty="0" smtClean="0">
              <a:latin typeface="Arial" pitchFamily="34" charset="0"/>
              <a:cs typeface="Arial" pitchFamily="34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273050" eaLnBrk="1" hangingPunct="1">
              <a:lnSpc>
                <a:spcPct val="60000"/>
              </a:lnSpc>
            </a:pP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89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5129" name="Freeform 90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Freeform 91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1" name="Freeform 92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Freeform 93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3" name="Freeform 94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Freeform 95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96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5147" name="Arc 97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8" name="Arc 98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36" name="Freeform 99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7" name="Freeform 100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19050" cmpd="sng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1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5145" name="Arc 10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6" name="Arc 10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" name="Group 104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5143" name="Arc 10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4" name="Arc 10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107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5141" name="Arc 108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2" name="Arc 109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19050">
                <a:solidFill>
                  <a:srgbClr val="00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186</Words>
  <PresentationFormat>Экран (4:3)</PresentationFormat>
  <Paragraphs>142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Формула</vt:lpstr>
      <vt:lpstr>Слайд 1</vt:lpstr>
      <vt:lpstr>Слайд 2</vt:lpstr>
      <vt:lpstr>ТРИ БОГАТЫРЯ</vt:lpstr>
      <vt:lpstr>Слайд 4</vt:lpstr>
      <vt:lpstr>Как зовут богатырей?</vt:lpstr>
      <vt:lpstr>Слайд 6</vt:lpstr>
      <vt:lpstr>Слайд 7</vt:lpstr>
      <vt:lpstr>ЗАДАЧА</vt:lpstr>
      <vt:lpstr>ОШИБКИ - НЕВИДИМКИ</vt:lpstr>
      <vt:lpstr>ФИЗКУЛЬТМИНУТКА</vt:lpstr>
      <vt:lpstr>Слайд 11</vt:lpstr>
      <vt:lpstr>САМОСТОЯТЕЛЬНАЯ РАБОТА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icl</dc:creator>
  <cp:lastModifiedBy>icl</cp:lastModifiedBy>
  <cp:revision>26</cp:revision>
  <dcterms:created xsi:type="dcterms:W3CDTF">2025-02-18T04:28:39Z</dcterms:created>
  <dcterms:modified xsi:type="dcterms:W3CDTF">2025-02-19T06:21:21Z</dcterms:modified>
</cp:coreProperties>
</file>