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07F02-A670-401D-8D2A-803D0AB4D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746021-536D-44A2-94B8-8116963DA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ED777C-F6EB-4E32-9565-FA2C91764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C21450-9B6C-4A49-B3B7-21D4FFC03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5FFFD8-9B8F-42F4-819B-2A3ED421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7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C6430-8285-4BF8-AC3E-F71ED74B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E9EEA3-79E8-4067-9E11-40510808CD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8D1C14-5BE6-4508-86F9-498A29787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66EBA3-E591-49DA-88D0-CE5D0618E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104834-8C24-42CC-BAB7-1CAD4E1CF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778134-4D77-46D9-922B-55D70573C0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D3154E8-0154-42E5-861C-D6CBD1E15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821A5-7713-490E-83E4-5C0580DBD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3024F4-9050-4201-8E62-3ABB21143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D8FCD6-36D2-4639-B75D-C3D78FA4E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D2114-EF3C-4F18-AFDF-29F13F3AD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78A787-3C21-4D16-BA11-FE7BE0D04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9FEF09-C2DB-40B1-8C0A-F5B38DBD9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48191F-5643-464F-AF7D-29C9031DC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931ECB-3535-4D0A-990B-503B5F15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3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C7123D-1D24-44D0-8BFD-591269DB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400F19-C997-4985-811C-0CD99E41E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D80721-9D18-4338-9C9C-47DC55CF3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A1979F-CA35-4C1F-8A68-1758AE9B1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4C42B0-1428-4EE8-99A8-6D170BE15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6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4CCD1-9F57-48B9-9506-342E5835E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D3291C-25DE-428F-B16D-A51A778904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6B973D-C0D8-4A8C-B292-FE0E0F959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56C3E3-83F8-4D09-8481-C8C481343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EBBAD4-88EE-41DA-B290-35EF39B3E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5621BA-1513-4A44-9107-66618E99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86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CBD83-2917-4C93-949B-D89F2B541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759A5A-06B2-473B-874A-6B8804DB0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E2082A-FEA0-4753-8965-2E27CABD1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8BC310-9D7D-4A6D-A89A-1AF8E47316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A1B2E03-8B34-44C0-A94B-BCCD121649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D1F2DB-204B-4249-A646-AE8D5658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BC73497-3F50-4943-8BD6-386A9CB04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09ED28-922A-40FA-A3AB-0E8359C44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6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84320-2E6D-44F0-B289-CB76ABD93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A8BC7DD-412E-4C3A-99D6-8C013964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618A8FE-439B-4C5F-8CE1-60CBDE59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8AD235-DDAD-4B3D-B040-DDC533341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86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F58ED6-684C-4824-A4F5-AF5DE7D6B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5A52CC5-6FAA-49EA-8F2E-A9C3E6CF2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61F450-7302-44FF-8C3E-71CA17152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91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91ABFC-C389-4FA1-AC62-54A6ABD7A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37C466-6137-4B65-9E53-044D94FDC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0D3CC4-AEDF-4F19-BFD0-FC75E2705B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46762D-9BA7-4542-99D9-FA0A86AD3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AA6F5C-0F9D-487D-A39E-20162318F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5C4C3C-8D76-4CF7-8EB0-10CD2B5AB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82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28A86-B9EA-4977-BE1F-AA53CE5F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841AED5-F4FE-4024-B8B8-E891E138AE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7B8CFF-75F8-49A7-A686-61E21B270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35E4CF-5EE5-49A4-9567-006B27155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A1B7B9-54C8-4559-8571-E987E7E4D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E0C1D5-9592-4911-BB56-A0F21F236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1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1F56A4-FBF2-4F4D-9693-7367A9C6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C40AB3-BA5F-4519-A503-7F6F78876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A18523-470E-47DF-A12A-C9AE36559A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136EC-1105-400E-ACE7-2D5605BA96B0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66BB28-53B8-4CEF-90E1-AFCE6D9ED2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6C28A4-42C5-428C-BB2E-DD38FA4E88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5FB7-B672-4A24-A36E-48E3EF267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1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09" name="Group 55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8137" y="0"/>
            <a:ext cx="5646974" cy="6483075"/>
            <a:chOff x="-19221" y="0"/>
            <a:chExt cx="5646974" cy="6483075"/>
          </a:xfrm>
        </p:grpSpPr>
        <p:sp>
          <p:nvSpPr>
            <p:cNvPr id="110" name="Freeform: Shape 56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1" name="Freeform: Shape 57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468B1-AAE9-4A86-B58B-351294A67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2053641"/>
            <a:ext cx="3669161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Экология (проект)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506974E-5E36-4E98-B98B-625CC24E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0574" y="801866"/>
            <a:ext cx="5306084" cy="5230634"/>
          </a:xfr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algn="l"/>
            <a:r>
              <a:rPr lang="en-US" sz="1800" dirty="0" err="1">
                <a:solidFill>
                  <a:schemeClr val="tx2"/>
                </a:solidFill>
              </a:rPr>
              <a:t>Подготовила</a:t>
            </a:r>
            <a:r>
              <a:rPr lang="en-US" sz="1800" dirty="0">
                <a:solidFill>
                  <a:schemeClr val="tx2"/>
                </a:solidFill>
              </a:rPr>
              <a:t> – Суворова Виктория </a:t>
            </a:r>
            <a:r>
              <a:rPr lang="en-US" sz="1800" dirty="0" err="1">
                <a:solidFill>
                  <a:schemeClr val="tx2"/>
                </a:solidFill>
              </a:rPr>
              <a:t>Викторовна</a:t>
            </a:r>
            <a:endParaRPr lang="en-US" sz="1800" dirty="0">
              <a:solidFill>
                <a:schemeClr val="tx2"/>
              </a:solidFill>
            </a:endParaRPr>
          </a:p>
          <a:p>
            <a:pPr algn="l"/>
            <a:r>
              <a:rPr lang="en-US" sz="1800" dirty="0" err="1">
                <a:solidFill>
                  <a:schemeClr val="tx2"/>
                </a:solidFill>
              </a:rPr>
              <a:t>Воспитатель</a:t>
            </a:r>
            <a:endParaRPr lang="en-US" sz="1800" dirty="0">
              <a:solidFill>
                <a:schemeClr val="tx2"/>
              </a:solidFill>
            </a:endParaRPr>
          </a:p>
          <a:p>
            <a:pPr algn="l"/>
            <a:endParaRPr lang="en-US" sz="1800" dirty="0">
              <a:solidFill>
                <a:schemeClr val="tx2"/>
              </a:solidFill>
            </a:endParaRPr>
          </a:p>
          <a:p>
            <a:pPr algn="l"/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МБДОУ </a:t>
            </a:r>
            <a:r>
              <a:rPr lang="en-US" sz="1800" b="1" dirty="0" err="1">
                <a:solidFill>
                  <a:schemeClr val="tx2"/>
                </a:solidFill>
              </a:rPr>
              <a:t>детский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сад</a:t>
            </a:r>
            <a:r>
              <a:rPr lang="en-US" sz="1800" b="1" dirty="0">
                <a:solidFill>
                  <a:schemeClr val="tx2"/>
                </a:solidFill>
              </a:rPr>
              <a:t> №49 г</a:t>
            </a:r>
            <a:r>
              <a:rPr lang="ru-RU" sz="1800" b="1" dirty="0">
                <a:solidFill>
                  <a:schemeClr val="tx2"/>
                </a:solidFill>
              </a:rPr>
              <a:t>.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Новочеркасск</a:t>
            </a:r>
            <a:r>
              <a:rPr lang="ru-RU" sz="1800" b="1" dirty="0">
                <a:solidFill>
                  <a:schemeClr val="tx2"/>
                </a:solidFill>
              </a:rPr>
              <a:t>,</a:t>
            </a:r>
            <a:endParaRPr lang="en-US" sz="1800" b="1" dirty="0">
              <a:solidFill>
                <a:schemeClr val="tx2"/>
              </a:solidFill>
            </a:endParaRPr>
          </a:p>
          <a:p>
            <a:pPr algn="l"/>
            <a:r>
              <a:rPr lang="en-US" sz="1800" b="1" dirty="0" err="1">
                <a:solidFill>
                  <a:schemeClr val="tx2"/>
                </a:solidFill>
              </a:rPr>
              <a:t>Ростовск</a:t>
            </a:r>
            <a:r>
              <a:rPr lang="ru-RU" sz="1800" b="1" dirty="0" err="1">
                <a:solidFill>
                  <a:schemeClr val="tx2"/>
                </a:solidFill>
              </a:rPr>
              <a:t>ая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област</a:t>
            </a:r>
            <a:r>
              <a:rPr lang="ru-RU" sz="1800" b="1">
                <a:solidFill>
                  <a:schemeClr val="tx2"/>
                </a:solidFill>
              </a:rPr>
              <a:t>ь</a:t>
            </a:r>
            <a:endParaRPr lang="en-US" sz="1800" b="1" dirty="0">
              <a:solidFill>
                <a:schemeClr val="tx2"/>
              </a:solidFill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36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C1EF54F-D37D-4CED-9F8C-9DDC8BBFA7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1" r="17257" b="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A9CA5-BB07-4AD1-BBF2-B81345BE0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ru-RU" sz="2800" dirty="0"/>
              <a:t>Задачи проекта: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E58A844-4C53-4D04-9A77-480F9C349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ru-RU" sz="1700" dirty="0"/>
              <a:t>Что такое экология </a:t>
            </a:r>
          </a:p>
          <a:p>
            <a:r>
              <a:rPr lang="ru-RU" sz="1700" dirty="0"/>
              <a:t>Экология в нашей жизни </a:t>
            </a:r>
          </a:p>
          <a:p>
            <a:r>
              <a:rPr lang="ru-RU" sz="1700" dirty="0"/>
              <a:t>вывод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186364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!!Rectangle">
            <a:extLst>
              <a:ext uri="{FF2B5EF4-FFF2-40B4-BE49-F238E27FC236}">
                <a16:creationId xmlns:a16="http://schemas.microsoft.com/office/drawing/2014/main" id="{7C432AFE-B3D2-4BFF-BF8F-96C27AFF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E7D8973-7B82-403C-8A9C-333FAB5BF0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80003-C7B3-444D-B172-A5507EAE0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941832"/>
            <a:ext cx="10506456" cy="2057400"/>
          </a:xfrm>
        </p:spPr>
        <p:txBody>
          <a:bodyPr anchor="b">
            <a:normAutofit/>
          </a:bodyPr>
          <a:lstStyle/>
          <a:p>
            <a:r>
              <a:rPr lang="ru-RU" sz="5000" dirty="0"/>
              <a:t>Экология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3241202"/>
            <a:ext cx="10506456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C62BA69-AC3B-4B99-924A-076C4923E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3502152"/>
            <a:ext cx="10506456" cy="2670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это наука, изучающая связь живых существ с воздухом, водой, землёй, и зависимость от природы живых организмов, в том числе и человека. Экология – наука о нашем природном дом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447438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E45F7BC-2B00-444B-94D5-C1A39EABC8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12" r="20811" b="-1"/>
          <a:stretch/>
        </p:blipFill>
        <p:spPr>
          <a:xfrm>
            <a:off x="6185051" y="10"/>
            <a:ext cx="5997632" cy="6857990"/>
          </a:xfrm>
          <a:custGeom>
            <a:avLst/>
            <a:gdLst/>
            <a:ahLst/>
            <a:cxnLst/>
            <a:rect l="l" t="t" r="r" b="b"/>
            <a:pathLst>
              <a:path w="5997632" h="6858000">
                <a:moveTo>
                  <a:pt x="0" y="0"/>
                </a:moveTo>
                <a:lnTo>
                  <a:pt x="5997632" y="0"/>
                </a:lnTo>
                <a:lnTo>
                  <a:pt x="5997632" y="6858000"/>
                </a:lnTo>
                <a:lnTo>
                  <a:pt x="3178693" y="6858000"/>
                </a:lnTo>
                <a:close/>
              </a:path>
            </a:pathLst>
          </a:cu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B8847A-6EEE-4A90-8131-5064DEB833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11" r="5510" b="-1"/>
          <a:stretch/>
        </p:blipFill>
        <p:spPr>
          <a:xfrm>
            <a:off x="-1" y="10"/>
            <a:ext cx="9141744" cy="6857990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7FEB674-D811-4FFE-A878-29D0C0ED1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73847"/>
            <a:ext cx="6434783" cy="3310306"/>
          </a:xfrm>
          <a:custGeom>
            <a:avLst/>
            <a:gdLst>
              <a:gd name="connsiteX0" fmla="*/ 0 w 6434783"/>
              <a:gd name="connsiteY0" fmla="*/ 0 h 3310306"/>
              <a:gd name="connsiteX1" fmla="*/ 3829872 w 6434783"/>
              <a:gd name="connsiteY1" fmla="*/ 0 h 3310306"/>
              <a:gd name="connsiteX2" fmla="*/ 4896100 w 6434783"/>
              <a:gd name="connsiteY2" fmla="*/ 0 h 3310306"/>
              <a:gd name="connsiteX3" fmla="*/ 4901677 w 6434783"/>
              <a:gd name="connsiteY3" fmla="*/ 0 h 3310306"/>
              <a:gd name="connsiteX4" fmla="*/ 6434783 w 6434783"/>
              <a:gd name="connsiteY4" fmla="*/ 3310306 h 3310306"/>
              <a:gd name="connsiteX5" fmla="*/ 0 w 6434783"/>
              <a:gd name="connsiteY5" fmla="*/ 3310306 h 331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4783" h="3310306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6434783" y="3310306"/>
                </a:lnTo>
                <a:lnTo>
                  <a:pt x="0" y="33103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CCDAE-9CFF-4153-962D-053B400D7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4" y="2166721"/>
            <a:ext cx="3886199" cy="915035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Глобальное потепление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4B4ABAF-5A4F-457C-B530-DA245EC05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4" y="3081756"/>
            <a:ext cx="4620544" cy="1775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это медленное и постепенное увеличение средней температуры на нашей планете, которое как раз наблюдается в настоящее время.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3607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AD1CE9-7B22-4EB7-A26D-B604430FC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9" y="1396289"/>
            <a:ext cx="4249006" cy="13255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kern="1200" dirty="0" err="1">
                <a:latin typeface="+mj-lt"/>
                <a:ea typeface="+mj-ea"/>
                <a:cs typeface="+mj-cs"/>
              </a:rPr>
              <a:t>Загрязнение</a:t>
            </a:r>
            <a:r>
              <a:rPr lang="en-US" sz="28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latin typeface="+mj-lt"/>
                <a:ea typeface="+mj-ea"/>
                <a:cs typeface="+mj-cs"/>
              </a:rPr>
              <a:t>мирового</a:t>
            </a:r>
            <a:r>
              <a:rPr lang="en-US" sz="28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latin typeface="+mj-lt"/>
                <a:ea typeface="+mj-ea"/>
                <a:cs typeface="+mj-cs"/>
              </a:rPr>
              <a:t>океана</a:t>
            </a:r>
            <a:br>
              <a:rPr lang="en-US" sz="2800" kern="1200" dirty="0">
                <a:latin typeface="+mj-lt"/>
                <a:ea typeface="+mj-ea"/>
                <a:cs typeface="+mj-cs"/>
              </a:rPr>
            </a:br>
            <a:endParaRPr lang="en-US" sz="28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C70D0681-A518-426D-8A3B-B5B28D5CE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4" y="2871982"/>
            <a:ext cx="4245428" cy="318168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800" dirty="0"/>
              <a:t>Загрязнение морей и океанов является современной глобальной проблемой. Виноваты в загрязнении водоемов люди и последствия их жизнедеятельности. Бросая мусор в воду, </a:t>
            </a:r>
            <a:r>
              <a:rPr lang="ru-RU" sz="1800" dirty="0" err="1"/>
              <a:t>будь-то</a:t>
            </a:r>
            <a:r>
              <a:rPr lang="ru-RU" sz="1800" dirty="0"/>
              <a:t> обертка от конфеты или бутылка, мы загрязняем ее. Загрязнение морей и океанов вредят растениям, рыбам и животным, обитающим в воде</a:t>
            </a:r>
            <a:endParaRPr lang="en-US" sz="180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86541C6-61B1-4DAA-B57A-EAF3F24F0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33310" y="1"/>
            <a:ext cx="6488456" cy="3036711"/>
          </a:xfrm>
          <a:custGeom>
            <a:avLst/>
            <a:gdLst>
              <a:gd name="connsiteX0" fmla="*/ 0 w 6488456"/>
              <a:gd name="connsiteY0" fmla="*/ 0 h 3036711"/>
              <a:gd name="connsiteX1" fmla="*/ 6488456 w 6488456"/>
              <a:gd name="connsiteY1" fmla="*/ 0 h 3036711"/>
              <a:gd name="connsiteX2" fmla="*/ 6482686 w 6488456"/>
              <a:gd name="connsiteY2" fmla="*/ 114279 h 3036711"/>
              <a:gd name="connsiteX3" fmla="*/ 3244228 w 6488456"/>
              <a:gd name="connsiteY3" fmla="*/ 3036711 h 3036711"/>
              <a:gd name="connsiteX4" fmla="*/ 5771 w 6488456"/>
              <a:gd name="connsiteY4" fmla="*/ 114279 h 303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8456" h="3036711">
                <a:moveTo>
                  <a:pt x="0" y="0"/>
                </a:moveTo>
                <a:lnTo>
                  <a:pt x="6488456" y="0"/>
                </a:lnTo>
                <a:lnTo>
                  <a:pt x="6482686" y="114279"/>
                </a:lnTo>
                <a:cubicBezTo>
                  <a:pt x="6315984" y="1755766"/>
                  <a:pt x="4929697" y="3036711"/>
                  <a:pt x="3244228" y="3036711"/>
                </a:cubicBezTo>
                <a:cubicBezTo>
                  <a:pt x="1558760" y="3036711"/>
                  <a:pt x="172473" y="1755766"/>
                  <a:pt x="5771" y="11427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5C2E4C-209E-4AE2-9BF3-074D5FAB68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217" b="12686"/>
          <a:stretch/>
        </p:blipFill>
        <p:spPr>
          <a:xfrm>
            <a:off x="5142944" y="3"/>
            <a:ext cx="6069184" cy="2839783"/>
          </a:xfrm>
          <a:custGeom>
            <a:avLst/>
            <a:gdLst/>
            <a:ahLst/>
            <a:cxnLst/>
            <a:rect l="l" t="t" r="r" b="b"/>
            <a:pathLst>
              <a:path w="6069184" h="2839783">
                <a:moveTo>
                  <a:pt x="0" y="0"/>
                </a:moveTo>
                <a:lnTo>
                  <a:pt x="6069184" y="0"/>
                </a:lnTo>
                <a:lnTo>
                  <a:pt x="6063823" y="106160"/>
                </a:lnTo>
                <a:cubicBezTo>
                  <a:pt x="5907891" y="1641596"/>
                  <a:pt x="4611168" y="2839783"/>
                  <a:pt x="3034592" y="2839783"/>
                </a:cubicBezTo>
                <a:cubicBezTo>
                  <a:pt x="1458016" y="2839783"/>
                  <a:pt x="161292" y="1641596"/>
                  <a:pt x="5360" y="10616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1750011-2006-46BB-AFDE-C6E461752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93989" y="2900758"/>
            <a:ext cx="5198011" cy="3957242"/>
          </a:xfrm>
          <a:custGeom>
            <a:avLst/>
            <a:gdLst>
              <a:gd name="connsiteX0" fmla="*/ 1942747 w 5198011"/>
              <a:gd name="connsiteY0" fmla="*/ 0 h 3957242"/>
              <a:gd name="connsiteX1" fmla="*/ 5198011 w 5198011"/>
              <a:gd name="connsiteY1" fmla="*/ 3255264 h 3957242"/>
              <a:gd name="connsiteX2" fmla="*/ 5131876 w 5198011"/>
              <a:gd name="connsiteY2" fmla="*/ 3911314 h 3957242"/>
              <a:gd name="connsiteX3" fmla="*/ 5120066 w 5198011"/>
              <a:gd name="connsiteY3" fmla="*/ 3957242 h 3957242"/>
              <a:gd name="connsiteX4" fmla="*/ 0 w 5198011"/>
              <a:gd name="connsiteY4" fmla="*/ 3957242 h 3957242"/>
              <a:gd name="connsiteX5" fmla="*/ 0 w 5198011"/>
              <a:gd name="connsiteY5" fmla="*/ 647700 h 3957242"/>
              <a:gd name="connsiteX6" fmla="*/ 122698 w 5198011"/>
              <a:gd name="connsiteY6" fmla="*/ 555948 h 3957242"/>
              <a:gd name="connsiteX7" fmla="*/ 1942747 w 5198011"/>
              <a:gd name="connsiteY7" fmla="*/ 0 h 395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8011" h="3957242">
                <a:moveTo>
                  <a:pt x="1942747" y="0"/>
                </a:moveTo>
                <a:cubicBezTo>
                  <a:pt x="3740580" y="0"/>
                  <a:pt x="5198011" y="1457431"/>
                  <a:pt x="5198011" y="3255264"/>
                </a:cubicBezTo>
                <a:cubicBezTo>
                  <a:pt x="5198011" y="3479993"/>
                  <a:pt x="5175239" y="3699404"/>
                  <a:pt x="5131876" y="3911314"/>
                </a:cubicBezTo>
                <a:lnTo>
                  <a:pt x="5120066" y="3957242"/>
                </a:lnTo>
                <a:lnTo>
                  <a:pt x="0" y="3957242"/>
                </a:lnTo>
                <a:lnTo>
                  <a:pt x="0" y="647700"/>
                </a:lnTo>
                <a:lnTo>
                  <a:pt x="122698" y="555948"/>
                </a:lnTo>
                <a:cubicBezTo>
                  <a:pt x="642241" y="204951"/>
                  <a:pt x="1268560" y="0"/>
                  <a:pt x="1942747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67273D-361F-47DC-9B81-584989F9D4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54" r="20487"/>
          <a:stretch/>
        </p:blipFill>
        <p:spPr>
          <a:xfrm>
            <a:off x="7190587" y="3124784"/>
            <a:ext cx="5001415" cy="3733214"/>
          </a:xfrm>
          <a:custGeom>
            <a:avLst/>
            <a:gdLst/>
            <a:ahLst/>
            <a:cxnLst/>
            <a:rect l="l" t="t" r="r" b="b"/>
            <a:pathLst>
              <a:path w="5001415" h="3733214">
                <a:moveTo>
                  <a:pt x="3044952" y="0"/>
                </a:moveTo>
                <a:cubicBezTo>
                  <a:pt x="3780687" y="0"/>
                  <a:pt x="4455477" y="260939"/>
                  <a:pt x="4981824" y="695319"/>
                </a:cubicBezTo>
                <a:lnTo>
                  <a:pt x="5001415" y="713124"/>
                </a:lnTo>
                <a:lnTo>
                  <a:pt x="5001415" y="3733214"/>
                </a:lnTo>
                <a:lnTo>
                  <a:pt x="81043" y="3733214"/>
                </a:lnTo>
                <a:lnTo>
                  <a:pt x="61862" y="3658617"/>
                </a:lnTo>
                <a:cubicBezTo>
                  <a:pt x="21301" y="3460397"/>
                  <a:pt x="0" y="3255162"/>
                  <a:pt x="0" y="3044952"/>
                </a:cubicBezTo>
                <a:cubicBezTo>
                  <a:pt x="0" y="1363271"/>
                  <a:pt x="1363271" y="0"/>
                  <a:pt x="30449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95068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AB8EDC3-1C0D-4505-A2C7-839A5161F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69E294-3813-4588-9E9C-AEA08F9C4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0037EC-6A73-4AE3-A2A2-EB3AD9F4B3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4C7D81-1C06-4733-B311-DF671A52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43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Загрязнение воздуха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F93B5E1-D1F3-458B-8F8F-E891C4B7C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344" y="2013625"/>
            <a:ext cx="4614759" cy="41633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FFFFFF"/>
                </a:solidFill>
              </a:rPr>
              <a:t>происходит, когда в атмосферу Земли попадают вредные или избыточные количества веществ, включая </a:t>
            </a:r>
            <a:r>
              <a:rPr lang="ru-RU" sz="2400" dirty="0" err="1">
                <a:solidFill>
                  <a:srgbClr val="FFFFFF"/>
                </a:solidFill>
              </a:rPr>
              <a:t>газы</a:t>
            </a:r>
            <a:r>
              <a:rPr lang="ru-RU" sz="2400" dirty="0">
                <a:solidFill>
                  <a:srgbClr val="FFFFFF"/>
                </a:solidFill>
              </a:rPr>
              <a:t> (такие как диоксид углерода, монооксид углерода, диоксид серы, оксиды азота, метан и хлорфторуглероды), частицы (как органические, так и неорганические) и биологические молекулы.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247336B-7322-48EB-8389-DE7FD0D13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78" r="10252" b="-3"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67856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4CA145E-0710-4863-8431-8FCC35E7B7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630E8F-0D88-4E9C-84FA-606007BA5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Вывод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133274A-B598-4D65-8C7F-3DADBB600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400" dirty="0"/>
              <a:t>Загрязнение окружающей среды, истощение природных ресурсов и нарушения экологических связей в экосистемах стали глобальными проблемами.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7237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211</Words>
  <Application>Microsoft Office PowerPoint</Application>
  <PresentationFormat>Широкоэкранный</PresentationFormat>
  <Paragraphs>21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Экология (проект)</vt:lpstr>
      <vt:lpstr>Задачи проекта:</vt:lpstr>
      <vt:lpstr>Экология</vt:lpstr>
      <vt:lpstr>Глобальное потепление</vt:lpstr>
      <vt:lpstr>Загрязнение мирового океана </vt:lpstr>
      <vt:lpstr>Загрязнение воздуха</vt:lpstr>
      <vt:lpstr>Вывод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</dc:title>
  <dc:creator>Алексей Суворов</dc:creator>
  <cp:lastModifiedBy>Виктория Суворова</cp:lastModifiedBy>
  <cp:revision>8</cp:revision>
  <dcterms:created xsi:type="dcterms:W3CDTF">2022-02-06T15:46:29Z</dcterms:created>
  <dcterms:modified xsi:type="dcterms:W3CDTF">2022-02-06T19:33:53Z</dcterms:modified>
</cp:coreProperties>
</file>