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80" r:id="rId3"/>
    <p:sldId id="281" r:id="rId4"/>
    <p:sldId id="282" r:id="rId5"/>
    <p:sldId id="283" r:id="rId6"/>
    <p:sldId id="284" r:id="rId7"/>
    <p:sldId id="285" r:id="rId8"/>
    <p:sldId id="286" r:id="rId9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03300"/>
    <a:srgbClr val="4D4D4D"/>
    <a:srgbClr val="B92D14"/>
    <a:srgbClr val="35759D"/>
    <a:srgbClr val="35B19D"/>
    <a:srgbClr val="006600"/>
    <a:srgbClr val="008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2536" autoAdjust="0"/>
    <p:restoredTop sz="95596" autoAdjust="0"/>
  </p:normalViewPr>
  <p:slideViewPr>
    <p:cSldViewPr>
      <p:cViewPr varScale="1">
        <p:scale>
          <a:sx n="75" d="100"/>
          <a:sy n="75" d="100"/>
        </p:scale>
        <p:origin x="-136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819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819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F3C37BE0-3F93-4A5A-A263-BDED2BC893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2E9DC41-0A04-4FDF-92C5-EFBF2301A5F4}" type="slidenum">
              <a:rPr lang="en-US"/>
              <a:pPr/>
              <a:t>1</a:t>
            </a:fld>
            <a:endParaRPr lang="en-US"/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90600" y="5334000"/>
            <a:ext cx="7772400" cy="704850"/>
          </a:xfrm>
          <a:extLst>
            <a:ext uri="{AF507438-7753-43E0-B8FC-AC1667EBCBE1}">
              <a14:hiddenEffects xmlns=""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90600" y="5867400"/>
            <a:ext cx="7772400" cy="533400"/>
          </a:xfrm>
          <a:extLst>
            <a:ext uri="{AF507438-7753-43E0-B8FC-AC1667EBCBE1}">
              <a14:hiddenEffects xmlns=""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/>
          <a:lstStyle>
            <a:lvl1pPr marL="0" indent="0" algn="r">
              <a:buFontTx/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00800" y="1417638"/>
            <a:ext cx="1828800" cy="52117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1417638"/>
            <a:ext cx="5334000" cy="52117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2438400"/>
            <a:ext cx="35814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438400"/>
            <a:ext cx="35814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1417638"/>
            <a:ext cx="7315200" cy="71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2438400"/>
            <a:ext cx="73152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5"/>
          <p:cNvSpPr>
            <a:spLocks noGrp="1" noChangeArrowheads="1"/>
          </p:cNvSpPr>
          <p:nvPr>
            <p:ph type="ctrTitle"/>
          </p:nvPr>
        </p:nvSpPr>
        <p:spPr>
          <a:xfrm>
            <a:off x="152400" y="0"/>
            <a:ext cx="8610600" cy="685800"/>
          </a:xfrm>
        </p:spPr>
        <p:txBody>
          <a:bodyPr/>
          <a:lstStyle/>
          <a:p>
            <a:pPr algn="ctr" eaLnBrk="1" hangingPunct="1"/>
            <a:r>
              <a:rPr lang="ru-RU" sz="1800" dirty="0" smtClean="0">
                <a:solidFill>
                  <a:srgbClr val="003300"/>
                </a:solidFill>
              </a:rPr>
              <a:t>Муниципальное бюджетное общеобразовательное учреждение </a:t>
            </a:r>
            <a:br>
              <a:rPr lang="ru-RU" sz="1800" dirty="0" smtClean="0">
                <a:solidFill>
                  <a:srgbClr val="003300"/>
                </a:solidFill>
              </a:rPr>
            </a:br>
            <a:r>
              <a:rPr lang="ru-RU" sz="1800" dirty="0" smtClean="0">
                <a:solidFill>
                  <a:srgbClr val="003300"/>
                </a:solidFill>
              </a:rPr>
              <a:t>«Лицей №1» о.Муром</a:t>
            </a:r>
            <a:endParaRPr lang="ru-RU" sz="1800" dirty="0" smtClean="0">
              <a:solidFill>
                <a:srgbClr val="003300"/>
              </a:solidFill>
            </a:endParaRPr>
          </a:p>
        </p:txBody>
      </p:sp>
      <p:sp>
        <p:nvSpPr>
          <p:cNvPr id="2051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304800" y="1524000"/>
            <a:ext cx="3810000" cy="1752600"/>
          </a:xfrm>
        </p:spPr>
        <p:txBody>
          <a:bodyPr/>
          <a:lstStyle/>
          <a:p>
            <a:pPr algn="ctr" eaLnBrk="1" hangingPunct="1"/>
            <a:r>
              <a:rPr lang="ru-RU" dirty="0" smtClean="0">
                <a:solidFill>
                  <a:srgbClr val="008000"/>
                </a:solidFill>
              </a:rPr>
              <a:t>Родительское собрание </a:t>
            </a:r>
          </a:p>
          <a:p>
            <a:pPr algn="ctr" eaLnBrk="1" hangingPunct="1"/>
            <a:r>
              <a:rPr lang="ru-RU" sz="2800" b="1" dirty="0" smtClean="0">
                <a:solidFill>
                  <a:srgbClr val="008000"/>
                </a:solidFill>
              </a:rPr>
              <a:t>«ВОСПИТАНИЕ </a:t>
            </a:r>
            <a:r>
              <a:rPr lang="ru-RU" b="1" dirty="0" smtClean="0">
                <a:solidFill>
                  <a:srgbClr val="008000"/>
                </a:solidFill>
              </a:rPr>
              <a:t>– </a:t>
            </a:r>
            <a:r>
              <a:rPr lang="ru-RU" dirty="0" smtClean="0">
                <a:solidFill>
                  <a:srgbClr val="008000"/>
                </a:solidFill>
              </a:rPr>
              <a:t>это..»</a:t>
            </a:r>
            <a:endParaRPr lang="ru-RU" dirty="0" smtClean="0">
              <a:solidFill>
                <a:srgbClr val="008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4800" y="4800600"/>
            <a:ext cx="5246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3300"/>
                </a:solidFill>
              </a:rPr>
              <a:t>Автор: Пухова Екатерина Игоревна</a:t>
            </a:r>
            <a:endParaRPr lang="ru-RU" dirty="0">
              <a:solidFill>
                <a:srgbClr val="00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00400" y="1219200"/>
            <a:ext cx="5334000" cy="3505200"/>
          </a:xfrm>
        </p:spPr>
        <p:txBody>
          <a:bodyPr/>
          <a:lstStyle/>
          <a:p>
            <a:pPr algn="ctr"/>
            <a:r>
              <a:rPr lang="ru-RU" i="1" dirty="0" smtClean="0"/>
              <a:t>«</a:t>
            </a:r>
            <a:r>
              <a:rPr lang="ru-RU" sz="4800" b="1" i="1" dirty="0" smtClean="0">
                <a:solidFill>
                  <a:srgbClr val="003300"/>
                </a:solidFill>
              </a:rPr>
              <a:t>Воспитание – великое дело: им решается участь человека»</a:t>
            </a:r>
            <a:endParaRPr lang="ru-RU" sz="4800" b="1" dirty="0">
              <a:solidFill>
                <a:srgbClr val="003300"/>
              </a:solidFill>
            </a:endParaRPr>
          </a:p>
        </p:txBody>
      </p:sp>
      <p:pic>
        <p:nvPicPr>
          <p:cNvPr id="4" name="Рисунок 3" descr="Belinskij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71600"/>
            <a:ext cx="3352800" cy="408878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g1.jpg"/>
          <p:cNvPicPr>
            <a:picLocks noChangeAspect="1"/>
          </p:cNvPicPr>
          <p:nvPr/>
        </p:nvPicPr>
        <p:blipFill>
          <a:blip r:embed="rId2"/>
          <a:srcRect l="5484" t="8621" r="50000" b="8621"/>
          <a:stretch>
            <a:fillRect/>
          </a:stretch>
        </p:blipFill>
        <p:spPr>
          <a:xfrm>
            <a:off x="533400" y="1295400"/>
            <a:ext cx="2667000" cy="371060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57200" y="5029200"/>
            <a:ext cx="27209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003300"/>
                </a:solidFill>
              </a:rPr>
              <a:t>Василий Александрович</a:t>
            </a:r>
          </a:p>
          <a:p>
            <a:r>
              <a:rPr lang="ru-RU" sz="1600" b="1" dirty="0" smtClean="0">
                <a:solidFill>
                  <a:srgbClr val="003300"/>
                </a:solidFill>
              </a:rPr>
              <a:t>Сухомлинский</a:t>
            </a:r>
            <a:endParaRPr lang="ru-RU" sz="1600" b="1" dirty="0">
              <a:solidFill>
                <a:srgbClr val="003300"/>
              </a:solidFill>
            </a:endParaRPr>
          </a:p>
        </p:txBody>
      </p:sp>
      <p:sp>
        <p:nvSpPr>
          <p:cNvPr id="5" name="Текст 2"/>
          <p:cNvSpPr txBox="1">
            <a:spLocks/>
          </p:cNvSpPr>
          <p:nvPr/>
        </p:nvSpPr>
        <p:spPr>
          <a:xfrm>
            <a:off x="3200400" y="1219200"/>
            <a:ext cx="5334000" cy="4038600"/>
          </a:xfrm>
          <a:prstGeom prst="rect">
            <a:avLst/>
          </a:prstGeom>
        </p:spPr>
        <p:txBody>
          <a:bodyPr/>
          <a:lstStyle/>
          <a:p>
            <a:pPr marL="342900" lvl="0" indent="-342900" eaLnBrk="0" hangingPunct="0">
              <a:spcBef>
                <a:spcPct val="20000"/>
              </a:spcBef>
            </a:pPr>
            <a:r>
              <a:rPr lang="ru-RU" sz="2800" b="1" dirty="0" smtClean="0">
                <a:solidFill>
                  <a:srgbClr val="003300"/>
                </a:solidFill>
              </a:rPr>
              <a:t>«</a:t>
            </a:r>
            <a:r>
              <a:rPr lang="ru-RU" sz="2800" b="1" i="1" dirty="0" smtClean="0">
                <a:solidFill>
                  <a:srgbClr val="003300"/>
                </a:solidFill>
              </a:rPr>
              <a:t>Воспитание детей – это отдача особых сил, сил духовных. Человека мы создаем любовью – </a:t>
            </a:r>
            <a:r>
              <a:rPr lang="ru-RU" sz="2800" b="1" i="1" dirty="0" err="1" smtClean="0">
                <a:solidFill>
                  <a:srgbClr val="003300"/>
                </a:solidFill>
              </a:rPr>
              <a:t>любовью</a:t>
            </a:r>
            <a:r>
              <a:rPr lang="ru-RU" sz="2800" b="1" i="1" dirty="0" smtClean="0">
                <a:solidFill>
                  <a:srgbClr val="003300"/>
                </a:solidFill>
              </a:rPr>
              <a:t> отца к матери и матери к отцу, глубокой верой в достоинство и красоту человека»</a:t>
            </a:r>
            <a:endParaRPr kumimoji="0" lang="ru-RU" sz="2800" b="1" i="0" u="none" strike="noStrike" kern="0" cap="none" spc="0" normalizeH="0" baseline="0" noProof="0" dirty="0">
              <a:ln>
                <a:noFill/>
              </a:ln>
              <a:solidFill>
                <a:srgbClr val="0033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7924800" cy="868362"/>
          </a:xfrm>
        </p:spPr>
        <p:txBody>
          <a:bodyPr/>
          <a:lstStyle/>
          <a:p>
            <a:r>
              <a:rPr lang="ru-RU" dirty="0" smtClean="0">
                <a:solidFill>
                  <a:schemeClr val="accent3"/>
                </a:solidFill>
              </a:rPr>
              <a:t>Энциклопедический словарь:</a:t>
            </a:r>
            <a:endParaRPr lang="ru-RU" dirty="0">
              <a:solidFill>
                <a:schemeClr val="accent3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600" y="990600"/>
            <a:ext cx="8305800" cy="4191000"/>
          </a:xfrm>
        </p:spPr>
        <p:txBody>
          <a:bodyPr/>
          <a:lstStyle/>
          <a:p>
            <a:pPr>
              <a:buNone/>
            </a:pPr>
            <a:r>
              <a:rPr lang="ru-RU" sz="2800" b="1" dirty="0" smtClean="0">
                <a:solidFill>
                  <a:srgbClr val="003300"/>
                </a:solidFill>
              </a:rPr>
              <a:t>		Воспитание</a:t>
            </a:r>
            <a:r>
              <a:rPr lang="ru-RU" sz="2800" dirty="0" smtClean="0">
                <a:solidFill>
                  <a:srgbClr val="003300"/>
                </a:solidFill>
              </a:rPr>
              <a:t> </a:t>
            </a:r>
            <a:r>
              <a:rPr lang="ru-RU" sz="2800" dirty="0" smtClean="0">
                <a:solidFill>
                  <a:srgbClr val="003300"/>
                </a:solidFill>
              </a:rPr>
              <a:t>–  это систематический  </a:t>
            </a:r>
            <a:r>
              <a:rPr lang="ru-RU" sz="2800" dirty="0" smtClean="0">
                <a:solidFill>
                  <a:srgbClr val="003300"/>
                </a:solidFill>
              </a:rPr>
              <a:t>и целенаправленный  </a:t>
            </a:r>
            <a:r>
              <a:rPr lang="ru-RU" sz="2800" dirty="0" smtClean="0">
                <a:solidFill>
                  <a:srgbClr val="003300"/>
                </a:solidFill>
              </a:rPr>
              <a:t>процесс воздействия на духовное,  интеллектуальное и физическое развитие личности</a:t>
            </a:r>
            <a:r>
              <a:rPr lang="ru-RU" sz="2800" dirty="0" smtClean="0">
                <a:solidFill>
                  <a:srgbClr val="003300"/>
                </a:solidFill>
              </a:rPr>
              <a:t>. Система </a:t>
            </a:r>
            <a:r>
              <a:rPr lang="ru-RU" sz="2800" dirty="0" smtClean="0">
                <a:solidFill>
                  <a:srgbClr val="003300"/>
                </a:solidFill>
              </a:rPr>
              <a:t>деятельности по формированию личности, «направляющая» его к заданному состоянию и приобретению каких либо навыков, черт характера, определенных умений и качеств Энциклопедический словарь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Рисунок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1000" y="1209140"/>
            <a:ext cx="8610600" cy="5386284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05200" y="685800"/>
            <a:ext cx="4724400" cy="5029200"/>
          </a:xfrm>
        </p:spPr>
        <p:txBody>
          <a:bodyPr/>
          <a:lstStyle/>
          <a:p>
            <a:r>
              <a:rPr lang="ru-RU" sz="2800" i="1" dirty="0" smtClean="0">
                <a:solidFill>
                  <a:srgbClr val="000000"/>
                </a:solidFill>
              </a:rPr>
              <a:t>« … за воспитание ребенка отвечает семья, или, если хотите, родители. Но … материалом для будущего человека не может быть ограниченный набор семейных впечатлений или педагогических поучений. Материалом будет современная  жизнь во всех ее многообразных проявлениях».</a:t>
            </a:r>
            <a:endParaRPr lang="ru-RU" sz="2800" dirty="0">
              <a:solidFill>
                <a:srgbClr val="000000"/>
              </a:solidFill>
            </a:endParaRPr>
          </a:p>
        </p:txBody>
      </p:sp>
      <p:pic>
        <p:nvPicPr>
          <p:cNvPr id="4" name="Содержимое 3" descr="Makarenko_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8600" y="1066800"/>
            <a:ext cx="3109050" cy="4191000"/>
          </a:xfrm>
        </p:spPr>
      </p:pic>
      <p:sp>
        <p:nvSpPr>
          <p:cNvPr id="5" name="TextBox 4"/>
          <p:cNvSpPr txBox="1"/>
          <p:nvPr/>
        </p:nvSpPr>
        <p:spPr>
          <a:xfrm>
            <a:off x="228600" y="5257800"/>
            <a:ext cx="3124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3300"/>
                </a:solidFill>
              </a:rPr>
              <a:t>Антон Семенович</a:t>
            </a:r>
          </a:p>
          <a:p>
            <a:r>
              <a:rPr lang="ru-RU" sz="1600" b="1" dirty="0" smtClean="0">
                <a:solidFill>
                  <a:srgbClr val="003300"/>
                </a:solidFill>
              </a:rPr>
              <a:t> Макаренко</a:t>
            </a:r>
            <a:endParaRPr lang="ru-RU" sz="1600" b="1" dirty="0">
              <a:solidFill>
                <a:srgbClr val="00330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86200" y="1219200"/>
            <a:ext cx="480060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0000"/>
                </a:solidFill>
              </a:rPr>
              <a:t>«</a:t>
            </a:r>
            <a:r>
              <a:rPr lang="ru-RU" sz="2800" i="1" dirty="0" smtClean="0">
                <a:solidFill>
                  <a:srgbClr val="000000"/>
                </a:solidFill>
              </a:rPr>
              <a:t>ребёнок – это воплощение его родителей, на которых  лежит огромная ответственность  в его  воспитании….»</a:t>
            </a:r>
            <a:endParaRPr lang="ru-RU" sz="2800" dirty="0">
              <a:solidFill>
                <a:srgbClr val="000000"/>
              </a:solidFill>
            </a:endParaRPr>
          </a:p>
        </p:txBody>
      </p:sp>
      <p:pic>
        <p:nvPicPr>
          <p:cNvPr id="3" name="Рисунок 2" descr="img1.jpg"/>
          <p:cNvPicPr>
            <a:picLocks noChangeAspect="1"/>
          </p:cNvPicPr>
          <p:nvPr/>
        </p:nvPicPr>
        <p:blipFill>
          <a:blip r:embed="rId2"/>
          <a:srcRect l="5484" t="8621" r="50000" b="8621"/>
          <a:stretch>
            <a:fillRect/>
          </a:stretch>
        </p:blipFill>
        <p:spPr>
          <a:xfrm>
            <a:off x="533400" y="1295400"/>
            <a:ext cx="2667000" cy="371060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57200" y="5029200"/>
            <a:ext cx="27209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003300"/>
                </a:solidFill>
              </a:rPr>
              <a:t>Василий Александрович</a:t>
            </a:r>
          </a:p>
          <a:p>
            <a:r>
              <a:rPr lang="ru-RU" sz="1600" b="1" dirty="0" smtClean="0">
                <a:solidFill>
                  <a:srgbClr val="003300"/>
                </a:solidFill>
              </a:rPr>
              <a:t>Сухомлинский</a:t>
            </a:r>
            <a:endParaRPr lang="ru-RU" sz="1600" b="1" dirty="0">
              <a:solidFill>
                <a:srgbClr val="00330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00400" y="914400"/>
            <a:ext cx="571500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solidFill>
                  <a:srgbClr val="000000"/>
                </a:solidFill>
              </a:rPr>
              <a:t>«Наши дети -  наша старость. Правильное воспитание – это наша счастливая старость, плохое  воспитание – наше будущее горе, это наши слезы, это наша вина перед другими людьми»</a:t>
            </a:r>
            <a:endParaRPr lang="ru-RU" sz="2800" dirty="0">
              <a:solidFill>
                <a:srgbClr val="000000"/>
              </a:solidFill>
            </a:endParaRPr>
          </a:p>
        </p:txBody>
      </p:sp>
      <p:pic>
        <p:nvPicPr>
          <p:cNvPr id="4" name="Содержимое 3" descr="Makarenko_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066800"/>
            <a:ext cx="3109050" cy="4191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28600" y="5257800"/>
            <a:ext cx="3048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3300"/>
                </a:solidFill>
              </a:rPr>
              <a:t>Антон Семенович</a:t>
            </a:r>
          </a:p>
          <a:p>
            <a:r>
              <a:rPr lang="ru-RU" sz="1600" b="1" dirty="0" smtClean="0">
                <a:solidFill>
                  <a:srgbClr val="003300"/>
                </a:solidFill>
              </a:rPr>
              <a:t> Макаренко</a:t>
            </a:r>
            <a:endParaRPr lang="ru-RU" sz="1600" b="1" dirty="0">
              <a:solidFill>
                <a:srgbClr val="0033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powerpoint-template-24">
  <a:themeElements>
    <a:clrScheme name="">
      <a:dk1>
        <a:srgbClr val="808080"/>
      </a:dk1>
      <a:lt1>
        <a:srgbClr val="FFFFFF"/>
      </a:lt1>
      <a:dk2>
        <a:srgbClr val="808080"/>
      </a:dk2>
      <a:lt2>
        <a:srgbClr val="005800"/>
      </a:lt2>
      <a:accent1>
        <a:srgbClr val="008000"/>
      </a:accent1>
      <a:accent2>
        <a:srgbClr val="00A400"/>
      </a:accent2>
      <a:accent3>
        <a:srgbClr val="FFFFFF"/>
      </a:accent3>
      <a:accent4>
        <a:srgbClr val="6C6C6C"/>
      </a:accent4>
      <a:accent5>
        <a:srgbClr val="AAC0AA"/>
      </a:accent5>
      <a:accent6>
        <a:srgbClr val="009400"/>
      </a:accent6>
      <a:hlink>
        <a:srgbClr val="33CC33"/>
      </a:hlink>
      <a:folHlink>
        <a:srgbClr val="808080"/>
      </a:folHlink>
    </a:clrScheme>
    <a:fontScheme name="powerpoint-template-24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=""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=""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owerpoint-template-24 1">
        <a:dk1>
          <a:srgbClr val="4D4D4D"/>
        </a:dk1>
        <a:lt1>
          <a:srgbClr val="FFFFFF"/>
        </a:lt1>
        <a:dk2>
          <a:srgbClr val="4D4D4D"/>
        </a:dk2>
        <a:lt2>
          <a:srgbClr val="CC0000"/>
        </a:lt2>
        <a:accent1>
          <a:srgbClr val="FF9933"/>
        </a:accent1>
        <a:accent2>
          <a:srgbClr val="009900"/>
        </a:accent2>
        <a:accent3>
          <a:srgbClr val="FFFFFF"/>
        </a:accent3>
        <a:accent4>
          <a:srgbClr val="404040"/>
        </a:accent4>
        <a:accent5>
          <a:srgbClr val="FFCAAD"/>
        </a:accent5>
        <a:accent6>
          <a:srgbClr val="008A00"/>
        </a:accent6>
        <a:hlink>
          <a:srgbClr val="3366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2">
        <a:dk1>
          <a:srgbClr val="4D4D4D"/>
        </a:dk1>
        <a:lt1>
          <a:srgbClr val="FFFFFF"/>
        </a:lt1>
        <a:dk2>
          <a:srgbClr val="4D4D4D"/>
        </a:dk2>
        <a:lt2>
          <a:srgbClr val="FBB240"/>
        </a:lt2>
        <a:accent1>
          <a:srgbClr val="FFC842"/>
        </a:accent1>
        <a:accent2>
          <a:srgbClr val="FED06E"/>
        </a:accent2>
        <a:accent3>
          <a:srgbClr val="FFFFFF"/>
        </a:accent3>
        <a:accent4>
          <a:srgbClr val="404040"/>
        </a:accent4>
        <a:accent5>
          <a:srgbClr val="FFE0B0"/>
        </a:accent5>
        <a:accent6>
          <a:srgbClr val="E6BC63"/>
        </a:accent6>
        <a:hlink>
          <a:srgbClr val="FDDB9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3">
        <a:dk1>
          <a:srgbClr val="4D4D4D"/>
        </a:dk1>
        <a:lt1>
          <a:srgbClr val="FFFFFF"/>
        </a:lt1>
        <a:dk2>
          <a:srgbClr val="4D4D4D"/>
        </a:dk2>
        <a:lt2>
          <a:srgbClr val="FE564C"/>
        </a:lt2>
        <a:accent1>
          <a:srgbClr val="FFC842"/>
        </a:accent1>
        <a:accent2>
          <a:srgbClr val="FED06E"/>
        </a:accent2>
        <a:accent3>
          <a:srgbClr val="FFFFFF"/>
        </a:accent3>
        <a:accent4>
          <a:srgbClr val="404040"/>
        </a:accent4>
        <a:accent5>
          <a:srgbClr val="FFE0B0"/>
        </a:accent5>
        <a:accent6>
          <a:srgbClr val="E6BC63"/>
        </a:accent6>
        <a:hlink>
          <a:srgbClr val="FDDB9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4">
        <a:dk1>
          <a:srgbClr val="4D4D4D"/>
        </a:dk1>
        <a:lt1>
          <a:srgbClr val="FFFFFF"/>
        </a:lt1>
        <a:dk2>
          <a:srgbClr val="4D4D4D"/>
        </a:dk2>
        <a:lt2>
          <a:srgbClr val="BB2A32"/>
        </a:lt2>
        <a:accent1>
          <a:srgbClr val="FFC842"/>
        </a:accent1>
        <a:accent2>
          <a:srgbClr val="FED06E"/>
        </a:accent2>
        <a:accent3>
          <a:srgbClr val="FFFFFF"/>
        </a:accent3>
        <a:accent4>
          <a:srgbClr val="404040"/>
        </a:accent4>
        <a:accent5>
          <a:srgbClr val="FFE0B0"/>
        </a:accent5>
        <a:accent6>
          <a:srgbClr val="E6BC63"/>
        </a:accent6>
        <a:hlink>
          <a:srgbClr val="FDDB9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5">
        <a:dk1>
          <a:srgbClr val="4D4D4D"/>
        </a:dk1>
        <a:lt1>
          <a:srgbClr val="FFFFFF"/>
        </a:lt1>
        <a:dk2>
          <a:srgbClr val="4D4D4D"/>
        </a:dk2>
        <a:lt2>
          <a:srgbClr val="E84A25"/>
        </a:lt2>
        <a:accent1>
          <a:srgbClr val="ED6A24"/>
        </a:accent1>
        <a:accent2>
          <a:srgbClr val="F99E1C"/>
        </a:accent2>
        <a:accent3>
          <a:srgbClr val="FFFFFF"/>
        </a:accent3>
        <a:accent4>
          <a:srgbClr val="404040"/>
        </a:accent4>
        <a:accent5>
          <a:srgbClr val="F4B9AC"/>
        </a:accent5>
        <a:accent6>
          <a:srgbClr val="E28F18"/>
        </a:accent6>
        <a:hlink>
          <a:srgbClr val="F1B545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6">
        <a:dk1>
          <a:srgbClr val="4D4D4D"/>
        </a:dk1>
        <a:lt1>
          <a:srgbClr val="FFFFFF"/>
        </a:lt1>
        <a:dk2>
          <a:srgbClr val="4D4D4D"/>
        </a:dk2>
        <a:lt2>
          <a:srgbClr val="B92D14"/>
        </a:lt2>
        <a:accent1>
          <a:srgbClr val="D34E13"/>
        </a:accent1>
        <a:accent2>
          <a:srgbClr val="DC9009"/>
        </a:accent2>
        <a:accent3>
          <a:srgbClr val="FFFFFF"/>
        </a:accent3>
        <a:accent4>
          <a:srgbClr val="404040"/>
        </a:accent4>
        <a:accent5>
          <a:srgbClr val="E6B2AA"/>
        </a:accent5>
        <a:accent6>
          <a:srgbClr val="C78207"/>
        </a:accent6>
        <a:hlink>
          <a:srgbClr val="EEC633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7">
        <a:dk1>
          <a:srgbClr val="4D4D4D"/>
        </a:dk1>
        <a:lt1>
          <a:srgbClr val="FFFFFF"/>
        </a:lt1>
        <a:dk2>
          <a:srgbClr val="4D4D4D"/>
        </a:dk2>
        <a:lt2>
          <a:srgbClr val="AE6310"/>
        </a:lt2>
        <a:accent1>
          <a:srgbClr val="E79613"/>
        </a:accent1>
        <a:accent2>
          <a:srgbClr val="E1720D"/>
        </a:accent2>
        <a:accent3>
          <a:srgbClr val="FFFFFF"/>
        </a:accent3>
        <a:accent4>
          <a:srgbClr val="404040"/>
        </a:accent4>
        <a:accent5>
          <a:srgbClr val="F1C9AA"/>
        </a:accent5>
        <a:accent6>
          <a:srgbClr val="CC670B"/>
        </a:accent6>
        <a:hlink>
          <a:srgbClr val="C6470A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8">
        <a:dk1>
          <a:srgbClr val="4D4D4D"/>
        </a:dk1>
        <a:lt1>
          <a:srgbClr val="FFFFFF"/>
        </a:lt1>
        <a:dk2>
          <a:srgbClr val="4D4D4D"/>
        </a:dk2>
        <a:lt2>
          <a:srgbClr val="AF5612"/>
        </a:lt2>
        <a:accent1>
          <a:srgbClr val="CB882F"/>
        </a:accent1>
        <a:accent2>
          <a:srgbClr val="E7C432"/>
        </a:accent2>
        <a:accent3>
          <a:srgbClr val="FFFFFF"/>
        </a:accent3>
        <a:accent4>
          <a:srgbClr val="404040"/>
        </a:accent4>
        <a:accent5>
          <a:srgbClr val="E2C3AD"/>
        </a:accent5>
        <a:accent6>
          <a:srgbClr val="D1B12C"/>
        </a:accent6>
        <a:hlink>
          <a:srgbClr val="EECA34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9">
        <a:dk1>
          <a:srgbClr val="4D4D4D"/>
        </a:dk1>
        <a:lt1>
          <a:srgbClr val="FFFFFF"/>
        </a:lt1>
        <a:dk2>
          <a:srgbClr val="4D4D4D"/>
        </a:dk2>
        <a:lt2>
          <a:srgbClr val="9A5E40"/>
        </a:lt2>
        <a:accent1>
          <a:srgbClr val="AE7750"/>
        </a:accent1>
        <a:accent2>
          <a:srgbClr val="C08D60"/>
        </a:accent2>
        <a:accent3>
          <a:srgbClr val="FFFFFF"/>
        </a:accent3>
        <a:accent4>
          <a:srgbClr val="404040"/>
        </a:accent4>
        <a:accent5>
          <a:srgbClr val="D3BDB3"/>
        </a:accent5>
        <a:accent6>
          <a:srgbClr val="AE7F56"/>
        </a:accent6>
        <a:hlink>
          <a:srgbClr val="CCA47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0">
        <a:dk1>
          <a:srgbClr val="4D4D4D"/>
        </a:dk1>
        <a:lt1>
          <a:srgbClr val="FFFFFF"/>
        </a:lt1>
        <a:dk2>
          <a:srgbClr val="4D4D4D"/>
        </a:dk2>
        <a:lt2>
          <a:srgbClr val="D1BB77"/>
        </a:lt2>
        <a:accent1>
          <a:srgbClr val="DBBA87"/>
        </a:accent1>
        <a:accent2>
          <a:srgbClr val="E0B265"/>
        </a:accent2>
        <a:accent3>
          <a:srgbClr val="FFFFFF"/>
        </a:accent3>
        <a:accent4>
          <a:srgbClr val="404040"/>
        </a:accent4>
        <a:accent5>
          <a:srgbClr val="EAD9C3"/>
        </a:accent5>
        <a:accent6>
          <a:srgbClr val="CBA15B"/>
        </a:accent6>
        <a:hlink>
          <a:srgbClr val="E9C277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1">
        <a:dk1>
          <a:srgbClr val="4D4D4D"/>
        </a:dk1>
        <a:lt1>
          <a:srgbClr val="FFFFFF"/>
        </a:lt1>
        <a:dk2>
          <a:srgbClr val="4D4D4D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404040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2">
        <a:dk1>
          <a:srgbClr val="4D4D4D"/>
        </a:dk1>
        <a:lt1>
          <a:srgbClr val="FFFFFF"/>
        </a:lt1>
        <a:dk2>
          <a:srgbClr val="4D4D4D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404040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3">
        <a:dk1>
          <a:srgbClr val="4D4D4D"/>
        </a:dk1>
        <a:lt1>
          <a:srgbClr val="FFFFFF"/>
        </a:lt1>
        <a:dk2>
          <a:srgbClr val="4D4D4D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404040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D3D3D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4">
        <a:dk1>
          <a:srgbClr val="FFFFFF"/>
        </a:dk1>
        <a:lt1>
          <a:srgbClr val="FFFFFF"/>
        </a:lt1>
        <a:dk2>
          <a:srgbClr val="FFFFFF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DADADA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5">
        <a:dk1>
          <a:srgbClr val="FFFFFF"/>
        </a:dk1>
        <a:lt1>
          <a:srgbClr val="FFFFFF"/>
        </a:lt1>
        <a:dk2>
          <a:srgbClr val="FFFFFF"/>
        </a:dk2>
        <a:lt2>
          <a:srgbClr val="55A6FE"/>
        </a:lt2>
        <a:accent1>
          <a:srgbClr val="71BBFF"/>
        </a:accent1>
        <a:accent2>
          <a:srgbClr val="74CCFF"/>
        </a:accent2>
        <a:accent3>
          <a:srgbClr val="FFFFFF"/>
        </a:accent3>
        <a:accent4>
          <a:srgbClr val="DADADA"/>
        </a:accent4>
        <a:accent5>
          <a:srgbClr val="BBDAFF"/>
        </a:accent5>
        <a:accent6>
          <a:srgbClr val="68B9E7"/>
        </a:accent6>
        <a:hlink>
          <a:srgbClr val="94D8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6">
        <a:dk1>
          <a:srgbClr val="FFFFFF"/>
        </a:dk1>
        <a:lt1>
          <a:srgbClr val="FFFFFF"/>
        </a:lt1>
        <a:dk2>
          <a:srgbClr val="FFFFFF"/>
        </a:dk2>
        <a:lt2>
          <a:srgbClr val="4BA1FF"/>
        </a:lt2>
        <a:accent1>
          <a:srgbClr val="5DB2FF"/>
        </a:accent1>
        <a:accent2>
          <a:srgbClr val="65C8FF"/>
        </a:accent2>
        <a:accent3>
          <a:srgbClr val="FFFFFF"/>
        </a:accent3>
        <a:accent4>
          <a:srgbClr val="DADADA"/>
        </a:accent4>
        <a:accent5>
          <a:srgbClr val="B6D5FF"/>
        </a:accent5>
        <a:accent6>
          <a:srgbClr val="5BB5E7"/>
        </a:accent6>
        <a:hlink>
          <a:srgbClr val="87E1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1062</TotalTime>
  <Words>171</Words>
  <Application>Microsoft Office PowerPoint</Application>
  <PresentationFormat>Экран (4:3)</PresentationFormat>
  <Paragraphs>20</Paragraphs>
  <Slides>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powerpoint-template-24</vt:lpstr>
      <vt:lpstr>Муниципальное бюджетное общеобразовательное учреждение  «Лицей №1» о.Муром</vt:lpstr>
      <vt:lpstr>Слайд 2</vt:lpstr>
      <vt:lpstr>Слайд 3</vt:lpstr>
      <vt:lpstr>Энциклопедический словарь:</vt:lpstr>
      <vt:lpstr>Слайд 5</vt:lpstr>
      <vt:lpstr>« … за воспитание ребенка отвечает семья, или, если хотите, родители. Но … материалом для будущего человека не может быть ограниченный набор семейных впечатлений или педагогических поучений. Материалом будет современная  жизнь во всех ее многообразных проявлениях».</vt:lpstr>
      <vt:lpstr>Слайд 7</vt:lpstr>
      <vt:lpstr>Слайд 8</vt:lpstr>
    </vt:vector>
  </TitlesOfParts>
  <Company>Templates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SmileTemplates.com</dc:creator>
  <cp:lastModifiedBy>Екатерина </cp:lastModifiedBy>
  <cp:revision>176</cp:revision>
  <dcterms:created xsi:type="dcterms:W3CDTF">2007-04-02T02:11:51Z</dcterms:created>
  <dcterms:modified xsi:type="dcterms:W3CDTF">2019-04-15T19:41:19Z</dcterms:modified>
</cp:coreProperties>
</file>