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71" r:id="rId11"/>
    <p:sldId id="268" r:id="rId12"/>
    <p:sldId id="269" r:id="rId13"/>
    <p:sldId id="267" r:id="rId14"/>
    <p:sldId id="270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673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Урок алгебры в 7 классе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Применение формул сокращенного умножения</a:t>
            </a:r>
          </a:p>
          <a:p>
            <a:pPr algn="ctr">
              <a:buNone/>
            </a:pPr>
            <a:r>
              <a:rPr lang="ru-RU" sz="4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«Чему бы ты ни учился, ты учишься для себя» </a:t>
            </a:r>
            <a:r>
              <a:rPr lang="ru-RU" sz="43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Петроний</a:t>
            </a:r>
            <a:r>
              <a:rPr lang="ru-RU" sz="4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43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16x² </a:t>
            </a:r>
            <a:r>
              <a:rPr lang="en-US" sz="3600" b="1" dirty="0" smtClean="0"/>
              <a:t>– </a:t>
            </a:r>
            <a:r>
              <a:rPr lang="en-US" sz="3600" b="1" dirty="0" smtClean="0"/>
              <a:t>48xy + 36y² = (4x </a:t>
            </a:r>
            <a:r>
              <a:rPr lang="en-US" sz="3600" b="1" dirty="0" smtClean="0"/>
              <a:t>– </a:t>
            </a:r>
            <a:r>
              <a:rPr lang="en-US" sz="3600" b="1" dirty="0" smtClean="0">
                <a:solidFill>
                  <a:srgbClr val="FF0000"/>
                </a:solidFill>
              </a:rPr>
              <a:t>6y</a:t>
            </a:r>
            <a:r>
              <a:rPr lang="en-US" sz="3600" b="1" dirty="0" smtClean="0"/>
              <a:t>)²</a:t>
            </a:r>
            <a:endParaRPr lang="en-US" sz="3600" b="1" dirty="0" smtClean="0"/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en-US" sz="3600" b="1" dirty="0" smtClean="0"/>
              <a:t>9b² </a:t>
            </a:r>
            <a:r>
              <a:rPr lang="en-US" sz="3600" b="1" dirty="0" smtClean="0"/>
              <a:t>+ </a:t>
            </a:r>
            <a:r>
              <a:rPr lang="en-US" sz="3600" b="1" dirty="0" smtClean="0">
                <a:solidFill>
                  <a:srgbClr val="FF0000"/>
                </a:solidFill>
              </a:rPr>
              <a:t>24bc</a:t>
            </a:r>
            <a:r>
              <a:rPr lang="en-US" sz="3600" b="1" dirty="0" smtClean="0"/>
              <a:t> </a:t>
            </a:r>
            <a:r>
              <a:rPr lang="en-US" sz="3600" b="1" dirty="0" smtClean="0"/>
              <a:t>+ 16c² = (3b + </a:t>
            </a:r>
            <a:r>
              <a:rPr lang="en-US" sz="3600" b="1" dirty="0" smtClean="0"/>
              <a:t>4c)²</a:t>
            </a:r>
            <a:endParaRPr lang="en-US" sz="3600" b="1" dirty="0" smtClean="0"/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en-US" sz="3600" b="1" dirty="0" smtClean="0"/>
              <a:t>x²y² - 6x³y</a:t>
            </a:r>
            <a:r>
              <a:rPr lang="en-US" sz="3600" b="1" dirty="0" smtClean="0"/>
              <a:t>⁴+ </a:t>
            </a:r>
            <a:r>
              <a:rPr lang="en-US" sz="3600" b="1" dirty="0" smtClean="0">
                <a:solidFill>
                  <a:srgbClr val="FF0000"/>
                </a:solidFill>
              </a:rPr>
              <a:t>9x⁴y⁶</a:t>
            </a:r>
            <a:r>
              <a:rPr lang="en-US" sz="3600" b="1" dirty="0" smtClean="0"/>
              <a:t>=(</a:t>
            </a:r>
            <a:r>
              <a:rPr lang="en-US" sz="3600" b="1" dirty="0" err="1" smtClean="0">
                <a:solidFill>
                  <a:srgbClr val="FF0000"/>
                </a:solidFill>
              </a:rPr>
              <a:t>xy</a:t>
            </a:r>
            <a:r>
              <a:rPr lang="en-US" sz="3600" b="1" dirty="0" smtClean="0"/>
              <a:t> – </a:t>
            </a:r>
            <a:r>
              <a:rPr lang="en-US" sz="3600" b="1" dirty="0" smtClean="0">
                <a:solidFill>
                  <a:srgbClr val="FF0000"/>
                </a:solidFill>
              </a:rPr>
              <a:t>3x²y³</a:t>
            </a:r>
            <a:r>
              <a:rPr lang="en-US" sz="3600" b="1" dirty="0" smtClean="0"/>
              <a:t>)²</a:t>
            </a:r>
            <a:endParaRPr lang="ru-RU" sz="36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Найди ошибку: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4000" dirty="0" smtClean="0"/>
          </a:p>
          <a:p>
            <a:pPr>
              <a:buNone/>
            </a:pPr>
            <a:r>
              <a:rPr lang="ru-RU" sz="4000" dirty="0" smtClean="0"/>
              <a:t>4</a:t>
            </a:r>
            <a:r>
              <a:rPr lang="en-US" sz="4000" dirty="0" smtClean="0"/>
              <a:t>x² - 6xy + 9y² = (2x + 3y)²</a:t>
            </a:r>
          </a:p>
          <a:p>
            <a:pPr>
              <a:buNone/>
            </a:pPr>
            <a:r>
              <a:rPr lang="en-US" sz="4000" dirty="0" smtClean="0"/>
              <a:t>(5f + 6s)² = 10f² + 60fs + 12s²</a:t>
            </a:r>
          </a:p>
          <a:p>
            <a:pPr>
              <a:buNone/>
            </a:pPr>
            <a:r>
              <a:rPr lang="en-US" sz="4000" dirty="0" smtClean="0"/>
              <a:t>m⁴ + 4mn – 2n² = (m² - 2n)²</a:t>
            </a:r>
          </a:p>
          <a:p>
            <a:pPr>
              <a:buNone/>
            </a:pPr>
            <a:r>
              <a:rPr lang="en-US" sz="4000" dirty="0" smtClean="0"/>
              <a:t>(3a – 2d)(2d + 3a) = 4d² + 9a²</a:t>
            </a:r>
          </a:p>
          <a:p>
            <a:pPr>
              <a:buNone/>
            </a:pPr>
            <a:r>
              <a:rPr lang="en-US" sz="4000" dirty="0" smtClean="0"/>
              <a:t>(7b + 10k)(10k-7b)=49b²-100k²</a:t>
            </a:r>
            <a:endParaRPr lang="ru-RU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Проверь себя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4</a:t>
            </a:r>
            <a:r>
              <a:rPr lang="en-US" sz="4000" dirty="0" smtClean="0"/>
              <a:t>x² - </a:t>
            </a:r>
            <a:r>
              <a:rPr lang="ru-RU" sz="4000" dirty="0" smtClean="0">
                <a:solidFill>
                  <a:srgbClr val="FF0000"/>
                </a:solidFill>
              </a:rPr>
              <a:t>12</a:t>
            </a:r>
            <a:r>
              <a:rPr lang="en-US" sz="4000" dirty="0" err="1" smtClean="0"/>
              <a:t>xy</a:t>
            </a:r>
            <a:r>
              <a:rPr lang="en-US" sz="4000" dirty="0" smtClean="0"/>
              <a:t> + 9y² = (2x + 3y)²</a:t>
            </a:r>
          </a:p>
          <a:p>
            <a:pPr>
              <a:buNone/>
            </a:pPr>
            <a:r>
              <a:rPr lang="en-US" sz="4000" dirty="0" smtClean="0"/>
              <a:t>(5f + 6s)² = </a:t>
            </a:r>
            <a:r>
              <a:rPr lang="ru-RU" sz="4000" dirty="0" smtClean="0">
                <a:solidFill>
                  <a:srgbClr val="FF0000"/>
                </a:solidFill>
              </a:rPr>
              <a:t>25</a:t>
            </a:r>
            <a:r>
              <a:rPr lang="en-US" sz="4000" dirty="0" smtClean="0"/>
              <a:t>f² + 60fs + </a:t>
            </a:r>
            <a:r>
              <a:rPr lang="ru-RU" sz="4000" dirty="0" smtClean="0">
                <a:solidFill>
                  <a:srgbClr val="FF0000"/>
                </a:solidFill>
              </a:rPr>
              <a:t>36</a:t>
            </a:r>
            <a:r>
              <a:rPr lang="en-US" sz="4000" dirty="0" smtClean="0"/>
              <a:t>s²</a:t>
            </a:r>
          </a:p>
          <a:p>
            <a:pPr>
              <a:buNone/>
            </a:pPr>
            <a:r>
              <a:rPr lang="en-US" sz="4000" dirty="0" smtClean="0"/>
              <a:t>m⁴ + </a:t>
            </a:r>
            <a:r>
              <a:rPr lang="en-US" sz="4000" dirty="0" smtClean="0">
                <a:solidFill>
                  <a:srgbClr val="FF0000"/>
                </a:solidFill>
              </a:rPr>
              <a:t>4</a:t>
            </a:r>
            <a:r>
              <a:rPr lang="en-US" sz="4000" dirty="0" smtClean="0"/>
              <a:t>m</a:t>
            </a:r>
            <a:r>
              <a:rPr lang="en-US" sz="4000" dirty="0" smtClean="0">
                <a:solidFill>
                  <a:srgbClr val="FF0000"/>
                </a:solidFill>
              </a:rPr>
              <a:t>²</a:t>
            </a:r>
            <a:r>
              <a:rPr lang="en-US" sz="4000" dirty="0" smtClean="0"/>
              <a:t>n – </a:t>
            </a:r>
            <a:r>
              <a:rPr lang="ru-RU" sz="4000" dirty="0" smtClean="0">
                <a:solidFill>
                  <a:srgbClr val="FF0000"/>
                </a:solidFill>
              </a:rPr>
              <a:t>4</a:t>
            </a:r>
            <a:r>
              <a:rPr lang="en-US" sz="4000" dirty="0" smtClean="0"/>
              <a:t>n² = (m² - 2n)²</a:t>
            </a:r>
          </a:p>
          <a:p>
            <a:pPr>
              <a:buNone/>
            </a:pPr>
            <a:r>
              <a:rPr lang="en-US" sz="4000" dirty="0" smtClean="0"/>
              <a:t>(3a – 2d)(2d + 3a) = </a:t>
            </a:r>
            <a:r>
              <a:rPr lang="en-US" sz="4000" dirty="0" smtClean="0">
                <a:solidFill>
                  <a:srgbClr val="FF0000"/>
                </a:solidFill>
              </a:rPr>
              <a:t>9a²</a:t>
            </a:r>
            <a:r>
              <a:rPr lang="ru-RU" sz="4000" dirty="0" smtClean="0">
                <a:solidFill>
                  <a:srgbClr val="FF0000"/>
                </a:solidFill>
              </a:rPr>
              <a:t> -</a:t>
            </a:r>
            <a:r>
              <a:rPr lang="en-US" sz="4000" dirty="0" smtClean="0">
                <a:solidFill>
                  <a:srgbClr val="FF0000"/>
                </a:solidFill>
              </a:rPr>
              <a:t> 4d²</a:t>
            </a:r>
          </a:p>
          <a:p>
            <a:pPr>
              <a:buNone/>
            </a:pPr>
            <a:r>
              <a:rPr lang="en-US" sz="4000" dirty="0" smtClean="0"/>
              <a:t>(7b + 10k)(10k-7b)=</a:t>
            </a:r>
            <a:r>
              <a:rPr lang="en-US" sz="4000" dirty="0" smtClean="0">
                <a:solidFill>
                  <a:srgbClr val="FF0000"/>
                </a:solidFill>
              </a:rPr>
              <a:t>100k²</a:t>
            </a:r>
            <a:r>
              <a:rPr lang="ru-RU" sz="4000" dirty="0" smtClean="0"/>
              <a:t>-</a:t>
            </a:r>
            <a:r>
              <a:rPr lang="en-US" sz="4000" dirty="0" smtClean="0">
                <a:solidFill>
                  <a:srgbClr val="FF0000"/>
                </a:solidFill>
              </a:rPr>
              <a:t>49b²</a:t>
            </a:r>
            <a:endParaRPr lang="ru-RU" sz="4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Подбери пару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500174"/>
            <a:ext cx="3357586" cy="4625989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US" sz="3600" b="1" dirty="0" smtClean="0"/>
              <a:t>(a + b)²</a:t>
            </a:r>
          </a:p>
          <a:p>
            <a:pPr marL="514350" indent="-514350">
              <a:buAutoNum type="arabicParenR"/>
            </a:pPr>
            <a:r>
              <a:rPr lang="en-US" sz="3600" b="1" dirty="0" smtClean="0"/>
              <a:t>(2m – n)²</a:t>
            </a:r>
          </a:p>
          <a:p>
            <a:pPr marL="514350" indent="-514350">
              <a:buAutoNum type="arabicParenR"/>
            </a:pPr>
            <a:r>
              <a:rPr lang="en-US" sz="3600" b="1" dirty="0" smtClean="0"/>
              <a:t>(4 – k)(4+ k)</a:t>
            </a:r>
          </a:p>
          <a:p>
            <a:pPr marL="514350" indent="-514350">
              <a:buAutoNum type="arabicParenR"/>
            </a:pPr>
            <a:r>
              <a:rPr lang="en-US" sz="3600" b="1" dirty="0" smtClean="0"/>
              <a:t>(c² - 5p)²</a:t>
            </a:r>
          </a:p>
          <a:p>
            <a:pPr marL="514350" indent="-514350">
              <a:buAutoNum type="arabicParenR"/>
            </a:pPr>
            <a:r>
              <a:rPr lang="en-US" sz="3600" b="1" dirty="0" smtClean="0"/>
              <a:t>(t + 7)(7 – t)</a:t>
            </a:r>
          </a:p>
          <a:p>
            <a:pPr marL="514350" indent="-514350">
              <a:buAutoNum type="arabicParenR"/>
            </a:pPr>
            <a:r>
              <a:rPr lang="en-US" sz="3600" b="1" dirty="0" smtClean="0"/>
              <a:t>(3f +8x)²</a:t>
            </a:r>
          </a:p>
          <a:p>
            <a:pPr marL="514350" indent="-514350">
              <a:buAutoNum type="arabicParenR"/>
            </a:pPr>
            <a:r>
              <a:rPr lang="en-US" sz="3600" b="1" dirty="0" smtClean="0"/>
              <a:t>(y³ - 6r²)²</a:t>
            </a:r>
          </a:p>
          <a:p>
            <a:pPr marL="514350" indent="-514350">
              <a:buAutoNum type="arabicParenR"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57554" y="1428736"/>
            <a:ext cx="4572032" cy="4697427"/>
          </a:xfrm>
        </p:spPr>
        <p:txBody>
          <a:bodyPr>
            <a:noAutofit/>
          </a:bodyPr>
          <a:lstStyle/>
          <a:p>
            <a:pPr marL="514350" indent="-514350">
              <a:buAutoNum type="arabicParenR"/>
            </a:pPr>
            <a:r>
              <a:rPr lang="en-US" sz="3600" b="1" dirty="0" smtClean="0"/>
              <a:t>49 – t²</a:t>
            </a:r>
            <a:r>
              <a:rPr lang="ru-RU" sz="3600" b="1" dirty="0" smtClean="0"/>
              <a:t>               </a:t>
            </a:r>
            <a:r>
              <a:rPr lang="ru-RU" sz="3600" b="1" dirty="0" smtClean="0">
                <a:solidFill>
                  <a:srgbClr val="FF0000"/>
                </a:solidFill>
              </a:rPr>
              <a:t>Д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arenR"/>
            </a:pPr>
            <a:r>
              <a:rPr lang="en-US" sz="3600" b="1" dirty="0" smtClean="0"/>
              <a:t>4m²-4mn+n²</a:t>
            </a:r>
            <a:r>
              <a:rPr lang="ru-RU" sz="3600" b="1" dirty="0" smtClean="0"/>
              <a:t>    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arenR"/>
            </a:pPr>
            <a:r>
              <a:rPr lang="en-US" sz="3600" b="1" dirty="0" smtClean="0"/>
              <a:t>y⁶-12y³r²+36r⁴</a:t>
            </a:r>
            <a:r>
              <a:rPr lang="ru-RU" sz="3600" b="1" dirty="0" smtClean="0"/>
              <a:t>  </a:t>
            </a:r>
            <a:r>
              <a:rPr lang="ru-RU" sz="3600" b="1" dirty="0" smtClean="0">
                <a:solidFill>
                  <a:srgbClr val="FF0000"/>
                </a:solidFill>
              </a:rPr>
              <a:t>Ы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arenR"/>
            </a:pPr>
            <a:r>
              <a:rPr lang="en-US" sz="3600" b="1" dirty="0" smtClean="0"/>
              <a:t>a² + 2ab + b² </a:t>
            </a:r>
            <a:r>
              <a:rPr lang="ru-RU" sz="3600" b="1" dirty="0" smtClean="0"/>
              <a:t>   </a:t>
            </a:r>
            <a:r>
              <a:rPr lang="en-US" sz="3600" b="1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М</a:t>
            </a:r>
            <a:r>
              <a:rPr lang="en-US" sz="3600" b="1" dirty="0" smtClean="0"/>
              <a:t> </a:t>
            </a:r>
          </a:p>
          <a:p>
            <a:pPr marL="514350" indent="-514350">
              <a:buAutoNum type="arabicParenR"/>
            </a:pPr>
            <a:r>
              <a:rPr lang="en-US" sz="3600" b="1" dirty="0" smtClean="0"/>
              <a:t>9f²+48fx+64x²</a:t>
            </a:r>
            <a:r>
              <a:rPr lang="ru-RU" sz="3600" b="1" dirty="0" smtClean="0"/>
              <a:t>   </a:t>
            </a:r>
            <a:r>
              <a:rPr lang="ru-RU" sz="3600" b="1" dirty="0" smtClean="0">
                <a:solidFill>
                  <a:srgbClr val="FF0000"/>
                </a:solidFill>
              </a:rPr>
              <a:t>Ц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arenR"/>
            </a:pPr>
            <a:r>
              <a:rPr lang="en-US" sz="3600" b="1" dirty="0" smtClean="0"/>
              <a:t>16 – k²</a:t>
            </a:r>
            <a:r>
              <a:rPr lang="ru-RU" sz="3600" b="1" dirty="0" smtClean="0"/>
              <a:t>               </a:t>
            </a:r>
            <a:r>
              <a:rPr lang="ru-RU" sz="3600" b="1" dirty="0" smtClean="0">
                <a:solidFill>
                  <a:srgbClr val="FF0000"/>
                </a:solidFill>
              </a:rPr>
              <a:t>Л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arenR"/>
            </a:pPr>
            <a:r>
              <a:rPr lang="en-US" sz="3600" b="1" dirty="0" smtClean="0"/>
              <a:t>c⁴ -10c²p+25p²</a:t>
            </a:r>
            <a:r>
              <a:rPr lang="ru-RU" sz="3600" b="1" dirty="0" smtClean="0"/>
              <a:t> 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143"/>
                <a:gridCol w="1034143"/>
                <a:gridCol w="1034143"/>
                <a:gridCol w="1034143"/>
                <a:gridCol w="1034143"/>
                <a:gridCol w="1034143"/>
                <a:gridCol w="103414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1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2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3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4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5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6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7</a:t>
                      </a:r>
                      <a:endParaRPr lang="ru-RU" sz="4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М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О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Л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О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Д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Ц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Ы</a:t>
                      </a:r>
                      <a:endParaRPr lang="ru-RU" sz="4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1.Составить три примера, </a:t>
            </a:r>
            <a:r>
              <a:rPr lang="ru-RU" sz="4000" b="1" dirty="0" smtClean="0"/>
              <a:t>в которых используются формулы сокращенного умножения</a:t>
            </a:r>
          </a:p>
          <a:p>
            <a:pPr algn="ctr">
              <a:buNone/>
            </a:pPr>
            <a:r>
              <a:rPr lang="ru-RU" sz="4000" b="1" smtClean="0"/>
              <a:t>2. РЕШИТЬ </a:t>
            </a:r>
            <a:r>
              <a:rPr lang="ru-RU" sz="4000" b="1" dirty="0" smtClean="0"/>
              <a:t>УРАВНЕНИЕ:</a:t>
            </a:r>
          </a:p>
          <a:p>
            <a:pPr algn="ctr">
              <a:buNone/>
            </a:pPr>
            <a:r>
              <a:rPr lang="ru-RU" sz="4000" b="1" dirty="0" smtClean="0"/>
              <a:t>(</a:t>
            </a:r>
            <a:r>
              <a:rPr lang="en-US" sz="4000" b="1" dirty="0" err="1" smtClean="0"/>
              <a:t>x+y</a:t>
            </a:r>
            <a:r>
              <a:rPr lang="en-US" sz="4000" b="1" dirty="0" smtClean="0"/>
              <a:t>)²-2(</a:t>
            </a:r>
            <a:r>
              <a:rPr lang="en-US" sz="4000" b="1" dirty="0" err="1" smtClean="0"/>
              <a:t>x+y</a:t>
            </a:r>
            <a:r>
              <a:rPr lang="en-US" sz="4000" b="1" dirty="0" smtClean="0"/>
              <a:t>)(x-y)+(x-y)²=4y²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pPr algn="ctr"/>
            <a:r>
              <a:rPr lang="ru-RU" dirty="0" smtClean="0"/>
              <a:t>Подумай: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7239000" cy="48463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Из данных выражений выбери одночлены и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представь их в виде квадрата:</a:t>
            </a:r>
          </a:p>
          <a:p>
            <a:pPr algn="ctr"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m; b + c; 2x; 3y – 4; y²; 5b³c; 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fs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– a.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Проверь себя: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 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m               m² </a:t>
            </a:r>
          </a:p>
          <a:p>
            <a:pPr>
              <a:buNone/>
            </a:pP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2x               4x²</a:t>
            </a:r>
          </a:p>
          <a:p>
            <a:pPr>
              <a:buNone/>
            </a:pP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 y²               y⁴</a:t>
            </a:r>
          </a:p>
          <a:p>
            <a:pPr>
              <a:buNone/>
            </a:pP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5b³c           25b⁶c²   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514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7239000" cy="617000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Из данных выражений выбери одночлены и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представь их в виде удвоенного произведения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m²; b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c; 2x⁴;</a:t>
            </a:r>
          </a:p>
          <a:p>
            <a:pPr algn="ctr"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4y + 3n; y; 8bc³; </a:t>
            </a:r>
          </a:p>
          <a:p>
            <a:pPr algn="ctr"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7s – 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ak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Проверь себя: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m²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          2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m²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2x⁴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          4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x⁴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             2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8bc³         16bc³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Вставь в текст пропущенные слова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3200" b="1" i="1" dirty="0" smtClean="0"/>
              <a:t>Произведение …….. двух выражений и их ……..равно разности квадратов этих выражений.</a:t>
            </a:r>
          </a:p>
          <a:p>
            <a:pPr algn="ctr">
              <a:buNone/>
            </a:pPr>
            <a:r>
              <a:rPr lang="ru-RU" sz="3200" b="1" i="1" dirty="0" smtClean="0"/>
              <a:t>Квадрат ……….двух выражений равен квадрату первого выражения минус……..произведение первого и второго выражений плюс ….....второго выражения.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7239000" cy="59556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dirty="0" smtClean="0"/>
              <a:t>Квадрат суммы двух ………равен ……….. первого выражения ………..удвоенное произведение первого и второго выражений ……….квадрат второго выражения.</a:t>
            </a:r>
          </a:p>
          <a:p>
            <a:pPr algn="ctr">
              <a:buNone/>
            </a:pPr>
            <a:r>
              <a:rPr lang="ru-RU" sz="3200" b="1" i="1" dirty="0" smtClean="0"/>
              <a:t>Разность квадратов ……….выражений равна произведению ………этих выражений на их ………..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00B050"/>
                </a:solidFill>
              </a:rPr>
              <a:t>Проверь себя по рабочему листу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Работа в парах: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9416"/>
            <a:ext cx="7643866" cy="484632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2800" b="1" dirty="0" smtClean="0"/>
              <a:t>1. B</a:t>
            </a:r>
            <a:r>
              <a:rPr lang="ru-RU" sz="2800" b="1" dirty="0" err="1" smtClean="0"/>
              <a:t>ыполнить</a:t>
            </a:r>
            <a:r>
              <a:rPr lang="ru-RU" sz="2800" b="1" dirty="0" smtClean="0"/>
              <a:t> умножение: (3</a:t>
            </a:r>
            <a:r>
              <a:rPr lang="en-US" sz="2800" b="1" dirty="0" smtClean="0"/>
              <a:t>x + 2y)(2y –3x)</a:t>
            </a:r>
          </a:p>
          <a:p>
            <a:pPr marL="514350" indent="-514350">
              <a:buNone/>
            </a:pPr>
            <a:r>
              <a:rPr lang="en-US" sz="2800" b="1" dirty="0" smtClean="0"/>
              <a:t>                                            (c² - m)(c² - m)</a:t>
            </a:r>
          </a:p>
          <a:p>
            <a:pPr marL="514350" indent="-514350">
              <a:buNone/>
            </a:pPr>
            <a:r>
              <a:rPr lang="en-US" sz="2800" b="1" dirty="0" smtClean="0"/>
              <a:t>                                          (4k + n³)(4k + n³)</a:t>
            </a:r>
          </a:p>
          <a:p>
            <a:pPr marL="514350" indent="-514350">
              <a:buNone/>
            </a:pPr>
            <a:r>
              <a:rPr lang="en-US" sz="2800" b="1" dirty="0" smtClean="0"/>
              <a:t>2. </a:t>
            </a:r>
            <a:r>
              <a:rPr lang="ru-RU" sz="2800" b="1" dirty="0" smtClean="0"/>
              <a:t>Возвести в квадрат: (2</a:t>
            </a:r>
            <a:r>
              <a:rPr lang="en-US" sz="2800" b="1" dirty="0" smtClean="0"/>
              <a:t>x²y³ - 4z)</a:t>
            </a:r>
          </a:p>
          <a:p>
            <a:pPr marL="514350" indent="-514350">
              <a:buNone/>
            </a:pPr>
            <a:r>
              <a:rPr lang="en-US" sz="2800" b="1" dirty="0" smtClean="0"/>
              <a:t>                                      (5r + 10abc²)</a:t>
            </a:r>
          </a:p>
          <a:p>
            <a:pPr marL="514350" indent="-514350">
              <a:buNone/>
            </a:pPr>
            <a:r>
              <a:rPr lang="en-US" sz="2800" b="1" dirty="0" smtClean="0"/>
              <a:t>3. </a:t>
            </a:r>
            <a:r>
              <a:rPr lang="ru-RU" sz="2800" b="1" dirty="0" smtClean="0"/>
              <a:t>Представить в виде квадрата двучлена выражение: </a:t>
            </a:r>
            <a:r>
              <a:rPr lang="en-US" sz="2800" b="1" dirty="0" smtClean="0"/>
              <a:t>   </a:t>
            </a:r>
            <a:r>
              <a:rPr lang="ru-RU" sz="2800" b="1" dirty="0" smtClean="0"/>
              <a:t>4</a:t>
            </a:r>
            <a:r>
              <a:rPr lang="en-US" sz="2800" b="1" dirty="0" smtClean="0"/>
              <a:t>x² + 12xy + 9y²</a:t>
            </a:r>
          </a:p>
          <a:p>
            <a:pPr marL="514350" indent="-514350">
              <a:buNone/>
            </a:pPr>
            <a:r>
              <a:rPr lang="en-US" sz="2800" b="1" dirty="0" smtClean="0"/>
              <a:t>                            16a⁴ - 40a²b³ + 25b⁶</a:t>
            </a:r>
            <a:endParaRPr lang="ru-RU" sz="2800" b="1" dirty="0" smtClean="0"/>
          </a:p>
          <a:p>
            <a:pPr marL="514350" indent="-514350"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Взаимопроверка 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Заполни пропуски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sz="3600" b="1" dirty="0" smtClean="0"/>
              <a:t>….. – 48xy + 36y² = (4x - ……)²</a:t>
            </a:r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en-US" sz="3600" b="1" dirty="0" smtClean="0"/>
              <a:t>9b² + …… + 16c² = (3b + …...)²</a:t>
            </a:r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en-US" sz="3600" b="1" dirty="0" smtClean="0"/>
              <a:t>x²y² - 6x³y⁴ + ……  = (….. - …..)²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137</TotalTime>
  <Words>577</Words>
  <PresentationFormat>Экран (4:3)</PresentationFormat>
  <Paragraphs>99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Урок алгебры в 7 классе</vt:lpstr>
      <vt:lpstr>Подумай:</vt:lpstr>
      <vt:lpstr>Проверь себя:</vt:lpstr>
      <vt:lpstr>Слайд 4</vt:lpstr>
      <vt:lpstr>Проверь себя:</vt:lpstr>
      <vt:lpstr>Вставь в текст пропущенные слова</vt:lpstr>
      <vt:lpstr>Слайд 7</vt:lpstr>
      <vt:lpstr>Работа в парах:</vt:lpstr>
      <vt:lpstr>Заполни пропуски</vt:lpstr>
      <vt:lpstr>Проверь себя</vt:lpstr>
      <vt:lpstr>Найди ошибку:</vt:lpstr>
      <vt:lpstr>Проверь себя</vt:lpstr>
      <vt:lpstr>Подбери пару</vt:lpstr>
      <vt:lpstr>Слайд 14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алгебры в 7 классе</dc:title>
  <dc:creator>CeNTeR</dc:creator>
  <cp:lastModifiedBy>CeNTeR</cp:lastModifiedBy>
  <cp:revision>7</cp:revision>
  <dcterms:created xsi:type="dcterms:W3CDTF">2023-02-11T15:06:45Z</dcterms:created>
  <dcterms:modified xsi:type="dcterms:W3CDTF">2023-02-17T14:17:57Z</dcterms:modified>
</cp:coreProperties>
</file>