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7" r:id="rId2"/>
    <p:sldId id="278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4" r:id="rId16"/>
    <p:sldId id="268" r:id="rId17"/>
    <p:sldId id="269" r:id="rId18"/>
    <p:sldId id="270" r:id="rId19"/>
    <p:sldId id="275" r:id="rId20"/>
    <p:sldId id="272" r:id="rId21"/>
    <p:sldId id="279" r:id="rId22"/>
    <p:sldId id="273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52" d="100"/>
          <a:sy n="52" d="100"/>
        </p:scale>
        <p:origin x="-18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00"/>
            </a:gs>
            <a:gs pos="100000">
              <a:srgbClr val="FFFF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885CE5A-7E4D-40ED-B95F-6A80E41D32A1}" type="datetimeFigureOut">
              <a:rPr lang="ru-RU" smtClean="0"/>
              <a:pPr/>
              <a:t>30.08.2018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AF317E-D388-49AB-9335-AA5414D787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Expert\Desktop\&#1088;&#1072;&#1073;&#1086;&#1090;&#1072;\&#1091;&#1088;&#1086;&#1082;&#1080;\2\2%20&#1078;&#1080;&#1074;&#1086;&#1090;&#1085;&#1099;&#1077;\2%20&#1082;&#1083;&#1072;&#1089;&#1089;%20Animals\OLD_MCDONALD_HAD_A_FARM_-_with_lyrics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attach/b/4/103/187/103187058_50780222_9be260b15995.jpg" TargetMode="External"/><Relationship Id="rId2" Type="http://schemas.openxmlformats.org/officeDocument/2006/relationships/hyperlink" Target="http://img3.proshkolu.ru/content/media/pic/std/2000000/1274000/1273793-e0a3e3c09159961f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4parents.ucoz.ru/index/lesson_3/0-7" TargetMode="External"/><Relationship Id="rId5" Type="http://schemas.openxmlformats.org/officeDocument/2006/relationships/hyperlink" Target="http://img1.liveinternet.ru/images/attach/c/2/64/250/64250994_023413191.png" TargetMode="External"/><Relationship Id="rId4" Type="http://schemas.openxmlformats.org/officeDocument/2006/relationships/hyperlink" Target="http://img1.liveinternet.ru/images/attach/c/1/59/334/59334543_06da31774a46t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МКОУ «Белозерская средняя общеобразовательная </a:t>
            </a:r>
            <a:r>
              <a:rPr lang="ru-RU" sz="2000" dirty="0" smtClean="0"/>
              <a:t>школа</a:t>
            </a:r>
            <a:br>
              <a:rPr lang="ru-RU" sz="2000" dirty="0" smtClean="0"/>
            </a:br>
            <a:r>
              <a:rPr lang="ru-RU" sz="2000" dirty="0" smtClean="0"/>
              <a:t>им. </a:t>
            </a:r>
            <a:r>
              <a:rPr lang="ru-RU" sz="2000" dirty="0" err="1" smtClean="0"/>
              <a:t>Коробейникова</a:t>
            </a:r>
            <a:r>
              <a:rPr lang="ru-RU" sz="2000" dirty="0" smtClean="0"/>
              <a:t>»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2000" dirty="0" smtClean="0"/>
              <a:t>Бабушкина </a:t>
            </a:r>
            <a:r>
              <a:rPr lang="ru-RU" sz="2000" dirty="0" smtClean="0"/>
              <a:t>Ксения Викторовна</a:t>
            </a:r>
          </a:p>
          <a:p>
            <a:pPr algn="r">
              <a:buNone/>
            </a:pPr>
            <a:r>
              <a:rPr lang="ru-RU" sz="2000" dirty="0" smtClean="0"/>
              <a:t>Учитель английского языка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2276872"/>
            <a:ext cx="66602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Слайд – тренинг по теме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Animals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( УМК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Биболетова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М.З. </a:t>
            </a:r>
            <a:endParaRPr lang="en-US" sz="2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Enjoy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english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 класс)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Стихи про зоопар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99" y="1556792"/>
            <a:ext cx="7263055" cy="50405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47864" y="260648"/>
            <a:ext cx="223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ZOO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Закончи строчки стихотворения: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6724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зоопарк идём скорей,</a:t>
            </a:r>
          </a:p>
          <a:p>
            <a:pPr>
              <a:buNone/>
            </a:pPr>
            <a:r>
              <a:rPr lang="ru-RU" dirty="0" smtClean="0"/>
              <a:t>Мы посмотрим на зверей.</a:t>
            </a:r>
          </a:p>
          <a:p>
            <a:pPr>
              <a:buNone/>
            </a:pPr>
            <a:r>
              <a:rPr lang="ru-RU" b="1" i="1" dirty="0" err="1" smtClean="0"/>
              <a:t>Elephant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 неужто он?</a:t>
            </a:r>
          </a:p>
          <a:p>
            <a:pPr>
              <a:buNone/>
            </a:pPr>
            <a:r>
              <a:rPr lang="ru-RU" dirty="0" smtClean="0"/>
              <a:t>Самый настоящий </a:t>
            </a:r>
            <a:r>
              <a:rPr lang="ru-RU" b="1" i="1" dirty="0" smtClean="0"/>
              <a:t>слон.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10" descr="Скоро открываемся - Paperbl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2564904"/>
            <a:ext cx="3268511" cy="347208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Рыжая </a:t>
            </a:r>
            <a:r>
              <a:rPr lang="ru-RU" b="1" i="1" dirty="0" smtClean="0"/>
              <a:t>лиса</a:t>
            </a:r>
            <a:r>
              <a:rPr lang="ru-RU" dirty="0" smtClean="0"/>
              <a:t> плутовка</a:t>
            </a:r>
          </a:p>
          <a:p>
            <a:pPr>
              <a:buNone/>
            </a:pPr>
            <a:r>
              <a:rPr lang="ru-RU" b="1" i="1" dirty="0" smtClean="0"/>
              <a:t>                              </a:t>
            </a:r>
            <a:r>
              <a:rPr lang="ru-RU" b="1" i="1" dirty="0" err="1" smtClean="0"/>
              <a:t>Fox</a:t>
            </a:r>
            <a:r>
              <a:rPr lang="ru-RU" b="1" i="1" dirty="0" smtClean="0"/>
              <a:t> </a:t>
            </a:r>
          </a:p>
          <a:p>
            <a:pPr>
              <a:buNone/>
            </a:pPr>
            <a:r>
              <a:rPr lang="ru-RU" dirty="0" smtClean="0"/>
              <a:t>крадётся очень ловко.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18" descr="сказки для малыш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9886" y="1916832"/>
            <a:ext cx="7584114" cy="4250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496944" cy="6264696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   </a:t>
            </a:r>
            <a:r>
              <a:rPr lang="ru-RU" b="1" i="1" dirty="0" err="1" smtClean="0"/>
              <a:t>Crocodile</a:t>
            </a:r>
            <a:endParaRPr lang="ru-RU" b="1" i="1" dirty="0" smtClean="0"/>
          </a:p>
          <a:p>
            <a:pPr>
              <a:buNone/>
            </a:pPr>
            <a:r>
              <a:rPr lang="ru-RU" dirty="0" smtClean="0"/>
              <a:t> всплыл и сейчас</a:t>
            </a:r>
          </a:p>
          <a:p>
            <a:pPr>
              <a:buNone/>
            </a:pPr>
            <a:r>
              <a:rPr lang="ru-RU" dirty="0" smtClean="0"/>
              <a:t>Будет очень страшно.</a:t>
            </a:r>
          </a:p>
          <a:p>
            <a:pPr>
              <a:buNone/>
            </a:pPr>
            <a:r>
              <a:rPr lang="ru-RU" b="1" i="1" dirty="0" smtClean="0"/>
              <a:t>Крокодил</a:t>
            </a:r>
            <a:r>
              <a:rPr lang="ru-RU" dirty="0" smtClean="0"/>
              <a:t> откроет пасть</a:t>
            </a:r>
          </a:p>
          <a:p>
            <a:pPr>
              <a:buNone/>
            </a:pPr>
            <a:r>
              <a:rPr lang="ru-RU" dirty="0" smtClean="0"/>
              <a:t>И не лезь, отважный.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Малыш-крокодильчик - клипарт в векторном форма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4147" y="3356992"/>
            <a:ext cx="5729043" cy="30963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Реши  кроссворд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03846" y="1556793"/>
          <a:ext cx="5760648" cy="37897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80054"/>
                <a:gridCol w="480054"/>
                <a:gridCol w="480054"/>
                <a:gridCol w="480054"/>
                <a:gridCol w="480054"/>
                <a:gridCol w="480054"/>
                <a:gridCol w="480054"/>
                <a:gridCol w="480054"/>
                <a:gridCol w="480054"/>
                <a:gridCol w="480054"/>
                <a:gridCol w="480054"/>
                <a:gridCol w="480054"/>
              </a:tblGrid>
              <a:tr h="621355"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cap="all" spc="0" baseline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cap="all" spc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4</a:t>
                      </a:r>
                      <a:endParaRPr lang="ru-RU" sz="1100" b="1" cap="all" spc="0" baseline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endParaRPr lang="ru-RU" sz="110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1355"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cap="all" spc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     1</a:t>
                      </a:r>
                      <a:endParaRPr lang="ru-RU" sz="120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1355"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cap="all" spc="0" baseline="0" dirty="0" smtClean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  <a:p>
                      <a:r>
                        <a:rPr lang="ru-RU" sz="1400" cap="all" spc="0" baseline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3</a:t>
                      </a:r>
                      <a:endParaRPr lang="ru-RU" sz="140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21355"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29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all" spc="0" normalizeH="0" baseline="0" noProof="0" dirty="0" smtClean="0">
                          <a:ln w="9000" cmpd="sng">
                            <a:solidFill>
                              <a:srgbClr val="000000">
                                <a:shade val="50000"/>
                                <a:satMod val="120000"/>
                              </a:srgbClr>
                            </a:solidFill>
                            <a:prstDash val="solid"/>
                          </a:ln>
                          <a:solidFill>
                            <a:srgbClr val="000000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   2</a:t>
                      </a:r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1355"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570" b="1" cap="all" spc="0" baseline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Box 269"/>
          <p:cNvSpPr txBox="1">
            <a:spLocks noChangeArrowheads="1"/>
          </p:cNvSpPr>
          <p:nvPr/>
        </p:nvSpPr>
        <p:spPr bwMode="auto">
          <a:xfrm>
            <a:off x="323528" y="1844824"/>
            <a:ext cx="2519363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горизонтали: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 dirty="0">
                <a:latin typeface="Times New Roman" pitchFamily="18" charset="0"/>
              </a:rPr>
              <a:t>1 – </a:t>
            </a:r>
            <a:r>
              <a:rPr lang="ru-RU" sz="2400" dirty="0" smtClean="0">
                <a:latin typeface="Times New Roman" pitchFamily="18" charset="0"/>
              </a:rPr>
              <a:t>кошка</a:t>
            </a:r>
            <a:endParaRPr lang="ru-RU" sz="24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400" dirty="0">
                <a:latin typeface="Times New Roman" pitchFamily="18" charset="0"/>
              </a:rPr>
              <a:t>3 – </a:t>
            </a:r>
            <a:r>
              <a:rPr lang="ru-RU" sz="2400" dirty="0" smtClean="0">
                <a:latin typeface="Times New Roman" pitchFamily="18" charset="0"/>
              </a:rPr>
              <a:t>крокодил</a:t>
            </a:r>
            <a:endParaRPr lang="ru-RU" sz="24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По </a:t>
            </a: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вертикали:</a:t>
            </a:r>
          </a:p>
          <a:p>
            <a:pPr>
              <a:spcBef>
                <a:spcPct val="50000"/>
              </a:spcBef>
              <a:defRPr/>
            </a:pPr>
            <a:r>
              <a:rPr lang="ru-RU" sz="2400" dirty="0" smtClean="0">
                <a:latin typeface="Times New Roman" pitchFamily="18" charset="0"/>
              </a:rPr>
              <a:t>3 –лиса</a:t>
            </a:r>
            <a:endParaRPr lang="ru-RU" sz="2400" dirty="0">
              <a:latin typeface="Times New Roman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ru-RU" sz="2400" dirty="0" smtClean="0">
                <a:latin typeface="Times New Roman" pitchFamily="18" charset="0"/>
              </a:rPr>
              <a:t>4 </a:t>
            </a:r>
            <a:r>
              <a:rPr lang="ru-RU" sz="2400" dirty="0">
                <a:latin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</a:rPr>
              <a:t>тигр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229600" cy="1143000"/>
          </a:xfrm>
        </p:spPr>
        <p:txBody>
          <a:bodyPr/>
          <a:lstStyle/>
          <a:p>
            <a:r>
              <a:rPr lang="en-US" dirty="0" smtClean="0"/>
              <a:t>Listen and repeat!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LD_MCDONALD_HAD_A_FARM_-_with_lyric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6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</a:rPr>
              <a:t>Вставь пропущенные буквы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en-US" sz="6000" b="1" dirty="0" smtClean="0"/>
              <a:t>a d</a:t>
            </a:r>
            <a:r>
              <a:rPr lang="ru-RU" sz="6000" b="1" dirty="0" smtClean="0"/>
              <a:t>_</a:t>
            </a:r>
            <a:r>
              <a:rPr lang="en-US" sz="6000" b="1" dirty="0" smtClean="0"/>
              <a:t>g</a:t>
            </a:r>
            <a:r>
              <a:rPr lang="ru-RU" sz="6000" dirty="0" smtClean="0"/>
              <a:t>, </a:t>
            </a:r>
            <a:r>
              <a:rPr lang="en-US" sz="6000" b="1" dirty="0" smtClean="0"/>
              <a:t>a c</a:t>
            </a:r>
            <a:r>
              <a:rPr lang="ru-RU" sz="6000" b="1" dirty="0" smtClean="0"/>
              <a:t>_</a:t>
            </a:r>
            <a:r>
              <a:rPr lang="en-US" sz="6000" b="1" dirty="0" smtClean="0"/>
              <a:t>t</a:t>
            </a:r>
            <a:r>
              <a:rPr lang="ru-RU" sz="6000" dirty="0" smtClean="0"/>
              <a:t>, </a:t>
            </a:r>
            <a:r>
              <a:rPr lang="en-US" sz="6000" b="1" dirty="0" smtClean="0"/>
              <a:t>a f</a:t>
            </a:r>
            <a:r>
              <a:rPr lang="ru-RU" sz="6000" b="1" dirty="0" smtClean="0"/>
              <a:t>_</a:t>
            </a:r>
            <a:r>
              <a:rPr lang="en-US" sz="6000" b="1" dirty="0" smtClean="0"/>
              <a:t>x</a:t>
            </a:r>
            <a:r>
              <a:rPr lang="ru-RU" sz="6000" dirty="0" smtClean="0"/>
              <a:t>,</a:t>
            </a:r>
          </a:p>
          <a:p>
            <a:pPr algn="ctr">
              <a:buNone/>
            </a:pPr>
            <a:r>
              <a:rPr lang="ru-RU" sz="6000" dirty="0" smtClean="0"/>
              <a:t> </a:t>
            </a:r>
            <a:r>
              <a:rPr lang="en-US" sz="6000" b="1" dirty="0" smtClean="0"/>
              <a:t>an el</a:t>
            </a:r>
            <a:r>
              <a:rPr lang="ru-RU" sz="6000" b="1" dirty="0" smtClean="0"/>
              <a:t>_</a:t>
            </a:r>
            <a:r>
              <a:rPr lang="en-US" sz="6000" b="1" dirty="0" smtClean="0"/>
              <a:t>ph</a:t>
            </a:r>
            <a:r>
              <a:rPr lang="ru-RU" sz="6000" b="1" dirty="0" smtClean="0"/>
              <a:t>_</a:t>
            </a:r>
            <a:r>
              <a:rPr lang="en-US" sz="6000" b="1" dirty="0" err="1" smtClean="0"/>
              <a:t>nt</a:t>
            </a:r>
            <a:r>
              <a:rPr lang="ru-RU" sz="6000" dirty="0" smtClean="0"/>
              <a:t>, </a:t>
            </a:r>
          </a:p>
          <a:p>
            <a:pPr algn="ctr">
              <a:buNone/>
            </a:pPr>
            <a:r>
              <a:rPr lang="en-US" sz="6000" b="1" dirty="0" smtClean="0"/>
              <a:t>a </a:t>
            </a:r>
            <a:r>
              <a:rPr lang="en-US" sz="6000" b="1" dirty="0" err="1" smtClean="0"/>
              <a:t>cr</a:t>
            </a:r>
            <a:r>
              <a:rPr lang="ru-RU" sz="6000" b="1" dirty="0" smtClean="0"/>
              <a:t>_</a:t>
            </a:r>
            <a:r>
              <a:rPr lang="en-US" sz="6000" b="1" dirty="0" smtClean="0"/>
              <a:t>c</a:t>
            </a:r>
            <a:r>
              <a:rPr lang="ru-RU" sz="6000" b="1" dirty="0" smtClean="0"/>
              <a:t>_</a:t>
            </a:r>
            <a:r>
              <a:rPr lang="en-US" sz="6000" b="1" dirty="0" smtClean="0"/>
              <a:t>d</a:t>
            </a:r>
            <a:r>
              <a:rPr lang="ru-RU" sz="6000" b="1" dirty="0" smtClean="0"/>
              <a:t>_</a:t>
            </a:r>
            <a:r>
              <a:rPr lang="en-US" sz="6000" b="1" dirty="0" smtClean="0"/>
              <a:t>le</a:t>
            </a:r>
            <a:r>
              <a:rPr lang="ru-RU" sz="6000" dirty="0" smtClean="0"/>
              <a:t>, </a:t>
            </a:r>
            <a:r>
              <a:rPr lang="en-US" sz="6000" b="1" dirty="0" smtClean="0"/>
              <a:t>a t</a:t>
            </a:r>
            <a:r>
              <a:rPr lang="ru-RU" sz="6000" b="1" dirty="0" smtClean="0"/>
              <a:t>_</a:t>
            </a:r>
            <a:r>
              <a:rPr lang="en-US" sz="6000" b="1" dirty="0" err="1" smtClean="0"/>
              <a:t>ger</a:t>
            </a:r>
            <a:r>
              <a:rPr lang="ru-RU" sz="6000" dirty="0" smtClean="0"/>
              <a:t>.</a:t>
            </a:r>
            <a:endParaRPr lang="ru-RU" sz="6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Проверь себя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6000" b="1" dirty="0" smtClean="0"/>
              <a:t>a d</a:t>
            </a:r>
            <a:r>
              <a:rPr lang="en-US" sz="6000" b="1" dirty="0" smtClean="0">
                <a:solidFill>
                  <a:srgbClr val="FF0000"/>
                </a:solidFill>
              </a:rPr>
              <a:t>o</a:t>
            </a:r>
            <a:r>
              <a:rPr lang="en-US" sz="6000" b="1" dirty="0" smtClean="0"/>
              <a:t>g, a c</a:t>
            </a:r>
            <a:r>
              <a:rPr lang="en-US" sz="6000" b="1" dirty="0" smtClean="0">
                <a:solidFill>
                  <a:srgbClr val="FF0000"/>
                </a:solidFill>
              </a:rPr>
              <a:t>a</a:t>
            </a:r>
            <a:r>
              <a:rPr lang="en-US" sz="6000" b="1" dirty="0" smtClean="0"/>
              <a:t>t, a f</a:t>
            </a:r>
            <a:r>
              <a:rPr lang="en-US" sz="6000" b="1" dirty="0" smtClean="0">
                <a:solidFill>
                  <a:srgbClr val="FF0000"/>
                </a:solidFill>
              </a:rPr>
              <a:t>o</a:t>
            </a:r>
            <a:r>
              <a:rPr lang="en-US" sz="6000" b="1" dirty="0" smtClean="0"/>
              <a:t>x,</a:t>
            </a:r>
          </a:p>
          <a:p>
            <a:pPr algn="ctr">
              <a:buNone/>
            </a:pPr>
            <a:r>
              <a:rPr lang="en-US" sz="6000" b="1" dirty="0" smtClean="0"/>
              <a:t> an el</a:t>
            </a:r>
            <a:r>
              <a:rPr lang="en-US" sz="6000" b="1" dirty="0" smtClean="0">
                <a:solidFill>
                  <a:srgbClr val="FF0000"/>
                </a:solidFill>
              </a:rPr>
              <a:t>e</a:t>
            </a:r>
            <a:r>
              <a:rPr lang="en-US" sz="6000" b="1" dirty="0" smtClean="0"/>
              <a:t>ph</a:t>
            </a:r>
            <a:r>
              <a:rPr lang="en-US" sz="6000" b="1" dirty="0" smtClean="0">
                <a:solidFill>
                  <a:srgbClr val="FF0000"/>
                </a:solidFill>
              </a:rPr>
              <a:t>a</a:t>
            </a:r>
            <a:r>
              <a:rPr lang="en-US" sz="6000" b="1" dirty="0" smtClean="0"/>
              <a:t>nt, </a:t>
            </a:r>
          </a:p>
          <a:p>
            <a:pPr algn="ctr">
              <a:buNone/>
            </a:pPr>
            <a:r>
              <a:rPr lang="en-US" sz="6000" b="1" dirty="0" smtClean="0"/>
              <a:t>a cr</a:t>
            </a:r>
            <a:r>
              <a:rPr lang="en-US" sz="6000" b="1" dirty="0" smtClean="0">
                <a:solidFill>
                  <a:srgbClr val="FF0000"/>
                </a:solidFill>
              </a:rPr>
              <a:t>o</a:t>
            </a:r>
            <a:r>
              <a:rPr lang="en-US" sz="6000" b="1" dirty="0" smtClean="0"/>
              <a:t>c</a:t>
            </a:r>
            <a:r>
              <a:rPr lang="en-US" sz="6000" b="1" dirty="0" smtClean="0">
                <a:solidFill>
                  <a:srgbClr val="FF0000"/>
                </a:solidFill>
              </a:rPr>
              <a:t>o</a:t>
            </a:r>
            <a:r>
              <a:rPr lang="en-US" sz="6000" b="1" dirty="0" smtClean="0"/>
              <a:t>d</a:t>
            </a:r>
            <a:r>
              <a:rPr lang="en-US" sz="6000" b="1" dirty="0" smtClean="0">
                <a:solidFill>
                  <a:srgbClr val="FF0000"/>
                </a:solidFill>
              </a:rPr>
              <a:t>i</a:t>
            </a:r>
            <a:r>
              <a:rPr lang="en-US" sz="6000" b="1" dirty="0" smtClean="0"/>
              <a:t>le, a t</a:t>
            </a:r>
            <a:r>
              <a:rPr lang="en-US" sz="6000" b="1" dirty="0" smtClean="0">
                <a:solidFill>
                  <a:srgbClr val="FF0000"/>
                </a:solidFill>
              </a:rPr>
              <a:t>i</a:t>
            </a:r>
            <a:r>
              <a:rPr lang="en-US" sz="6000" b="1" dirty="0" smtClean="0"/>
              <a:t>ger.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Match the columns:</a:t>
            </a:r>
            <a:endParaRPr lang="ru-RU" dirty="0"/>
          </a:p>
        </p:txBody>
      </p:sp>
      <p:pic>
        <p:nvPicPr>
          <p:cNvPr id="4" name="Picture 18" descr="сказки для малыше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84784"/>
            <a:ext cx="2569625" cy="1440160"/>
          </a:xfrm>
          <a:prstGeom prst="rect">
            <a:avLst/>
          </a:prstGeom>
          <a:noFill/>
        </p:spPr>
      </p:pic>
      <p:pic>
        <p:nvPicPr>
          <p:cNvPr id="5" name="Picture 10" descr="Скоро открываемся - Paperbl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924944"/>
            <a:ext cx="1898009" cy="2016224"/>
          </a:xfrm>
          <a:prstGeom prst="rect">
            <a:avLst/>
          </a:prstGeom>
          <a:noFill/>
        </p:spPr>
      </p:pic>
      <p:pic>
        <p:nvPicPr>
          <p:cNvPr id="6" name="Picture 2" descr="Малыш-крокодильчик - клипарт в векторном формат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941168"/>
            <a:ext cx="2664671" cy="144016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04248" y="5229200"/>
            <a:ext cx="17956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kern="0" dirty="0" smtClean="0">
                <a:solidFill>
                  <a:srgbClr val="000000"/>
                </a:solidFill>
              </a:rPr>
              <a:t>a fox</a:t>
            </a:r>
            <a:r>
              <a:rPr lang="ru-RU" sz="4800" b="1" kern="0" dirty="0" smtClean="0">
                <a:solidFill>
                  <a:srgbClr val="00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1484784"/>
            <a:ext cx="37834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kern="0" dirty="0" smtClean="0">
                <a:solidFill>
                  <a:srgbClr val="000000"/>
                </a:solidFill>
              </a:rPr>
              <a:t>an elephant</a:t>
            </a:r>
            <a:r>
              <a:rPr lang="en-US" sz="4800" kern="0" dirty="0" smtClean="0">
                <a:solidFill>
                  <a:srgbClr val="000000"/>
                </a:solidFill>
              </a:rPr>
              <a:t> 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3212976"/>
            <a:ext cx="36118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kern="0" dirty="0" smtClean="0">
                <a:solidFill>
                  <a:srgbClr val="000000"/>
                </a:solidFill>
              </a:rPr>
              <a:t> </a:t>
            </a:r>
            <a:r>
              <a:rPr lang="en-US" sz="4800" b="1" kern="0" dirty="0" smtClean="0">
                <a:solidFill>
                  <a:srgbClr val="000000"/>
                </a:solidFill>
              </a:rPr>
              <a:t>a crocodile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915816" y="2276872"/>
            <a:ext cx="2160240" cy="1800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635896" y="3933056"/>
            <a:ext cx="2376264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4" idx="3"/>
          </p:cNvCxnSpPr>
          <p:nvPr/>
        </p:nvCxnSpPr>
        <p:spPr>
          <a:xfrm flipH="1" flipV="1">
            <a:off x="3325201" y="2204864"/>
            <a:ext cx="3335031" cy="34563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r>
              <a:rPr lang="ru-RU" sz="2000" dirty="0" smtClean="0"/>
              <a:t>Тема: « Наши любимые животные»</a:t>
            </a:r>
          </a:p>
          <a:p>
            <a:r>
              <a:rPr lang="ru-RU" sz="2000" dirty="0" smtClean="0"/>
              <a:t>Тип учебного занятия: Систематизация и обобщение знаний и умений.</a:t>
            </a:r>
          </a:p>
          <a:p>
            <a:r>
              <a:rPr lang="ru-RU" sz="2000" dirty="0" smtClean="0"/>
              <a:t>Цель: Создание условий для систематизации изученного материала, установление уровня владения данным материалом.</a:t>
            </a:r>
          </a:p>
          <a:p>
            <a:r>
              <a:rPr lang="ru-RU" sz="2000" dirty="0" smtClean="0"/>
              <a:t>Задачи:</a:t>
            </a:r>
          </a:p>
          <a:p>
            <a:r>
              <a:rPr lang="ru-RU" sz="2000" dirty="0" smtClean="0"/>
              <a:t>1.Повторение изученных лексических единиц и структур.</a:t>
            </a:r>
          </a:p>
          <a:p>
            <a:r>
              <a:rPr lang="ru-RU" sz="2000" dirty="0" smtClean="0"/>
              <a:t>2.Развитие коммуникативных навыков учащихся:</a:t>
            </a:r>
          </a:p>
          <a:p>
            <a:r>
              <a:rPr lang="ru-RU" sz="2000" dirty="0" smtClean="0"/>
              <a:t>  -уметь рассказывать о животных по картинкам с опорой на план-схему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Найди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16832"/>
            <a:ext cx="9144000" cy="2044824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15719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600" b="1" i="1" dirty="0" smtClean="0"/>
              <a:t>dog</a:t>
            </a:r>
            <a:r>
              <a:rPr lang="ru-RU" sz="3600" b="1" i="1" dirty="0" smtClean="0"/>
              <a:t> </a:t>
            </a:r>
            <a:r>
              <a:rPr lang="en-US" sz="3600" b="1" i="1" dirty="0" smtClean="0"/>
              <a:t>cat</a:t>
            </a:r>
            <a:r>
              <a:rPr lang="ru-RU" sz="3600" b="1" i="1" dirty="0" smtClean="0"/>
              <a:t> </a:t>
            </a:r>
            <a:r>
              <a:rPr lang="en-US" sz="3600" b="1" i="1" dirty="0" smtClean="0"/>
              <a:t>fox</a:t>
            </a:r>
            <a:r>
              <a:rPr lang="ru-RU" sz="3600" b="1" i="1" dirty="0" smtClean="0"/>
              <a:t> </a:t>
            </a:r>
            <a:r>
              <a:rPr lang="en-US" sz="3600" b="1" i="1" dirty="0" smtClean="0"/>
              <a:t>elephant</a:t>
            </a:r>
            <a:r>
              <a:rPr lang="ru-RU" sz="3600" b="1" i="1" dirty="0" smtClean="0"/>
              <a:t>  </a:t>
            </a:r>
            <a:r>
              <a:rPr lang="en-US" sz="3600" b="1" i="1" dirty="0" smtClean="0"/>
              <a:t>crocodile</a:t>
            </a:r>
            <a:endParaRPr lang="ru-RU" sz="3600" b="1" i="1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-136982" y="2967335"/>
            <a:ext cx="9417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ogcatfoxelephantcrocodile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Расскажи о своем животном, опираясь на план-схему: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odel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32856"/>
            <a:ext cx="8410094" cy="3672408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79388" y="765175"/>
            <a:ext cx="871378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800" b="1" dirty="0">
                <a:solidFill>
                  <a:srgbClr val="0000FF"/>
                </a:solidFill>
              </a:rPr>
              <a:t>T</a:t>
            </a:r>
            <a:r>
              <a:rPr lang="en-US" sz="4800" b="1" dirty="0">
                <a:solidFill>
                  <a:srgbClr val="FF0000"/>
                </a:solidFill>
              </a:rPr>
              <a:t>h</a:t>
            </a:r>
            <a:r>
              <a:rPr lang="en-US" sz="4800" b="1" dirty="0"/>
              <a:t>a</a:t>
            </a:r>
            <a:r>
              <a:rPr lang="en-US" sz="4800" b="1" dirty="0">
                <a:solidFill>
                  <a:srgbClr val="66FF66"/>
                </a:solidFill>
              </a:rPr>
              <a:t>n</a:t>
            </a:r>
            <a:r>
              <a:rPr lang="en-US" sz="4800" b="1" dirty="0">
                <a:solidFill>
                  <a:srgbClr val="006600"/>
                </a:solidFill>
              </a:rPr>
              <a:t>k</a:t>
            </a:r>
            <a:r>
              <a:rPr lang="en-US" sz="4800" b="1" dirty="0"/>
              <a:t> </a:t>
            </a:r>
            <a:r>
              <a:rPr lang="en-US" sz="4800" b="1" dirty="0">
                <a:solidFill>
                  <a:srgbClr val="0000FF"/>
                </a:solidFill>
              </a:rPr>
              <a:t>y</a:t>
            </a:r>
            <a:r>
              <a:rPr lang="en-US" sz="4800" b="1" dirty="0">
                <a:solidFill>
                  <a:srgbClr val="FF9900"/>
                </a:solidFill>
              </a:rPr>
              <a:t>o</a:t>
            </a:r>
            <a:r>
              <a:rPr lang="en-US" sz="4800" b="1" dirty="0">
                <a:solidFill>
                  <a:srgbClr val="66FF66"/>
                </a:solidFill>
              </a:rPr>
              <a:t>u</a:t>
            </a:r>
            <a:r>
              <a:rPr lang="en-US" sz="4800" b="1" dirty="0"/>
              <a:t> v</a:t>
            </a:r>
            <a:r>
              <a:rPr lang="en-US" sz="4800" b="1" dirty="0">
                <a:solidFill>
                  <a:srgbClr val="006600"/>
                </a:solidFill>
              </a:rPr>
              <a:t>e</a:t>
            </a:r>
            <a:r>
              <a:rPr lang="en-US" sz="4800" b="1" dirty="0">
                <a:solidFill>
                  <a:srgbClr val="66FF66"/>
                </a:solidFill>
              </a:rPr>
              <a:t>r</a:t>
            </a:r>
            <a:r>
              <a:rPr lang="en-US" sz="4800" b="1" dirty="0"/>
              <a:t>y </a:t>
            </a:r>
            <a:r>
              <a:rPr lang="en-US" sz="4800" b="1" dirty="0">
                <a:solidFill>
                  <a:srgbClr val="0000FF"/>
                </a:solidFill>
              </a:rPr>
              <a:t>m</a:t>
            </a:r>
            <a:r>
              <a:rPr lang="en-US" sz="4800" b="1" dirty="0">
                <a:solidFill>
                  <a:srgbClr val="FF9900"/>
                </a:solidFill>
              </a:rPr>
              <a:t>u</a:t>
            </a:r>
            <a:r>
              <a:rPr lang="en-US" sz="4800" b="1" dirty="0"/>
              <a:t>c</a:t>
            </a:r>
            <a:r>
              <a:rPr lang="en-US" sz="4800" b="1" dirty="0">
                <a:solidFill>
                  <a:srgbClr val="FF0000"/>
                </a:solidFill>
              </a:rPr>
              <a:t>h</a:t>
            </a:r>
            <a:r>
              <a:rPr lang="en-US" sz="4800" b="1" dirty="0"/>
              <a:t>.</a:t>
            </a:r>
          </a:p>
          <a:p>
            <a:pPr algn="ctr"/>
            <a:r>
              <a:rPr lang="en-US" sz="4800" b="1" dirty="0">
                <a:solidFill>
                  <a:srgbClr val="FF0000"/>
                </a:solidFill>
              </a:rPr>
              <a:t>I</a:t>
            </a:r>
            <a:r>
              <a:rPr lang="en-US" sz="4800" b="1" dirty="0">
                <a:solidFill>
                  <a:srgbClr val="006600"/>
                </a:solidFill>
              </a:rPr>
              <a:t>t</a:t>
            </a:r>
            <a:r>
              <a:rPr lang="en-US" sz="4800" b="1" dirty="0"/>
              <a:t> </a:t>
            </a:r>
            <a:r>
              <a:rPr lang="en-US" sz="4800" b="1" dirty="0">
                <a:solidFill>
                  <a:srgbClr val="66FF66"/>
                </a:solidFill>
              </a:rPr>
              <a:t>w</a:t>
            </a:r>
            <a:r>
              <a:rPr lang="en-US" sz="4800" b="1" dirty="0">
                <a:solidFill>
                  <a:srgbClr val="0000FF"/>
                </a:solidFill>
              </a:rPr>
              <a:t>a</a:t>
            </a:r>
            <a:r>
              <a:rPr lang="en-US" sz="4800" b="1" dirty="0"/>
              <a:t>s </a:t>
            </a:r>
            <a:r>
              <a:rPr lang="en-US" sz="4800" b="1" dirty="0">
                <a:solidFill>
                  <a:srgbClr val="66FF66"/>
                </a:solidFill>
              </a:rPr>
              <a:t>v</a:t>
            </a:r>
            <a:r>
              <a:rPr lang="en-US" sz="4800" b="1" dirty="0"/>
              <a:t>e</a:t>
            </a:r>
            <a:r>
              <a:rPr lang="en-US" sz="4800" b="1" dirty="0">
                <a:solidFill>
                  <a:srgbClr val="FF0000"/>
                </a:solidFill>
              </a:rPr>
              <a:t>r</a:t>
            </a:r>
            <a:r>
              <a:rPr lang="en-US" sz="4800" b="1" dirty="0"/>
              <a:t>y </a:t>
            </a:r>
            <a:r>
              <a:rPr lang="en-US" sz="4800" b="1" dirty="0">
                <a:solidFill>
                  <a:srgbClr val="FF9900"/>
                </a:solidFill>
              </a:rPr>
              <a:t>i</a:t>
            </a:r>
            <a:r>
              <a:rPr lang="en-US" sz="4800" b="1" dirty="0"/>
              <a:t>n</a:t>
            </a:r>
            <a:r>
              <a:rPr lang="en-US" sz="4800" b="1" dirty="0">
                <a:solidFill>
                  <a:srgbClr val="0000FF"/>
                </a:solidFill>
              </a:rPr>
              <a:t>t</a:t>
            </a:r>
            <a:r>
              <a:rPr lang="en-US" sz="4800" b="1" dirty="0"/>
              <a:t>e</a:t>
            </a:r>
            <a:r>
              <a:rPr lang="en-US" sz="4800" b="1" dirty="0">
                <a:solidFill>
                  <a:srgbClr val="66FF66"/>
                </a:solidFill>
              </a:rPr>
              <a:t>r</a:t>
            </a:r>
            <a:r>
              <a:rPr lang="en-US" sz="4800" b="1" dirty="0"/>
              <a:t>e</a:t>
            </a:r>
            <a:r>
              <a:rPr lang="en-US" sz="4800" b="1" dirty="0">
                <a:solidFill>
                  <a:srgbClr val="006600"/>
                </a:solidFill>
              </a:rPr>
              <a:t>s</a:t>
            </a:r>
            <a:r>
              <a:rPr lang="en-US" sz="4800" b="1" dirty="0">
                <a:solidFill>
                  <a:srgbClr val="FF0000"/>
                </a:solidFill>
              </a:rPr>
              <a:t>t</a:t>
            </a:r>
            <a:r>
              <a:rPr lang="en-US" sz="4800" b="1" dirty="0"/>
              <a:t>i</a:t>
            </a:r>
            <a:r>
              <a:rPr lang="en-US" sz="4800" b="1" dirty="0">
                <a:solidFill>
                  <a:srgbClr val="66FF66"/>
                </a:solidFill>
              </a:rPr>
              <a:t>n</a:t>
            </a:r>
            <a:r>
              <a:rPr lang="en-US" sz="4800" b="1" dirty="0">
                <a:solidFill>
                  <a:srgbClr val="FF9900"/>
                </a:solidFill>
              </a:rPr>
              <a:t>g</a:t>
            </a:r>
            <a:r>
              <a:rPr lang="en-US" sz="4800" b="1" dirty="0"/>
              <a:t>.</a:t>
            </a:r>
            <a:endParaRPr lang="ru-RU" sz="4800" b="1" dirty="0"/>
          </a:p>
        </p:txBody>
      </p:sp>
      <p:sp>
        <p:nvSpPr>
          <p:cNvPr id="51203" name="Text Box 3"/>
          <p:cNvSpPr txBox="1">
            <a:spLocks noChangeArrowheads="1"/>
          </p:cNvSpPr>
          <p:nvPr/>
        </p:nvSpPr>
        <p:spPr bwMode="auto">
          <a:xfrm>
            <a:off x="3059113" y="3141663"/>
            <a:ext cx="352742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 b="1">
                <a:solidFill>
                  <a:srgbClr val="0000FF"/>
                </a:solidFill>
              </a:rPr>
              <a:t>See you!</a:t>
            </a:r>
          </a:p>
          <a:p>
            <a:pPr algn="r"/>
            <a:r>
              <a:rPr lang="en-US" sz="4000" b="1">
                <a:solidFill>
                  <a:srgbClr val="0000FF"/>
                </a:solidFill>
              </a:rPr>
              <a:t>Good bye!</a:t>
            </a:r>
            <a:endParaRPr lang="ru-RU" sz="4000" b="1">
              <a:solidFill>
                <a:srgbClr val="0000FF"/>
              </a:solidFill>
            </a:endParaRPr>
          </a:p>
        </p:txBody>
      </p:sp>
      <p:pic>
        <p:nvPicPr>
          <p:cNvPr id="26628" name="Picture 4" descr="72074859_58719593_8e6ab57d5f6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4076700"/>
            <a:ext cx="257016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72074859_58719593_8e6ab57d5f6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644900"/>
            <a:ext cx="2570162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Ссылки</a:t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 на Интернет - источники</a:t>
            </a:r>
            <a:r>
              <a:rPr lang="ru-RU" sz="4800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400" dirty="0" smtClean="0"/>
              <a:t>Лиса</a:t>
            </a:r>
          </a:p>
          <a:p>
            <a:pPr>
              <a:buNone/>
            </a:pPr>
            <a:r>
              <a:rPr lang="en-US" sz="1400" dirty="0" smtClean="0">
                <a:hlinkClick r:id="rId2"/>
              </a:rPr>
              <a:t>http://img3.proshkolu.ru/content/media/pic/std/2000000/1274000/1273793-e0a3e3c09159961f.png</a:t>
            </a: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Кошка</a:t>
            </a:r>
          </a:p>
          <a:p>
            <a:pPr>
              <a:buNone/>
            </a:pPr>
            <a:r>
              <a:rPr lang="en-US" sz="1400" dirty="0" smtClean="0">
                <a:hlinkClick r:id="rId3"/>
              </a:rPr>
              <a:t>http://img0.liveinternet.ru/images/attach/b/4/103/187/103187058_50780222_9be260b15995.jpg</a:t>
            </a: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Слон</a:t>
            </a:r>
          </a:p>
          <a:p>
            <a:pPr>
              <a:buNone/>
            </a:pPr>
            <a:r>
              <a:rPr lang="en-US" sz="1400" dirty="0" smtClean="0">
                <a:hlinkClick r:id="rId4"/>
              </a:rPr>
              <a:t>http://img1.liveinternet.ru/images/attach/c/1/59/334/59334543_06da31774a46t.jpg</a:t>
            </a: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Крокодил</a:t>
            </a:r>
          </a:p>
          <a:p>
            <a:pPr>
              <a:buNone/>
            </a:pPr>
            <a:r>
              <a:rPr lang="en-US" sz="1400" dirty="0" smtClean="0"/>
              <a:t>http://static7.depositphotos.com/1000792/716/v/950/depositphotos_7169160-Baby--crocodile.jpg</a:t>
            </a: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Тигр</a:t>
            </a:r>
          </a:p>
          <a:p>
            <a:pPr>
              <a:buNone/>
            </a:pPr>
            <a:r>
              <a:rPr lang="en-US" sz="1400" dirty="0" smtClean="0">
                <a:hlinkClick r:id="rId5"/>
              </a:rPr>
              <a:t>http://img1.liveinternet.ru/images/attach/c/2/64/250/64250994_023413191.png</a:t>
            </a: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План-схема ответа</a:t>
            </a:r>
          </a:p>
          <a:p>
            <a:pPr>
              <a:buNone/>
            </a:pPr>
            <a:r>
              <a:rPr lang="en-US" sz="1400" dirty="0" smtClean="0">
                <a:hlinkClick r:id="rId6"/>
              </a:rPr>
              <a:t>http://4parents.ucoz.ru/index/lesson_3/0-7</a:t>
            </a:r>
            <a:endParaRPr lang="ru-RU" sz="140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endParaRPr lang="ru-RU" sz="1400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Скоро открываемся - Paperblo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636912"/>
            <a:ext cx="3268511" cy="3472086"/>
          </a:xfrm>
          <a:prstGeom prst="rect">
            <a:avLst/>
          </a:prstGeom>
          <a:noFill/>
        </p:spPr>
      </p:pic>
      <p:pic>
        <p:nvPicPr>
          <p:cNvPr id="1038" name="Picture 14" descr="Добрые котики от художника Алексея Долот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40000"/>
            <a:ext cx="3779912" cy="3518000"/>
          </a:xfrm>
          <a:prstGeom prst="rect">
            <a:avLst/>
          </a:prstGeom>
          <a:noFill/>
        </p:spPr>
      </p:pic>
      <p:pic>
        <p:nvPicPr>
          <p:cNvPr id="1036" name="Picture 12" descr="Мультяшние собачки - Миниатюрные собач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51920" cy="3851921"/>
          </a:xfrm>
          <a:prstGeom prst="rect">
            <a:avLst/>
          </a:prstGeom>
          <a:noFill/>
        </p:spPr>
      </p:pic>
      <p:pic>
        <p:nvPicPr>
          <p:cNvPr id="1042" name="Picture 18" descr="сказки для малыш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921" y="0"/>
            <a:ext cx="5292080" cy="2708920"/>
          </a:xfrm>
          <a:prstGeom prst="rect">
            <a:avLst/>
          </a:prstGeom>
          <a:noFill/>
        </p:spPr>
      </p:pic>
      <p:pic>
        <p:nvPicPr>
          <p:cNvPr id="6146" name="Picture 2" descr="http://img1.liveinternet.ru/images/attach/c/2/64/250/64250994_02341319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5550" y="2492896"/>
            <a:ext cx="2638450" cy="39576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83316" y="476672"/>
            <a:ext cx="2106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 dog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12" descr="Мультяшние собачки - Миниатюрные собачк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419872" y="476672"/>
            <a:ext cx="18377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 cat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14" descr="Добрые котики от художника Алексея Долотов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262835" y="1600200"/>
            <a:ext cx="4618330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476672"/>
            <a:ext cx="41764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 fox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18" descr="сказки для малышей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132856"/>
            <a:ext cx="7584114" cy="425055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404664"/>
            <a:ext cx="4214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an elephant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Picture 10" descr="Скоро открываемся - Paperblo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441701" y="1600200"/>
            <a:ext cx="426059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260648"/>
            <a:ext cx="4218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 a crocodile</a:t>
            </a:r>
          </a:p>
        </p:txBody>
      </p:sp>
      <p:pic>
        <p:nvPicPr>
          <p:cNvPr id="1026" name="Picture 2" descr="Малыш-крокодильчик - клипарт в векторном форма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860780" cy="424847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492896"/>
            <a:ext cx="24577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 tiger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8" name="Picture 2" descr="http://img1.liveinternet.ru/images/attach/c/2/64/250/64250994_02341319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0"/>
            <a:ext cx="4438650" cy="665797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230</Words>
  <Application>Microsoft Office PowerPoint</Application>
  <PresentationFormat>Экран (4:3)</PresentationFormat>
  <Paragraphs>91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Тема1</vt:lpstr>
      <vt:lpstr>МКОУ «Белозерская средняя общеобразовательная школа им. Коробейникова»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Закончи строчки стихотворения:</vt:lpstr>
      <vt:lpstr>Слайд 12</vt:lpstr>
      <vt:lpstr>Слайд 13</vt:lpstr>
      <vt:lpstr>Реши  кроссворд</vt:lpstr>
      <vt:lpstr>Listen and repeat!</vt:lpstr>
      <vt:lpstr>Слайд 16</vt:lpstr>
      <vt:lpstr>Вставь пропущенные буквы</vt:lpstr>
      <vt:lpstr>Проверь себя</vt:lpstr>
      <vt:lpstr>Match the columns:</vt:lpstr>
      <vt:lpstr>Найди слова</vt:lpstr>
      <vt:lpstr>Расскажи о своем животном, опираясь на план-схему:</vt:lpstr>
      <vt:lpstr>Слайд 22</vt:lpstr>
      <vt:lpstr>Ссылки  на Интернет - 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Expert</dc:creator>
  <cp:lastModifiedBy>Expert</cp:lastModifiedBy>
  <cp:revision>31</cp:revision>
  <dcterms:created xsi:type="dcterms:W3CDTF">2014-09-08T14:08:10Z</dcterms:created>
  <dcterms:modified xsi:type="dcterms:W3CDTF">2018-08-30T11:01:12Z</dcterms:modified>
</cp:coreProperties>
</file>