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83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6600"/>
    <a:srgbClr val="CC3300"/>
    <a:srgbClr val="009900"/>
    <a:srgbClr val="FF3300"/>
    <a:srgbClr val="000000"/>
    <a:srgbClr val="008000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54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92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322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91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474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241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7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220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24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04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9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4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231FB-806E-473D-A929-BF650287C0F8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6FC39-0695-429D-8AB0-EA84A31F4E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73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08997" y="1387067"/>
            <a:ext cx="8656320" cy="162817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  <a:r>
              <a:rPr lang="ru-RU" b="1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smtClean="0">
                <a:solidFill>
                  <a:srgbClr val="00CC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Семейные традиции»</a:t>
            </a:r>
            <a:endParaRPr lang="ru-RU" b="1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8997" y="5991366"/>
            <a:ext cx="7640472" cy="754555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Шелехов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МКДОУ ШР «Детский сад № 1 «Буратино»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2021г.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029200" y="4043998"/>
            <a:ext cx="7010400" cy="1350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Подготовили воспитатели: Удалова Т.В.,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Любчич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Т.Ю.,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учитель-дефектолог: Мурашова Н.Л.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49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340" y="173739"/>
            <a:ext cx="10515600" cy="128930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Формы работы с семьей  вовлечения в образовательный процесс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386" y="1825624"/>
            <a:ext cx="5337544" cy="4681501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None/>
            </a:pPr>
            <a:r>
              <a:rPr lang="ru-RU" sz="2600" b="1" i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Информационно-аналитические: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анкетирование; 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опрос.</a:t>
            </a: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None/>
            </a:pPr>
            <a:r>
              <a:rPr lang="ru-RU" sz="2600" b="1" i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Наглядно-информационные: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письменные и устные консультации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стенды;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открытые занятия для родителей.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28930" y="1499302"/>
            <a:ext cx="6294475" cy="5007823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ru-RU" sz="2600" b="1" i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Познавательные: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практикумы;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мастер-классы;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круглый стол;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деловая игра;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интерактивная гостиная.</a:t>
            </a:r>
          </a:p>
          <a:p>
            <a:pPr marL="0" lvl="0" indent="0" algn="ctr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None/>
            </a:pPr>
            <a:r>
              <a:rPr lang="ru-RU" sz="2600" b="1" i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Досуговые: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праздники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совместные досуги;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sz="2600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родителей в конкурсах, выставках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928249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27965"/>
            <a:ext cx="10515600" cy="8528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040" y="1403208"/>
            <a:ext cx="11430000" cy="5454792"/>
          </a:xfrm>
        </p:spPr>
        <p:txBody>
          <a:bodyPr>
            <a:normAutofit fontScale="85000" lnSpcReduction="20000"/>
          </a:bodyPr>
          <a:lstStyle/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Совместная домашняя </a:t>
            </a: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уборка, раскладывание игрушек по местам, домашние обязанности членов семьи. 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Совместные игры с детьми. 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Семейный совет, на который собираются все члены семьи. Для того чтобы вместе обсудить ситуацию, спланировать дальнейшую жизнь на определённый период, обсудить бюджет семьи, её расходы. 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Традиции гостеприимства, семейный обед. 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Празднование знаменательных событий в жизни семьи: дня рождения семьи, юбилея, особых успехов в работе и учёбе (окончание школы, вуза, награждение родных и т.п.).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Чтение сказок на ночь.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Пожелания доброго утра, спокойной ночи, поцелуй перед сном, встреча по возвращении домой. Прогулки, поездки вместе с детьми, походы в кино, цирк, театр.</a:t>
            </a:r>
          </a:p>
          <a:p>
            <a:pPr lvl="0"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Дни Памяти родных и близких, ушедших из жизни.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758398"/>
            <a:ext cx="10690860" cy="6448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i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Через опрос родителей были выявлены «Семейные традиции»: </a:t>
            </a:r>
            <a:endParaRPr lang="ru-RU" i="1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046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515600" cy="11207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интересные выдержки из анкет родителей «Семейные традиции»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" y="1508760"/>
            <a:ext cx="11795760" cy="5167311"/>
          </a:xfrm>
        </p:spPr>
        <p:txBody>
          <a:bodyPr>
            <a:normAutofit fontScale="92500" lnSpcReduction="20000"/>
          </a:bodyPr>
          <a:lstStyle/>
          <a:p>
            <a:pPr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«Хочу поделиться с вами тем, что я узнала недавно. Каждую пятницу моя мама стряпала конвертики с яблоком, и мы все вместе садились за стол, и начинали беседовать. Зачем? – я спросила у мамы: это традиция. Так делала моя прабабушка, бабушка, а теперь мама. Мы ждали этих конвертиков, потому что привыкли. А теперь я выросла и сама так делаю»; </a:t>
            </a:r>
          </a:p>
          <a:p>
            <a:pPr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«Наша семья создает свой видеофильм на каждый семейный юбилей, а на Новый год собираемся тремя поколениями, каждый приносит свое семейное блюдо, из этого и получается шикарный новогодний стол!»; </a:t>
            </a:r>
          </a:p>
          <a:p>
            <a:pPr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«Собираем портфолио на каждого ребенка с раннего возраста.  На день Победы всегда идем в Бессмертном полку с портретами прапрадедушки и прабабушки</a:t>
            </a:r>
            <a:r>
              <a:rPr lang="ru-RU" b="1" i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>
              <a:buClr>
                <a:srgbClr val="0033CC"/>
              </a:buClr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«Наша семья долгожителей. Девиз нашей семьи «За здоровый образ жизни». Главное в нашей жизни – это спорт»;</a:t>
            </a:r>
          </a:p>
          <a:p>
            <a:pPr marL="0" indent="0">
              <a:buClr>
                <a:srgbClr val="0033CC"/>
              </a:buClr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908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633" y="337826"/>
            <a:ext cx="11730727" cy="14457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Занятия познавательного цикла: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«Генеалогическое древо «Моя семья»</a:t>
            </a:r>
            <a:br>
              <a:rPr lang="ru-RU" sz="40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8" descr="E:\Фотки с фотоаппарата\29 Детский сад\Старшая группа\ст.группа\IMG_0886 (20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 bwMode="auto">
          <a:xfrm>
            <a:off x="449391" y="1919316"/>
            <a:ext cx="3588679" cy="24457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E:\Фотки с фотоаппарата\29 Детский сад\Старшая группа\ст.группа\IMG_0905 (6)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43" y="2144412"/>
            <a:ext cx="3552697" cy="24992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Мои рабочие документы\Таня\Аттестация\Открытое мероприятие Род-народ-Родина\Фото выставки Родовое дерево\IMG_089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25"/>
          <a:stretch/>
        </p:blipFill>
        <p:spPr bwMode="auto">
          <a:xfrm>
            <a:off x="3793423" y="4365104"/>
            <a:ext cx="3523151" cy="21501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x\Desktop\VIII Байкальские чтения Семейные традиции\Байкальские чтения Семейные традиции\Байкальские чтения Семейные традиции\Фото Выставка\CIMG012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7" t="31987" r="24521" b="12000"/>
          <a:stretch/>
        </p:blipFill>
        <p:spPr bwMode="auto">
          <a:xfrm>
            <a:off x="4832923" y="1919316"/>
            <a:ext cx="2016582" cy="18194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500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8653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родителями и детьми герба семьи.  Представление </a:t>
            </a:r>
            <a:r>
              <a:rPr lang="ru-RU" sz="36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детьми генеалогического древа и герба </a:t>
            </a:r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семьи 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3" descr="C:\Users\x\Desktop\VIII Байкальские чтения Семейные традиции\Байкальские чтения Семейные традиции\Байкальские чтения Семейные традиции\Фото Выставка\CIMG01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7"/>
          <a:stretch/>
        </p:blipFill>
        <p:spPr bwMode="auto">
          <a:xfrm>
            <a:off x="5291874" y="2273967"/>
            <a:ext cx="3464097" cy="23661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x\Desktop\VIII Байкальские чтения Семейные традиции\Байкальские чтения Семейные традиции\Байкальские чтения Семейные традиции\Фото Выставка\CIMG01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7" t="31987" r="24521" b="12000"/>
          <a:stretch/>
        </p:blipFill>
        <p:spPr bwMode="auto">
          <a:xfrm>
            <a:off x="9337218" y="4536613"/>
            <a:ext cx="2016582" cy="18194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все с рабочего стола 07.09.13\конк 250\фото с КВН\DSC035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" y="2924189"/>
            <a:ext cx="4032448" cy="34318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37593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454" y="357061"/>
            <a:ext cx="11224166" cy="133362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Семейная традиция «Спорт – это главное»</a:t>
            </a:r>
            <a:b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Совместный спортивны отдых родителей, детей и </a:t>
            </a:r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педагогов</a:t>
            </a:r>
            <a:endParaRPr lang="ru-RU" sz="3600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F:\все с белой флеш\конкурс губер к 5 апреля\прилож. 6 работа с родителями\мероприятия с родителями\спортивно-оздоровительный лагерь орленок\весело с ребятам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94454" y="2142004"/>
            <a:ext cx="3799318" cy="2849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F:\все с белой флеш\конкурс губер к 5 апреля\прилож. 6 работа с родителями\мероприятия с родителями\спортивно-оздоровительный лагерь орленок\ловкие ребята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454112" y="1844824"/>
            <a:ext cx="3744416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F:\все с белой флеш\конкурс губер к 5 апреля\прилож. 6 работа с родителями\мероприятия с родителями\спортивно-оздоровительный лагерь орленок\фото на память на берегу Иркута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087738" y="4217141"/>
            <a:ext cx="3672408" cy="24513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6045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760" y="118297"/>
            <a:ext cx="10515600" cy="107042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«Маленькие помощники больших дел»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F:\сащенко\IMG_2777.JPG"/>
          <p:cNvPicPr>
            <a:picLocks noChangeAspect="1" noChangeArrowheads="1"/>
          </p:cNvPicPr>
          <p:nvPr/>
        </p:nvPicPr>
        <p:blipFill rotWithShape="1">
          <a:blip r:embed="rId3" cstate="print"/>
          <a:srcRect l="-259" t="-1399" r="-485" b="729"/>
          <a:stretch/>
        </p:blipFill>
        <p:spPr bwMode="auto">
          <a:xfrm>
            <a:off x="7554058" y="2479083"/>
            <a:ext cx="4078055" cy="2716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User\Desktop\IMG_20170314_172629_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185" y="1443861"/>
            <a:ext cx="2222399" cy="39635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 descr="D:\Documents and Settings\Admin\Рабочий стол\Новая папка\горка\20181020_143358.jpg"/>
          <p:cNvPicPr>
            <a:picLocks noChangeAspect="1" noChangeArrowheads="1"/>
          </p:cNvPicPr>
          <p:nvPr/>
        </p:nvPicPr>
        <p:blipFill>
          <a:blip r:embed="rId5" cstate="print"/>
          <a:srcRect r="11814"/>
          <a:stretch>
            <a:fillRect/>
          </a:stretch>
        </p:blipFill>
        <p:spPr bwMode="auto">
          <a:xfrm>
            <a:off x="3280852" y="1443861"/>
            <a:ext cx="3737168" cy="21457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 descr="C:\Users\User\Desktop\фото для тани\Фото Клим Новопашин\042A485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4514" y="3935708"/>
            <a:ext cx="1680046" cy="25200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8428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65125"/>
            <a:ext cx="477774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Выставка рисунков «Как я помогаю дома»</a:t>
            </a:r>
            <a:endParaRPr lang="ru-RU" sz="32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" r="4479"/>
          <a:stretch/>
        </p:blipFill>
        <p:spPr>
          <a:xfrm rot="5400000">
            <a:off x="150881" y="2231983"/>
            <a:ext cx="4427187" cy="38087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77940" y="365125"/>
            <a:ext cx="54178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Выставка рисунков «Моей семьи счастливые моменты»</a:t>
            </a:r>
            <a:endParaRPr lang="ru-RU" sz="32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06"/>
          <a:stretch/>
        </p:blipFill>
        <p:spPr>
          <a:xfrm rot="5400000">
            <a:off x="6602747" y="2086592"/>
            <a:ext cx="4427185" cy="40995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1486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9335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стенгазет «Мы расскажем о себе»</a:t>
            </a:r>
            <a:endParaRPr lang="ru-RU" sz="3600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D:\Documents and Settings\Admin\Рабочий стол\Байкальские чтения Семейные традиции\Фото\IMG_47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200" y="1690688"/>
            <a:ext cx="3071834" cy="2216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D:\Documents and Settings\Admin\Рабочий стол\Новая папка\Изображение 1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0130" y="2600997"/>
            <a:ext cx="4380798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D:\Documents and Settings\Admin\Рабочий стол\Байкальские чтения Семейные традиции\Фото\IMG_4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1120" y="3859829"/>
            <a:ext cx="2857488" cy="20273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32485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0825"/>
            <a:ext cx="10515600" cy="57213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Акция гость группы </a:t>
            </a:r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«Семейные </a:t>
            </a:r>
            <a:r>
              <a:rPr lang="ru-RU" sz="3600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династии»</a:t>
            </a:r>
            <a:endParaRPr lang="ru-RU" sz="3600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013460" y="901065"/>
            <a:ext cx="10515600" cy="572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«Я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мой брат, мой папа – все мы казаки казачьей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Олхинской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казачьей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общины»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D:\Documents and Settings\Admin\Рабочий стол\Новая папка\SAM_13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854" y="1897156"/>
            <a:ext cx="4242866" cy="3182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D:\Documents and Settings\Admin\Рабочий стол\Новая папка\SAM_12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32482" y="1897156"/>
            <a:ext cx="4476638" cy="2994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D:\Documents and Settings\Admin\Рабочий стол\Новая папка\SAM_1287.JPG"/>
          <p:cNvPicPr>
            <a:picLocks noChangeAspect="1" noChangeArrowheads="1"/>
          </p:cNvPicPr>
          <p:nvPr/>
        </p:nvPicPr>
        <p:blipFill>
          <a:blip r:embed="rId5" cstate="print"/>
          <a:srcRect b="12195"/>
          <a:stretch>
            <a:fillRect/>
          </a:stretch>
        </p:blipFill>
        <p:spPr bwMode="auto">
          <a:xfrm>
            <a:off x="2515285" y="4211126"/>
            <a:ext cx="3288794" cy="21657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D:\Documents and Settings\Admin\Рабочий стол\Новая папка\SAM_1284.JPG"/>
          <p:cNvPicPr>
            <a:picLocks noChangeAspect="1" noChangeArrowheads="1"/>
          </p:cNvPicPr>
          <p:nvPr/>
        </p:nvPicPr>
        <p:blipFill>
          <a:blip r:embed="rId6" cstate="print"/>
          <a:srcRect b="11520"/>
          <a:stretch>
            <a:fillRect/>
          </a:stretch>
        </p:blipFill>
        <p:spPr bwMode="auto">
          <a:xfrm>
            <a:off x="6460935" y="4211126"/>
            <a:ext cx="3034279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2404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241004" y="398857"/>
            <a:ext cx="5291116" cy="2749038"/>
          </a:xfrm>
          <a:prstGeom prst="wedgeRoundRectCallout">
            <a:avLst>
              <a:gd name="adj1" fmla="val -40398"/>
              <a:gd name="adj2" fmla="val 87917"/>
              <a:gd name="adj3" fmla="val 16667"/>
            </a:avLst>
          </a:prstGeom>
          <a:noFill/>
          <a:ln w="57150" cmpd="thinThick">
            <a:solidFill>
              <a:srgbClr val="FF99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 sz="1800" dirty="0">
              <a:effectLst/>
              <a:latin typeface="Verdana" panose="020B0604030504040204" pitchFamily="34" charset="0"/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6377940" y="2720340"/>
            <a:ext cx="5440679" cy="2957446"/>
          </a:xfrm>
          <a:prstGeom prst="wedgeRoundRectCallout">
            <a:avLst>
              <a:gd name="adj1" fmla="val 44620"/>
              <a:gd name="adj2" fmla="val 71597"/>
              <a:gd name="adj3" fmla="val 16667"/>
            </a:avLst>
          </a:prstGeom>
          <a:noFill/>
          <a:ln w="57150" cmpd="thinThick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6699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9985" y="398857"/>
            <a:ext cx="49063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>
                <a:solidFill>
                  <a:srgbClr val="009900"/>
                </a:solidFill>
                <a:latin typeface="Arial Narrow" panose="020B0606020202030204" pitchFamily="34" charset="0"/>
              </a:rPr>
              <a:t>Традиции – это основа уклада семьи, семьи – дружной, крепкой, у которой есть будущее. </a:t>
            </a:r>
            <a:r>
              <a:rPr lang="ru-RU" altLang="ru-RU" sz="2400" dirty="0" smtClean="0">
                <a:solidFill>
                  <a:srgbClr val="009900"/>
                </a:solidFill>
                <a:latin typeface="Arial Narrow" panose="020B0606020202030204" pitchFamily="34" charset="0"/>
              </a:rPr>
              <a:t>Поэтому и </a:t>
            </a:r>
            <a:r>
              <a:rPr lang="ru-RU" altLang="ru-RU" sz="2400" dirty="0">
                <a:solidFill>
                  <a:srgbClr val="009900"/>
                </a:solidFill>
                <a:latin typeface="Arial Narrow" panose="020B0606020202030204" pitchFamily="34" charset="0"/>
              </a:rPr>
              <a:t>нужно возрождать традиции, семейные </a:t>
            </a:r>
            <a:r>
              <a:rPr lang="ru-RU" altLang="ru-RU" sz="2400" dirty="0" smtClean="0">
                <a:solidFill>
                  <a:srgbClr val="009900"/>
                </a:solidFill>
                <a:latin typeface="Arial Narrow" panose="020B0606020202030204" pitchFamily="34" charset="0"/>
              </a:rPr>
              <a:t>традиции и воспитывать поколение людей с адекватным восприятием смысла жизни.</a:t>
            </a:r>
            <a:endParaRPr lang="ru-RU" altLang="ru-RU" sz="2400" dirty="0">
              <a:solidFill>
                <a:srgbClr val="009900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7" b="8006"/>
          <a:stretch/>
        </p:blipFill>
        <p:spPr>
          <a:xfrm>
            <a:off x="1998876" y="3487602"/>
            <a:ext cx="3986187" cy="31417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625323" y="2860235"/>
            <a:ext cx="49459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положительных эпизодах из жизни старших членов семьи у дошкольников формируются понятия, что такое хорошо, что такое плохо. Сохраняются и передаются нравственные и духовные обычаи и ценности созданные нашими дедами и прадедами.</a:t>
            </a: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76611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80" y="2801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Династия нашей семьи «Пожарный – это смело»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0249" y="2128361"/>
            <a:ext cx="4180840" cy="31356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92706" y="2189321"/>
            <a:ext cx="3693160" cy="2769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827" y="1498559"/>
            <a:ext cx="3501391" cy="26260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89693" y="4017645"/>
            <a:ext cx="2880361" cy="21602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3599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Традиция детского сада «Память о подвиге наших предков продолжает жить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C:\Users\User\Desktop\SDC10322.JPG"/>
          <p:cNvPicPr>
            <a:picLocks noChangeAspect="1" noChangeArrowheads="1"/>
          </p:cNvPicPr>
          <p:nvPr/>
        </p:nvPicPr>
        <p:blipFill rotWithShape="1">
          <a:blip r:embed="rId3" cstate="print"/>
          <a:srcRect b="9799"/>
          <a:stretch/>
        </p:blipFill>
        <p:spPr bwMode="auto">
          <a:xfrm>
            <a:off x="2450758" y="1899692"/>
            <a:ext cx="5910037" cy="3998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66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80282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Традиция - участие родителей вместе с детьми в </a:t>
            </a:r>
            <a:r>
              <a:rPr lang="ru-RU" sz="3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акции «Бессмертный полк»</a:t>
            </a:r>
          </a:p>
        </p:txBody>
      </p:sp>
      <p:pic>
        <p:nvPicPr>
          <p:cNvPr id="5" name="Picture 2" descr="D:\Documents and Settings\Admin\Рабочий стол\Байкальские чтения Семейные традиции\Фото\IMG_4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869" y="2154462"/>
            <a:ext cx="3192203" cy="2296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D:\Documents and Settings\Admin\Рабочий стол\Байкальские чтения Семейные традиции\Фото\IMG_48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39367" y="1917424"/>
            <a:ext cx="3254051" cy="22984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3" descr="D:\Documents and Settings\Admin\Рабочий стол\Новая папка\image (22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75072" y="3901852"/>
            <a:ext cx="4764295" cy="26799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23777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Традиция  - изготовление игрушек своими руками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 descr="C:\Users\User\Desktop\DSC05493.JPG"/>
          <p:cNvPicPr>
            <a:picLocks noChangeAspect="1" noChangeArrowheads="1"/>
          </p:cNvPicPr>
          <p:nvPr/>
        </p:nvPicPr>
        <p:blipFill rotWithShape="1">
          <a:blip r:embed="rId3" cstate="print"/>
          <a:srcRect l="19267"/>
          <a:stretch/>
        </p:blipFill>
        <p:spPr bwMode="auto">
          <a:xfrm rot="16200000">
            <a:off x="448085" y="2354962"/>
            <a:ext cx="4481675" cy="37014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 descr="F:\Изображение 1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4168" y="2472879"/>
            <a:ext cx="4620040" cy="34656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07411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434" y="23109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Творческая мастерская «Игрушки своими руками маленькому другу»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9" descr="E:\Фотки с фотоаппарата\5 Детский сад\Средняя группа 2015-2016\Фото на выставку мастер-класса\CIMG07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6" r="3374"/>
          <a:stretch/>
        </p:blipFill>
        <p:spPr bwMode="auto">
          <a:xfrm>
            <a:off x="263860" y="1556655"/>
            <a:ext cx="2917773" cy="2664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E:\Фотки с фотоаппарата\5 Детский сад\Средняя группа 2015-2016\Фото на выставку мастер-класса\CIMG0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759" y="1556655"/>
            <a:ext cx="3782949" cy="28372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E:\Фотки с фотоаппарата\5 Детский сад\Средняя группа 2015-2016\Фото на выставку мастер-класса\CIMG071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7" b="4544"/>
          <a:stretch/>
        </p:blipFill>
        <p:spPr bwMode="auto">
          <a:xfrm>
            <a:off x="9036834" y="1475558"/>
            <a:ext cx="2612094" cy="26319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E:\Фотки с фотоаппарата\5 Детский сад\Средняя группа 2015-2016\Фото на выставку мастер-класса\CIMG00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747" y="4026456"/>
            <a:ext cx="3306453" cy="24918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E:\Фотки с фотоаппарата\5 Детский сад\Средняя группа 2015-2016\Фото на выставку мастер-класса\CIMG012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5" t="13955"/>
          <a:stretch/>
        </p:blipFill>
        <p:spPr bwMode="auto">
          <a:xfrm>
            <a:off x="7680960" y="3990181"/>
            <a:ext cx="3672840" cy="24858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540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" y="273685"/>
            <a:ext cx="11315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к заключительному мероприятию по подведению итогов проекта «Мы у самовара»</a:t>
            </a:r>
            <a:endParaRPr lang="ru-RU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C:\Users\User\Desktop\ТАНЯ\Изображение 0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" y="1860828"/>
            <a:ext cx="4617720" cy="4121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 descr="C:\Users\User\Desktop\ТАНЯ\Изображение 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0780" y="1860828"/>
            <a:ext cx="5029200" cy="4105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6553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Тематический праздник </a:t>
            </a:r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«Папа, мама, я вместе дружная семья</a:t>
            </a:r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D:\Documents and Settings\Admin\Рабочий стол\Новая папка\DSC064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90688"/>
            <a:ext cx="5896132" cy="4389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 descr="C:\Users\Home\Desktop\родит час\фото с род часа\DSC0452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2515596"/>
            <a:ext cx="4739640" cy="3267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793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ordArt 26"/>
          <p:cNvSpPr>
            <a:spLocks noChangeArrowheads="1" noChangeShapeType="1" noTextEdit="1"/>
          </p:cNvSpPr>
          <p:nvPr/>
        </p:nvSpPr>
        <p:spPr bwMode="auto">
          <a:xfrm>
            <a:off x="2818685" y="1263796"/>
            <a:ext cx="6127552" cy="6598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Семейные традиции</a:t>
            </a:r>
            <a:endParaRPr lang="ru-RU" sz="3600" kern="10" dirty="0">
              <a:ln w="19050">
                <a:solidFill>
                  <a:srgbClr val="33CC33"/>
                </a:solidFill>
                <a:round/>
                <a:headEnd/>
                <a:tailEnd/>
              </a:ln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649" y="3023699"/>
            <a:ext cx="8114987" cy="34801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WordArt 26"/>
          <p:cNvSpPr>
            <a:spLocks noChangeArrowheads="1" noChangeShapeType="1" noTextEdit="1"/>
          </p:cNvSpPr>
          <p:nvPr/>
        </p:nvSpPr>
        <p:spPr bwMode="auto">
          <a:xfrm>
            <a:off x="3832186" y="4933908"/>
            <a:ext cx="4780186" cy="616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Что такое традиции?</a:t>
            </a:r>
            <a:endParaRPr lang="ru-RU" sz="3600" b="1" kern="10" dirty="0">
              <a:ln w="19050">
                <a:solidFill>
                  <a:srgbClr val="33CC33"/>
                </a:solidFill>
                <a:round/>
                <a:headEnd/>
                <a:tailEnd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531627" y="297753"/>
            <a:ext cx="10701669" cy="9533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Творческое название проекта: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531627" y="2070387"/>
            <a:ext cx="10701669" cy="9533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Основополагающий вопрос: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653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1492" y="1233378"/>
            <a:ext cx="10515600" cy="5337543"/>
          </a:xfrm>
        </p:spPr>
        <p:txBody>
          <a:bodyPr>
            <a:normAutofit/>
          </a:bodyPr>
          <a:lstStyle/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Какие традиции бывают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?  </a:t>
            </a:r>
            <a:endParaRPr lang="ru-RU" altLang="ru-RU" sz="2400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Есть ли в семье традиции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? </a:t>
            </a: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Как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передаются традиции от поколения к поколению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?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 </a:t>
            </a:r>
            <a:endParaRPr lang="ru-RU" altLang="ru-RU" sz="2400" dirty="0" smtClean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Есть ли в детском саду, группе традиции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? </a:t>
            </a:r>
            <a:endParaRPr lang="ru-RU" altLang="ru-RU" sz="2400" dirty="0" smtClean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Как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сохраняют традиции?</a:t>
            </a:r>
          </a:p>
          <a:p>
            <a:pPr marL="342900" lvl="0" indent="-3429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ru-RU" altLang="ru-RU" sz="2400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endParaRPr lang="ru-RU" sz="20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95423" y="280066"/>
            <a:ext cx="10701669" cy="9533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Проблемные вопросы: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340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917054" y="1344132"/>
            <a:ext cx="10544843" cy="10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Tx/>
              <a:buNone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Проект рассчитан на подготовку и проведение работы в течении года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595421" y="3277827"/>
            <a:ext cx="1086647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Проект завершается тематическим праздником «Традиции моей семьи» с приглашением родителей, педагогов группы, на котором семьи представляют свои творческие выступления.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95423" y="280066"/>
            <a:ext cx="10701669" cy="9533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проведения проекта: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95421" y="2402957"/>
            <a:ext cx="10701669" cy="8462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Завершение проекта: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16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595422" y="1233378"/>
            <a:ext cx="11079125" cy="533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buClr>
                <a:srgbClr val="FF0000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У участников проекта повысится компетентность всех членов семьи в вопросах приобщения детей к семейным традициям; </a:t>
            </a:r>
          </a:p>
          <a:p>
            <a:pPr>
              <a:lnSpc>
                <a:spcPct val="150000"/>
              </a:lnSpc>
              <a:buClr>
                <a:srgbClr val="FF0000"/>
              </a:buClr>
              <a:buSzPct val="120000"/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Дети и взрослые лучше узнают свои корни, через сохранение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и 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передачу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нравственных и духовных обычаев и ценностей созданных нашими дедами и прадедами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. </a:t>
            </a:r>
            <a:endParaRPr lang="ru-RU" altLang="ru-RU" sz="2400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Расширится и углубится интерес к своей семье, понятие о родных людях, к близкому окружению и к обществу в целом.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 Участники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</a:rPr>
              <a:t>проекта </a:t>
            </a:r>
            <a:r>
              <a:rPr lang="ru-RU" altLang="ru-RU" sz="2400" dirty="0" smtClean="0">
                <a:solidFill>
                  <a:srgbClr val="009900"/>
                </a:solidFill>
                <a:latin typeface="Arial" panose="020B0604020202020204" pitchFamily="34" charset="0"/>
              </a:rPr>
              <a:t>поделятся опытом в итоговом мероприятии по приобщению детей к семейным традициям.</a:t>
            </a: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endParaRPr lang="ru-RU" altLang="ru-RU" sz="2400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95423" y="280066"/>
            <a:ext cx="10701669" cy="9533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Предполагаемый результат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627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080" y="1233378"/>
            <a:ext cx="11464119" cy="4976353"/>
          </a:xfrm>
        </p:spPr>
        <p:txBody>
          <a:bodyPr/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1800" dirty="0" smtClean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Раскрыть педагогический потенциал семейных традиций и обычаев.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Способствовать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педагогическому просвещению родителей в воспитании духовно-нравственных чувств у детей дошкольного возраста через семейные традиции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Создать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необходимые условия для повышения ответственности семьи за воспитание детей, через углубление взаимодействия родителей и педагогов.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Вовлечь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родителей в образовательный процесс для совместной работы, направленной на патриотическое воспитание детей путем прикосновения к истории и традициям своей семьи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None/>
            </a:pPr>
            <a:endParaRPr lang="ru-RU" altLang="ru-RU" sz="1800" dirty="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95423" y="280066"/>
            <a:ext cx="10701669" cy="95331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Дидактические цели: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24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567" y="1233377"/>
            <a:ext cx="11185451" cy="5273749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любознательность, умение вести диалог.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Познакомить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 с понятием род, родовое древо.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Формировать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познавательный интерес к представителям старшего поколения.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Воспитывать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уважение и почитание людей старшего поколения.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Воспитывать любовь, уважение к своим национальным особенностям и чувства собственного достоинства как представителя своего народа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Побуждать детей самостоятельно пользоваться речью-доказательством, речью-рассуждением, объяснительной речью.</a:t>
            </a:r>
            <a:endParaRPr lang="ru-RU" sz="2400" dirty="0" smtClean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sz="2400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Ø"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8457" y="136476"/>
            <a:ext cx="10701669" cy="85124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задачи</a:t>
            </a:r>
            <a:endParaRPr lang="ru-RU" sz="36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720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5890"/>
            <a:ext cx="10515600" cy="10293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</a:t>
            </a:r>
            <a:r>
              <a:rPr lang="ru-RU" sz="3600" b="1" dirty="0" smtClean="0">
                <a:solidFill>
                  <a:srgbClr val="CC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тапы работы: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362" y="1988380"/>
            <a:ext cx="11590020" cy="4275942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Определение актуальности проблемы, постановка основополагающего и проблемных вопросов проекта.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Составление паспорта проекта.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Анализ педагогической литературы, изучение теоретических основ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Создание условий. Подбор демонстрационного, дидактического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Разработка методических мероприятий по теме «Семейные традиции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Подбор словаря по теме. </a:t>
            </a:r>
            <a:r>
              <a:rPr lang="ru-RU" sz="2400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57250" y="741362"/>
            <a:ext cx="10515600" cy="892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Подготовительный</a:t>
            </a:r>
            <a:endParaRPr lang="ru-RU" sz="3600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78826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948</Words>
  <Application>Microsoft Office PowerPoint</Application>
  <PresentationFormat>Широкоэкранный</PresentationFormat>
  <Paragraphs>97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Arial Narrow</vt:lpstr>
      <vt:lpstr>Calibri</vt:lpstr>
      <vt:lpstr>Calibri Light</vt:lpstr>
      <vt:lpstr>Times New Roman</vt:lpstr>
      <vt:lpstr>Verdana</vt:lpstr>
      <vt:lpstr>Wingdings</vt:lpstr>
      <vt:lpstr>Тема Office</vt:lpstr>
      <vt:lpstr>Проект «Семейные традиции»</vt:lpstr>
      <vt:lpstr>Презентация PowerPoint</vt:lpstr>
      <vt:lpstr>Творческое название проекта:</vt:lpstr>
      <vt:lpstr>Проблемные вопросы:</vt:lpstr>
      <vt:lpstr>Сроки проведения проекта:</vt:lpstr>
      <vt:lpstr>Предполагаемый результат</vt:lpstr>
      <vt:lpstr>Дидактические цели:</vt:lpstr>
      <vt:lpstr>Методические задачи</vt:lpstr>
      <vt:lpstr>Этапы работы:</vt:lpstr>
      <vt:lpstr>Формы работы с семьей  вовлечения в образовательный процесс</vt:lpstr>
      <vt:lpstr>Основной</vt:lpstr>
      <vt:lpstr>Наиболее интересные выдержки из анкет родителей «Семейные традиции»</vt:lpstr>
      <vt:lpstr> Занятия познавательного цикла: «Генеалогическое древо «Моя семья»  </vt:lpstr>
      <vt:lpstr>Создание родителями и детьми герба семьи.  Представление детьми генеалогического древа и герба семьи </vt:lpstr>
      <vt:lpstr>Семейная традиция «Спорт – это главное» Совместный спортивны отдых родителей, детей и педагогов</vt:lpstr>
      <vt:lpstr>«Маленькие помощники больших дел»</vt:lpstr>
      <vt:lpstr>Выставка рисунков «Как я помогаю дома»</vt:lpstr>
      <vt:lpstr>Создание стенгазет «Мы расскажем о себе»</vt:lpstr>
      <vt:lpstr>Акция гость группы «Семейные династии»</vt:lpstr>
      <vt:lpstr>Династия нашей семьи «Пожарный – это смело»</vt:lpstr>
      <vt:lpstr>Традиция детского сада «Память о подвиге наших предков продолжает жить</vt:lpstr>
      <vt:lpstr>Традиция - участие родителей вместе с детьми в акции «Бессмертный полк»</vt:lpstr>
      <vt:lpstr>Традиция  - изготовление игрушек своими руками</vt:lpstr>
      <vt:lpstr>Творческая мастерская «Игрушки своими руками маленькому другу»</vt:lpstr>
      <vt:lpstr>Подготовка к заключительному мероприятию по подведению итогов проекта «Мы у самовара»</vt:lpstr>
      <vt:lpstr>Тематический праздник «Папа, мама, я вместе дружная семья»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Дружная семья</dc:title>
  <dc:creator>Acer</dc:creator>
  <cp:lastModifiedBy>Acer</cp:lastModifiedBy>
  <cp:revision>66</cp:revision>
  <dcterms:created xsi:type="dcterms:W3CDTF">2021-10-17T16:05:42Z</dcterms:created>
  <dcterms:modified xsi:type="dcterms:W3CDTF">2021-11-25T13:54:33Z</dcterms:modified>
</cp:coreProperties>
</file>