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63" r:id="rId2"/>
    <p:sldId id="262" r:id="rId3"/>
    <p:sldId id="256" r:id="rId4"/>
    <p:sldId id="257" r:id="rId5"/>
    <p:sldId id="258" r:id="rId6"/>
    <p:sldId id="259" r:id="rId7"/>
    <p:sldId id="260" r:id="rId8"/>
    <p:sldId id="261" r:id="rId9"/>
    <p:sldId id="264" r:id="rId10"/>
    <p:sldId id="265" r:id="rId11"/>
    <p:sldId id="266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CB0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380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5FBFD62-4A04-4E44-994A-DC0ABA711554}" type="datetimeFigureOut">
              <a:rPr lang="ru-RU" smtClean="0"/>
              <a:t>22.02.2019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683E1D4-59C9-4C4A-A3FC-CA421FD4BC6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5441833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83E1D4-59C9-4C4A-A3FC-CA421FD4BC60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2165389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9160BB-48BD-4743-9877-1D1660CCCD11}" type="datetimeFigureOut">
              <a:rPr lang="ru-RU" smtClean="0"/>
              <a:t>22.02.2019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57481-C1B6-43A9-B7A6-AE951F5719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906008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9160BB-48BD-4743-9877-1D1660CCCD11}" type="datetimeFigureOut">
              <a:rPr lang="ru-RU" smtClean="0"/>
              <a:t>22.02.2019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57481-C1B6-43A9-B7A6-AE951F5719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716666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9160BB-48BD-4743-9877-1D1660CCCD11}" type="datetimeFigureOut">
              <a:rPr lang="ru-RU" smtClean="0"/>
              <a:t>22.02.2019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57481-C1B6-43A9-B7A6-AE951F5719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637865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9160BB-48BD-4743-9877-1D1660CCCD11}" type="datetimeFigureOut">
              <a:rPr lang="ru-RU" smtClean="0"/>
              <a:t>22.02.2019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57481-C1B6-43A9-B7A6-AE951F5719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413464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9160BB-48BD-4743-9877-1D1660CCCD11}" type="datetimeFigureOut">
              <a:rPr lang="ru-RU" smtClean="0"/>
              <a:t>22.02.2019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57481-C1B6-43A9-B7A6-AE951F5719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154779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9160BB-48BD-4743-9877-1D1660CCCD11}" type="datetimeFigureOut">
              <a:rPr lang="ru-RU" smtClean="0"/>
              <a:t>22.02.2019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57481-C1B6-43A9-B7A6-AE951F5719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866118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9160BB-48BD-4743-9877-1D1660CCCD11}" type="datetimeFigureOut">
              <a:rPr lang="ru-RU" smtClean="0"/>
              <a:t>22.02.2019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57481-C1B6-43A9-B7A6-AE951F5719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451740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9160BB-48BD-4743-9877-1D1660CCCD11}" type="datetimeFigureOut">
              <a:rPr lang="ru-RU" smtClean="0"/>
              <a:t>22.02.2019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57481-C1B6-43A9-B7A6-AE951F5719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48323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9160BB-48BD-4743-9877-1D1660CCCD11}" type="datetimeFigureOut">
              <a:rPr lang="ru-RU" smtClean="0"/>
              <a:t>22.02.2019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57481-C1B6-43A9-B7A6-AE951F5719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658302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9160BB-48BD-4743-9877-1D1660CCCD11}" type="datetimeFigureOut">
              <a:rPr lang="ru-RU" smtClean="0"/>
              <a:t>22.02.2019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57481-C1B6-43A9-B7A6-AE951F5719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55970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9160BB-48BD-4743-9877-1D1660CCCD11}" type="datetimeFigureOut">
              <a:rPr lang="ru-RU" smtClean="0"/>
              <a:t>22.02.2019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E57481-C1B6-43A9-B7A6-AE951F5719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731117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9160BB-48BD-4743-9877-1D1660CCCD11}" type="datetimeFigureOut">
              <a:rPr lang="ru-RU" smtClean="0"/>
              <a:t>22.02.2019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CE57481-C1B6-43A9-B7A6-AE951F57191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606320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://&#1084;&#1080;&#1085;&#1086;&#1073;&#1088;&#1085;&#1072;&#1091;&#1082;&#1080;.&#1088;&#1092;/documents/336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hyperlink" Target="https://www.youtube.com/watch?v=_P30Ew9tLws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slide" Target="slide4.xml"/><Relationship Id="rId18" Type="http://schemas.openxmlformats.org/officeDocument/2006/relationships/image" Target="../media/image10.png"/><Relationship Id="rId3" Type="http://schemas.openxmlformats.org/officeDocument/2006/relationships/image" Target="../media/image3.png"/><Relationship Id="rId7" Type="http://schemas.openxmlformats.org/officeDocument/2006/relationships/image" Target="../media/image5.png"/><Relationship Id="rId12" Type="http://schemas.microsoft.com/office/2007/relationships/hdphoto" Target="../media/hdphoto4.wdp"/><Relationship Id="rId17" Type="http://schemas.openxmlformats.org/officeDocument/2006/relationships/slide" Target="slide7.xml"/><Relationship Id="rId2" Type="http://schemas.openxmlformats.org/officeDocument/2006/relationships/image" Target="../media/image2.jpg"/><Relationship Id="rId16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6" Type="http://schemas.microsoft.com/office/2007/relationships/hdphoto" Target="../media/hdphoto2.wdp"/><Relationship Id="rId11" Type="http://schemas.openxmlformats.org/officeDocument/2006/relationships/image" Target="../media/image7.png"/><Relationship Id="rId5" Type="http://schemas.openxmlformats.org/officeDocument/2006/relationships/image" Target="../media/image4.png"/><Relationship Id="rId15" Type="http://schemas.openxmlformats.org/officeDocument/2006/relationships/slide" Target="slide6.xml"/><Relationship Id="rId10" Type="http://schemas.openxmlformats.org/officeDocument/2006/relationships/slide" Target="slide5.xml"/><Relationship Id="rId19" Type="http://schemas.openxmlformats.org/officeDocument/2006/relationships/slide" Target="slide8.xml"/><Relationship Id="rId4" Type="http://schemas.microsoft.com/office/2007/relationships/hdphoto" Target="../media/hdphoto1.wdp"/><Relationship Id="rId9" Type="http://schemas.microsoft.com/office/2007/relationships/hdphoto" Target="../media/hdphoto3.wdp"/><Relationship Id="rId1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" Target="slide3.xml"/><Relationship Id="rId3" Type="http://schemas.openxmlformats.org/officeDocument/2006/relationships/image" Target="../media/image12.png"/><Relationship Id="rId7" Type="http://schemas.openxmlformats.org/officeDocument/2006/relationships/image" Target="../media/image14.pn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Relationship Id="rId6" Type="http://schemas.microsoft.com/office/2007/relationships/hdphoto" Target="../media/hdphoto6.wdp"/><Relationship Id="rId5" Type="http://schemas.openxmlformats.org/officeDocument/2006/relationships/image" Target="../media/image13.png"/><Relationship Id="rId4" Type="http://schemas.microsoft.com/office/2007/relationships/hdphoto" Target="../media/hdphoto5.wdp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Relationship Id="rId4" Type="http://schemas.openxmlformats.org/officeDocument/2006/relationships/slide" Target="slide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5" Type="http://schemas.openxmlformats.org/officeDocument/2006/relationships/slide" Target="slide3.xml"/><Relationship Id="rId4" Type="http://schemas.microsoft.com/office/2007/relationships/hdphoto" Target="../media/hdphoto7.wdp"/></Relationships>
</file>

<file path=ppt/slides/_rels/slide7.xml.rels><?xml version="1.0" encoding="UTF-8" standalone="yes"?>
<Relationships xmlns="http://schemas.openxmlformats.org/package/2006/relationships"><Relationship Id="rId8" Type="http://schemas.microsoft.com/office/2007/relationships/hdphoto" Target="../media/hdphoto8.wdp"/><Relationship Id="rId3" Type="http://schemas.openxmlformats.org/officeDocument/2006/relationships/image" Target="../media/image20.png"/><Relationship Id="rId7" Type="http://schemas.openxmlformats.org/officeDocument/2006/relationships/image" Target="../media/image22.png"/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Relationship Id="rId6" Type="http://schemas.openxmlformats.org/officeDocument/2006/relationships/slide" Target="slide3.xml"/><Relationship Id="rId5" Type="http://schemas.openxmlformats.org/officeDocument/2006/relationships/image" Target="../media/image21.png"/><Relationship Id="rId4" Type="http://schemas.microsoft.com/office/2007/relationships/hdphoto" Target="../media/hdphoto2.wdp"/><Relationship Id="rId9" Type="http://schemas.openxmlformats.org/officeDocument/2006/relationships/image" Target="../media/image23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2.jpg"/><Relationship Id="rId7" Type="http://schemas.microsoft.com/office/2007/relationships/hdphoto" Target="../media/hdphoto10.wdp"/><Relationship Id="rId12" Type="http://schemas.openxmlformats.org/officeDocument/2006/relationships/image" Target="../media/image2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5.png"/><Relationship Id="rId11" Type="http://schemas.microsoft.com/office/2007/relationships/hdphoto" Target="../media/hdphoto2.wdp"/><Relationship Id="rId5" Type="http://schemas.microsoft.com/office/2007/relationships/hdphoto" Target="../media/hdphoto9.wdp"/><Relationship Id="rId10" Type="http://schemas.openxmlformats.org/officeDocument/2006/relationships/image" Target="../media/image27.png"/><Relationship Id="rId4" Type="http://schemas.openxmlformats.org/officeDocument/2006/relationships/image" Target="../media/image24.png"/><Relationship Id="rId9" Type="http://schemas.microsoft.com/office/2007/relationships/hdphoto" Target="../media/hdphoto11.wdp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Пользователь\Pictures\01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1"/>
            <a:ext cx="913442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23528" y="260648"/>
            <a:ext cx="842493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latin typeface="Times New Roman" pitchFamily="18" charset="0"/>
                <a:cs typeface="Times New Roman" pitchFamily="18" charset="0"/>
              </a:rPr>
              <a:t>Муниципальное бюджетное дошкольное образовательное учреждение</a:t>
            </a:r>
            <a:br>
              <a:rPr lang="ru-RU" b="1" dirty="0">
                <a:latin typeface="Times New Roman" pitchFamily="18" charset="0"/>
                <a:cs typeface="Times New Roman" pitchFamily="18" charset="0"/>
              </a:rPr>
            </a:br>
            <a:r>
              <a:rPr lang="ru-RU" b="1" dirty="0">
                <a:latin typeface="Times New Roman" pitchFamily="18" charset="0"/>
                <a:cs typeface="Times New Roman" pitchFamily="18" charset="0"/>
              </a:rPr>
              <a:t>центр развития ребенка – детский сад № 9</a:t>
            </a:r>
            <a:br>
              <a:rPr lang="ru-RU" b="1" dirty="0">
                <a:latin typeface="Times New Roman" pitchFamily="18" charset="0"/>
                <a:cs typeface="Times New Roman" pitchFamily="18" charset="0"/>
              </a:rPr>
            </a:br>
            <a:r>
              <a:rPr lang="ru-RU" b="1" dirty="0">
                <a:latin typeface="Times New Roman" pitchFamily="18" charset="0"/>
                <a:cs typeface="Times New Roman" pitchFamily="18" charset="0"/>
              </a:rPr>
              <a:t>муниципального образования </a:t>
            </a:r>
            <a:r>
              <a:rPr lang="ru-RU" b="1" dirty="0" err="1">
                <a:latin typeface="Times New Roman" pitchFamily="18" charset="0"/>
                <a:cs typeface="Times New Roman" pitchFamily="18" charset="0"/>
              </a:rPr>
              <a:t>Щербиновский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район</a:t>
            </a:r>
            <a:br>
              <a:rPr lang="ru-RU" b="1" dirty="0">
                <a:latin typeface="Times New Roman" pitchFamily="18" charset="0"/>
                <a:cs typeface="Times New Roman" pitchFamily="18" charset="0"/>
              </a:rPr>
            </a:br>
            <a:r>
              <a:rPr lang="ru-RU" b="1" dirty="0">
                <a:latin typeface="Times New Roman" pitchFamily="18" charset="0"/>
                <a:cs typeface="Times New Roman" pitchFamily="18" charset="0"/>
              </a:rPr>
              <a:t>станица Старощербиновская</a:t>
            </a:r>
            <a:br>
              <a:rPr lang="ru-RU" b="1" dirty="0">
                <a:latin typeface="Times New Roman" pitchFamily="18" charset="0"/>
                <a:cs typeface="Times New Roman" pitchFamily="18" charset="0"/>
              </a:rPr>
            </a:br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179512" y="2276872"/>
            <a:ext cx="8856984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Интерактивный </a:t>
            </a:r>
            <a:r>
              <a:rPr lang="ru-RU" sz="2800" b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квест</a:t>
            </a:r>
            <a:r>
              <a:rPr lang="ru-RU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/>
            <a:r>
              <a:rPr lang="ru-RU" sz="28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спортивно – оздоровительной </a:t>
            </a:r>
            <a:r>
              <a:rPr lang="ru-RU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направленности.</a:t>
            </a:r>
          </a:p>
          <a:p>
            <a:pPr algn="ctr"/>
            <a:r>
              <a:rPr lang="ru-RU" sz="2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На тему: «</a:t>
            </a:r>
            <a:r>
              <a:rPr lang="ru-RU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Посеешь добро, пожнешь дружбу. Сюрприз от </a:t>
            </a:r>
            <a:r>
              <a:rPr lang="ru-RU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Смешариков</a:t>
            </a:r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!»</a:t>
            </a:r>
            <a:endParaRPr lang="ru-RU" sz="2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8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(для детей </a:t>
            </a:r>
            <a:r>
              <a:rPr lang="ru-RU" sz="2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5 – 6 лет</a:t>
            </a:r>
            <a:r>
              <a:rPr lang="ru-RU" sz="28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pPr algn="ctr"/>
            <a:endParaRPr lang="ru-RU" sz="28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800" b="1" dirty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</a:t>
            </a:r>
            <a:r>
              <a:rPr lang="ru-RU" sz="28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Разработала.</a:t>
            </a:r>
          </a:p>
          <a:p>
            <a:pPr algn="ctr"/>
            <a:r>
              <a:rPr lang="ru-RU" sz="28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  </a:t>
            </a:r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Инструктор </a:t>
            </a:r>
            <a:r>
              <a:rPr lang="ru-RU" sz="28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по ФК</a:t>
            </a:r>
          </a:p>
          <a:p>
            <a:pPr algn="ctr"/>
            <a:r>
              <a:rPr lang="ru-RU" sz="28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</a:t>
            </a:r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А.В </a:t>
            </a:r>
            <a:r>
              <a:rPr lang="ru-RU" sz="2800" b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Кутафина</a:t>
            </a:r>
            <a:endParaRPr lang="ru-RU" sz="28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1414869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Пользователь\Pictures\01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1"/>
            <a:ext cx="913442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51520" y="112957"/>
            <a:ext cx="8640960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5. Задание от </a:t>
            </a:r>
            <a:r>
              <a:rPr lang="ru-RU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Лосяша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астольная </a:t>
            </a:r>
            <a:r>
              <a:rPr lang="ru-RU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игра с блоками </a:t>
            </a:r>
            <a:r>
              <a:rPr lang="ru-RU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Дьенеша</a:t>
            </a:r>
            <a:r>
              <a:rPr lang="ru-RU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«Чудо - транспорт».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Педагог предлагает детям выложить из геометрических фигур различной формы, любой транспорт, используя дидактического пособия – логические блоки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Дьенеша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Почемучка в процессе игры задает вопросы детям («Из каких фигур выложен транспорт?», «Какого размера фигуры?», «У кого транспорт по размеру больше (меньше)?», «Куда можно отправиться на твоем транспорте?» и так далее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).</a:t>
            </a:r>
          </a:p>
          <a:p>
            <a:pPr algn="just"/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6.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После выполнения каждого задания инструктор, в роли Почемучки,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обращает внимание детей на экран, где появляется фрагмент картинки (подсказка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), каждую полученную подсказку участники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помещают на мольберт. Затем инструктор по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ФК – герой Почемучка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возвращается с помощью управляющей кнопки в виде домика в правом нижнем углу слайда на слайд №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3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изображена поляна с цветами, за которыми спрятаны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Смешарики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заданиями,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выбранный изначально участниками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цветок исчезает, остается лишь герой –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смешарик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задание которого выполнено).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9.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После прохождения всех заданий участники выкладывают картинку из фрагментов, которые находятся на мольберте. На картинке изображен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сундук, в котором находится сюрприз от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Смешариков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4128734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Пользователь\Pictures\01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1"/>
            <a:ext cx="913442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683568" y="188640"/>
            <a:ext cx="712879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Интернет – ресурсы:</a:t>
            </a:r>
            <a:endParaRPr lang="ru-RU" sz="36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51520" y="1166843"/>
            <a:ext cx="8568952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1. ФГОС - </a:t>
            </a:r>
            <a:r>
              <a:rPr lang="en-US" sz="3200" dirty="0">
                <a:latin typeface="Times New Roman" pitchFamily="18" charset="0"/>
                <a:cs typeface="Times New Roman" pitchFamily="18" charset="0"/>
                <a:hlinkClick r:id="rId3"/>
              </a:rPr>
              <a:t>http://</a:t>
            </a:r>
            <a:r>
              <a:rPr lang="ru-RU" sz="3200" dirty="0" err="1">
                <a:latin typeface="Times New Roman" pitchFamily="18" charset="0"/>
                <a:cs typeface="Times New Roman" pitchFamily="18" charset="0"/>
                <a:hlinkClick r:id="rId3"/>
              </a:rPr>
              <a:t>минобрнауки.рф</a:t>
            </a:r>
            <a:r>
              <a:rPr lang="ru-RU" sz="3200" dirty="0">
                <a:latin typeface="Times New Roman" pitchFamily="18" charset="0"/>
                <a:cs typeface="Times New Roman" pitchFamily="18" charset="0"/>
                <a:hlinkClick r:id="rId3"/>
              </a:rPr>
              <a:t>/</a:t>
            </a:r>
            <a:r>
              <a:rPr lang="en-US" sz="3200" dirty="0">
                <a:latin typeface="Times New Roman" pitchFamily="18" charset="0"/>
                <a:cs typeface="Times New Roman" pitchFamily="18" charset="0"/>
                <a:hlinkClick r:id="rId3"/>
              </a:rPr>
              <a:t>documents/336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 (Министерство образования и науки РФ)</a:t>
            </a:r>
          </a:p>
          <a:p>
            <a:pPr>
              <a:defRPr/>
            </a:pP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ru-RU" sz="3200" dirty="0" err="1">
                <a:latin typeface="Times New Roman" pitchFamily="18" charset="0"/>
                <a:cs typeface="Times New Roman" pitchFamily="18" charset="0"/>
              </a:rPr>
              <a:t>Осяк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 С.А., </a:t>
            </a:r>
            <a:r>
              <a:rPr lang="ru-RU" sz="3200" dirty="0" err="1">
                <a:latin typeface="Times New Roman" pitchFamily="18" charset="0"/>
                <a:cs typeface="Times New Roman" pitchFamily="18" charset="0"/>
              </a:rPr>
              <a:t>Султанбекова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 С.С., Захарова Т.В., Яковлева Е.Н., Лобанова О.Б., Плеханова Е.М. Образовательный </a:t>
            </a:r>
            <a:r>
              <a:rPr lang="ru-RU" sz="3200" dirty="0" err="1">
                <a:latin typeface="Times New Roman" pitchFamily="18" charset="0"/>
                <a:cs typeface="Times New Roman" pitchFamily="18" charset="0"/>
              </a:rPr>
              <a:t>квест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 – современная интерактивная технология// Современные проблемы науки и образования. – 2015. – № 1-2. </a:t>
            </a:r>
          </a:p>
          <a:p>
            <a:pPr>
              <a:defRPr/>
            </a:pP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3. </a:t>
            </a:r>
            <a:r>
              <a:rPr lang="ru-RU" sz="3200" dirty="0" err="1">
                <a:latin typeface="Times New Roman" pitchFamily="18" charset="0"/>
                <a:cs typeface="Times New Roman" pitchFamily="18" charset="0"/>
              </a:rPr>
              <a:t>Вебинар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 "Живые" </a:t>
            </a:r>
            <a:r>
              <a:rPr lang="ru-RU" sz="3200" dirty="0" err="1">
                <a:latin typeface="Times New Roman" pitchFamily="18" charset="0"/>
                <a:cs typeface="Times New Roman" pitchFamily="18" charset="0"/>
              </a:rPr>
              <a:t>квесты</a:t>
            </a:r>
            <a:r>
              <a:rPr lang="ru-RU" sz="3200" dirty="0">
                <a:latin typeface="Times New Roman" pitchFamily="18" charset="0"/>
                <a:cs typeface="Times New Roman" pitchFamily="18" charset="0"/>
              </a:rPr>
              <a:t> в образовании- </a:t>
            </a:r>
          </a:p>
          <a:p>
            <a:pPr>
              <a:buFontTx/>
              <a:buNone/>
              <a:defRPr/>
            </a:pPr>
            <a:r>
              <a:rPr lang="en-US" sz="3200" dirty="0">
                <a:latin typeface="Times New Roman" pitchFamily="18" charset="0"/>
                <a:cs typeface="Times New Roman" pitchFamily="18" charset="0"/>
                <a:hlinkClick r:id="rId4"/>
              </a:rPr>
              <a:t>https://www.youtube.com/watch?v=_P30Ew9tLws</a:t>
            </a:r>
            <a:endParaRPr lang="ru-RU" sz="32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35884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лнце 3">
            <a:hlinkClick r:id="rId3" action="ppaction://hlinksldjump"/>
          </p:cNvPr>
          <p:cNvSpPr/>
          <p:nvPr/>
        </p:nvSpPr>
        <p:spPr>
          <a:xfrm>
            <a:off x="7989908" y="299445"/>
            <a:ext cx="971600" cy="1080120"/>
          </a:xfrm>
          <a:prstGeom prst="sun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975965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4250" b="94750" l="8250" r="90000">
                        <a14:foregroundMark x1="43500" y1="55500" x2="47000" y2="65500"/>
                        <a14:foregroundMark x1="55000" y1="52250" x2="57250" y2="63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24544" y="2564904"/>
            <a:ext cx="3332088" cy="333208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000" b="97800" l="5000" r="90000">
                        <a14:foregroundMark x1="52400" y1="39600" x2="53200" y2="54800"/>
                        <a14:foregroundMark x1="64600" y1="40800" x2="66600" y2="566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82699" y="2218049"/>
            <a:ext cx="2381250" cy="238125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18588" y="2444972"/>
            <a:ext cx="2041644" cy="2169976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667" b="100000" l="6167" r="98833">
                        <a14:foregroundMark x1="39833" y1="28333" x2="44167" y2="47000"/>
                        <a14:foregroundMark x1="54000" y1="19333" x2="63500" y2="37500"/>
                        <a14:foregroundMark x1="43667" y1="28333" x2="53667" y2="42000"/>
                        <a14:foregroundMark x1="52167" y1="31833" x2="52167" y2="31833"/>
                        <a14:foregroundMark x1="46833" y1="39833" x2="46833" y2="39833"/>
                        <a14:foregroundMark x1="57667" y1="33667" x2="57667" y2="3366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0232" y="3284984"/>
            <a:ext cx="2276872" cy="2276872"/>
          </a:xfrm>
          <a:prstGeom prst="rect">
            <a:avLst/>
          </a:prstGeom>
        </p:spPr>
      </p:pic>
      <p:pic>
        <p:nvPicPr>
          <p:cNvPr id="8" name="Рисунок 7">
            <a:hlinkClick r:id="rId10" action="ppaction://hlinksldjump"/>
          </p:cNvPr>
          <p:cNvPicPr>
            <a:picLocks noChangeAspect="1"/>
          </p:cNvPicPr>
          <p:nvPr/>
        </p:nvPicPr>
        <p:blipFill rotWithShape="1"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1004" b="25904" l="26270" r="4755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6617" r="50000" b="73535"/>
          <a:stretch/>
        </p:blipFill>
        <p:spPr>
          <a:xfrm>
            <a:off x="6774549" y="3119224"/>
            <a:ext cx="2369451" cy="2608392"/>
          </a:xfrm>
          <a:prstGeom prst="rect">
            <a:avLst/>
          </a:prstGeom>
        </p:spPr>
      </p:pic>
      <p:pic>
        <p:nvPicPr>
          <p:cNvPr id="9" name="Рисунок 8">
            <a:hlinkClick r:id="rId13" action="ppaction://hlinksldjump"/>
          </p:cNvPr>
          <p:cNvPicPr>
            <a:picLocks noChangeAspect="1"/>
          </p:cNvPicPr>
          <p:nvPr/>
        </p:nvPicPr>
        <p:blipFill rotWithShape="1">
          <a:blip r:embed="rId14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23394" b="50703" l="684" r="2285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5253" r="74562" b="49456"/>
          <a:stretch/>
        </p:blipFill>
        <p:spPr>
          <a:xfrm>
            <a:off x="127789" y="3549571"/>
            <a:ext cx="2427421" cy="2347421"/>
          </a:xfrm>
          <a:prstGeom prst="rect">
            <a:avLst/>
          </a:prstGeom>
        </p:spPr>
      </p:pic>
      <p:pic>
        <p:nvPicPr>
          <p:cNvPr id="10" name="Рисунок 9">
            <a:hlinkClick r:id="rId15" action="ppaction://hlinksldjump"/>
          </p:cNvPr>
          <p:cNvPicPr>
            <a:picLocks noChangeAspect="1"/>
          </p:cNvPicPr>
          <p:nvPr/>
        </p:nvPicPr>
        <p:blipFill rotWithShape="1">
          <a:blip r:embed="rId16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2711" b="26104" l="2539" r="2334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73994" b="72727"/>
          <a:stretch/>
        </p:blipFill>
        <p:spPr>
          <a:xfrm>
            <a:off x="4496950" y="2264167"/>
            <a:ext cx="2520280" cy="2570808"/>
          </a:xfrm>
          <a:prstGeom prst="rect">
            <a:avLst/>
          </a:prstGeom>
        </p:spPr>
      </p:pic>
      <p:pic>
        <p:nvPicPr>
          <p:cNvPr id="11" name="Рисунок 10">
            <a:hlinkClick r:id="rId17" action="ppaction://hlinksldjump"/>
          </p:cNvPr>
          <p:cNvPicPr>
            <a:picLocks noChangeAspect="1"/>
          </p:cNvPicPr>
          <p:nvPr/>
        </p:nvPicPr>
        <p:blipFill rotWithShape="1">
          <a:blip r:embed="rId18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26004" b="50100" l="50684" r="7089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0000" t="25051" r="26617" b="49697"/>
          <a:stretch/>
        </p:blipFill>
        <p:spPr>
          <a:xfrm>
            <a:off x="2082699" y="2434540"/>
            <a:ext cx="2455639" cy="2579451"/>
          </a:xfrm>
          <a:prstGeom prst="rect">
            <a:avLst/>
          </a:prstGeom>
        </p:spPr>
      </p:pic>
      <p:sp>
        <p:nvSpPr>
          <p:cNvPr id="12" name="Солнце 11">
            <a:hlinkClick r:id="rId19" action="ppaction://hlinksldjump"/>
          </p:cNvPr>
          <p:cNvSpPr/>
          <p:nvPr/>
        </p:nvSpPr>
        <p:spPr>
          <a:xfrm>
            <a:off x="7989908" y="299445"/>
            <a:ext cx="971600" cy="1080120"/>
          </a:xfrm>
          <a:prstGeom prst="sun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649314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99684">
                        <a14:foregroundMark x1="25684" y1="47473" x2="27579" y2="52793"/>
                        <a14:foregroundMark x1="35263" y1="22473" x2="29053" y2="33511"/>
                        <a14:foregroundMark x1="48842" y1="29920" x2="31579" y2="44415"/>
                        <a14:foregroundMark x1="49158" y1="30452" x2="45684" y2="43883"/>
                        <a14:foregroundMark x1="39263" y1="29521" x2="31895" y2="43484"/>
                        <a14:foregroundMark x1="35158" y1="24202" x2="37158" y2="29920"/>
                        <a14:foregroundMark x1="31789" y1="24601" x2="25895" y2="3271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7744" y="1340768"/>
            <a:ext cx="5411968" cy="428400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6889" b="96000" l="2667" r="96500">
                        <a14:foregroundMark x1="15667" y1="46444" x2="23000" y2="74444"/>
                        <a14:foregroundMark x1="82833" y1="57556" x2="84167" y2="86222"/>
                        <a14:foregroundMark x1="63333" y1="27333" x2="67000" y2="53556"/>
                        <a14:foregroundMark x1="37167" y1="26667" x2="43500" y2="5244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3992" t="55138" r="37472" b="9444"/>
          <a:stretch/>
        </p:blipFill>
        <p:spPr>
          <a:xfrm>
            <a:off x="2267744" y="2062369"/>
            <a:ext cx="986008" cy="91786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6889" b="96000" l="2667" r="96500">
                        <a14:foregroundMark x1="15667" y1="46444" x2="23000" y2="74444"/>
                        <a14:foregroundMark x1="82833" y1="57556" x2="84167" y2="86222"/>
                        <a14:foregroundMark x1="63333" y1="27333" x2="67000" y2="53556"/>
                        <a14:foregroundMark x1="37167" y1="26667" x2="43500" y2="5244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2158" t="20373" r="22590" b="41089"/>
          <a:stretch/>
        </p:blipFill>
        <p:spPr>
          <a:xfrm>
            <a:off x="2734885" y="1340768"/>
            <a:ext cx="938193" cy="1107069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811" r="23979"/>
          <a:stretch/>
        </p:blipFill>
        <p:spPr>
          <a:xfrm rot="3505889">
            <a:off x="5578159" y="4484720"/>
            <a:ext cx="1697560" cy="1620878"/>
          </a:xfrm>
          <a:prstGeom prst="rect">
            <a:avLst/>
          </a:prstGeom>
        </p:spPr>
      </p:pic>
      <p:sp>
        <p:nvSpPr>
          <p:cNvPr id="9" name="Управляющая кнопка: домой 8">
            <a:hlinkClick r:id="rId8" action="ppaction://hlinksldjump" highlightClick="1"/>
          </p:cNvPr>
          <p:cNvSpPr/>
          <p:nvPr/>
        </p:nvSpPr>
        <p:spPr>
          <a:xfrm>
            <a:off x="8532440" y="6165303"/>
            <a:ext cx="611560" cy="684521"/>
          </a:xfrm>
          <a:prstGeom prst="actionButtonHom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TextBox 1"/>
          <p:cNvSpPr txBox="1"/>
          <p:nvPr/>
        </p:nvSpPr>
        <p:spPr>
          <a:xfrm>
            <a:off x="251520" y="188640"/>
            <a:ext cx="85867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Задание от Кроша. </a:t>
            </a:r>
          </a:p>
          <a:p>
            <a:pPr algn="ctr"/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Подвижная игра «Дружная команда».</a:t>
            </a:r>
            <a:endParaRPr lang="ru-RU" sz="28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05492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284" t="23434"/>
          <a:stretch/>
        </p:blipFill>
        <p:spPr>
          <a:xfrm rot="18992198">
            <a:off x="923258" y="4245000"/>
            <a:ext cx="2264721" cy="2226536"/>
          </a:xfrm>
          <a:prstGeom prst="rect">
            <a:avLst/>
          </a:prstGeom>
        </p:spPr>
      </p:pic>
      <p:sp>
        <p:nvSpPr>
          <p:cNvPr id="5" name="Управляющая кнопка: домой 4">
            <a:hlinkClick r:id="rId4" action="ppaction://hlinksldjump" highlightClick="1"/>
          </p:cNvPr>
          <p:cNvSpPr/>
          <p:nvPr/>
        </p:nvSpPr>
        <p:spPr>
          <a:xfrm>
            <a:off x="8460432" y="6332298"/>
            <a:ext cx="683568" cy="525702"/>
          </a:xfrm>
          <a:prstGeom prst="actionButtonHom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/>
          <p:cNvSpPr txBox="1"/>
          <p:nvPr/>
        </p:nvSpPr>
        <p:spPr>
          <a:xfrm>
            <a:off x="251520" y="188640"/>
            <a:ext cx="85867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Задание от </a:t>
            </a:r>
            <a:r>
              <a:rPr lang="ru-RU" sz="28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Бараша</a:t>
            </a:r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 algn="ctr"/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Словесные игры «Так бывает или нет?», </a:t>
            </a:r>
          </a:p>
          <a:p>
            <a:pPr algn="ctr"/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«Веселые загадки».</a:t>
            </a:r>
            <a:endParaRPr lang="ru-RU" sz="28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725379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556" b="100000" l="0" r="9988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21" t="27151" r="29173" b="-1818"/>
          <a:stretch/>
        </p:blipFill>
        <p:spPr>
          <a:xfrm rot="4364046">
            <a:off x="1193112" y="3703244"/>
            <a:ext cx="1914231" cy="2024336"/>
          </a:xfrm>
          <a:prstGeom prst="rect">
            <a:avLst/>
          </a:prstGeom>
        </p:spPr>
      </p:pic>
      <p:sp>
        <p:nvSpPr>
          <p:cNvPr id="7" name="Управляющая кнопка: домой 6">
            <a:hlinkClick r:id="rId5" action="ppaction://hlinksldjump" highlightClick="1"/>
          </p:cNvPr>
          <p:cNvSpPr/>
          <p:nvPr/>
        </p:nvSpPr>
        <p:spPr>
          <a:xfrm>
            <a:off x="8474554" y="6381328"/>
            <a:ext cx="662194" cy="427112"/>
          </a:xfrm>
          <a:prstGeom prst="actionButtonHom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TextBox 3"/>
          <p:cNvSpPr txBox="1"/>
          <p:nvPr/>
        </p:nvSpPr>
        <p:spPr>
          <a:xfrm>
            <a:off x="251520" y="188640"/>
            <a:ext cx="85867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Задание от </a:t>
            </a:r>
            <a:r>
              <a:rPr lang="ru-RU" sz="28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Копатыча</a:t>
            </a:r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 algn="ctr"/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Настольно – печатная игра «Что, где растет?».</a:t>
            </a:r>
            <a:endParaRPr lang="ru-RU" sz="28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28629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200" b="100000" l="1200" r="90000">
                        <a14:foregroundMark x1="52400" y1="38600" x2="53400" y2="54200"/>
                        <a14:foregroundMark x1="63400" y1="40200" x2="67800" y2="56600"/>
                        <a14:foregroundMark x1="52400" y1="40800" x2="58200" y2="50400"/>
                        <a14:foregroundMark x1="52400" y1="40600" x2="45000" y2="49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3768" y="1628800"/>
            <a:ext cx="4469482" cy="446948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363" b="22317"/>
          <a:stretch/>
        </p:blipFill>
        <p:spPr>
          <a:xfrm rot="20221886">
            <a:off x="712585" y="2362532"/>
            <a:ext cx="2420271" cy="2485726"/>
          </a:xfrm>
          <a:prstGeom prst="rect">
            <a:avLst/>
          </a:prstGeom>
        </p:spPr>
      </p:pic>
      <p:sp>
        <p:nvSpPr>
          <p:cNvPr id="6" name="Управляющая кнопка: домой 5">
            <a:hlinkClick r:id="rId6" action="ppaction://hlinksldjump" highlightClick="1"/>
          </p:cNvPr>
          <p:cNvSpPr/>
          <p:nvPr/>
        </p:nvSpPr>
        <p:spPr>
          <a:xfrm>
            <a:off x="8532440" y="6334124"/>
            <a:ext cx="611560" cy="523875"/>
          </a:xfrm>
          <a:prstGeom prst="actionButtonHom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24772" b="86962" l="6934" r="95801">
                        <a14:foregroundMark x1="11914" y1="30378" x2="13965" y2="3846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9638" t="29823" r="19265" b="60103"/>
          <a:stretch/>
        </p:blipFill>
        <p:spPr>
          <a:xfrm rot="19661185">
            <a:off x="5638800" y="5557953"/>
            <a:ext cx="692727" cy="47105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24772" b="86962" l="6934" r="95801">
                        <a14:foregroundMark x1="11914" y1="30378" x2="13965" y2="3846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558" t="25554" r="81477" b="57505"/>
          <a:stretch/>
        </p:blipFill>
        <p:spPr>
          <a:xfrm>
            <a:off x="5985163" y="4293096"/>
            <a:ext cx="684406" cy="792088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9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9909" b="97262" l="4883" r="95703">
                        <a14:foregroundMark x1="29980" y1="29987" x2="37988" y2="40026"/>
                        <a14:foregroundMark x1="54004" y1="51369" x2="52441" y2="61147"/>
                        <a14:foregroundMark x1="49121" y1="62842" x2="49121" y2="62842"/>
                        <a14:foregroundMark x1="38867" y1="75098" x2="31836" y2="82399"/>
                        <a14:foregroundMark x1="12012" y1="73533" x2="15820" y2="82399"/>
                        <a14:foregroundMark x1="12012" y1="54237" x2="15332" y2="62842"/>
                        <a14:foregroundMark x1="20215" y1="33507" x2="22461" y2="38331"/>
                        <a14:foregroundMark x1="85938" y1="77053" x2="90430" y2="8005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5943" t="48899" r="39762" b="33456"/>
          <a:stretch/>
        </p:blipFill>
        <p:spPr>
          <a:xfrm rot="20038834">
            <a:off x="6079078" y="5433880"/>
            <a:ext cx="892352" cy="825058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9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9909" b="97262" l="4883" r="95703">
                        <a14:foregroundMark x1="29980" y1="29987" x2="37988" y2="40026"/>
                        <a14:foregroundMark x1="54004" y1="51369" x2="52441" y2="61147"/>
                        <a14:foregroundMark x1="49121" y1="62842" x2="49121" y2="62842"/>
                        <a14:foregroundMark x1="38867" y1="75098" x2="31836" y2="82399"/>
                        <a14:foregroundMark x1="12012" y1="73533" x2="15820" y2="82399"/>
                        <a14:foregroundMark x1="12012" y1="54237" x2="15332" y2="62842"/>
                        <a14:foregroundMark x1="20215" y1="33507" x2="22461" y2="38331"/>
                        <a14:foregroundMark x1="85938" y1="77053" x2="90430" y2="8005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4632" t="73297" r="7140" b="16849"/>
          <a:stretch/>
        </p:blipFill>
        <p:spPr>
          <a:xfrm rot="18132079">
            <a:off x="6364609" y="4047072"/>
            <a:ext cx="513691" cy="460711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9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9909" b="97262" l="4883" r="95703">
                        <a14:foregroundMark x1="29980" y1="29987" x2="37988" y2="40026"/>
                        <a14:foregroundMark x1="54004" y1="51369" x2="52441" y2="61147"/>
                        <a14:foregroundMark x1="49121" y1="62842" x2="49121" y2="62842"/>
                        <a14:foregroundMark x1="38867" y1="75098" x2="31836" y2="82399"/>
                        <a14:foregroundMark x1="12012" y1="73533" x2="15820" y2="82399"/>
                        <a14:foregroundMark x1="12012" y1="54237" x2="15332" y2="62842"/>
                        <a14:foregroundMark x1="20215" y1="33507" x2="22461" y2="38331"/>
                        <a14:foregroundMark x1="85938" y1="77053" x2="90430" y2="8005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8808" t="72069" r="57479" b="15190"/>
          <a:stretch/>
        </p:blipFill>
        <p:spPr>
          <a:xfrm rot="20446911">
            <a:off x="6097258" y="4925056"/>
            <a:ext cx="855992" cy="595746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9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9909" b="97262" l="4883" r="95703">
                        <a14:foregroundMark x1="29980" y1="29987" x2="37988" y2="40026"/>
                        <a14:foregroundMark x1="54004" y1="51369" x2="52441" y2="61147"/>
                        <a14:foregroundMark x1="49121" y1="62842" x2="49121" y2="62842"/>
                        <a14:foregroundMark x1="38867" y1="75098" x2="31836" y2="82399"/>
                        <a14:foregroundMark x1="12012" y1="73533" x2="15820" y2="82399"/>
                        <a14:foregroundMark x1="12012" y1="54237" x2="15332" y2="62842"/>
                        <a14:foregroundMark x1="20215" y1="33507" x2="22461" y2="38331"/>
                        <a14:foregroundMark x1="85938" y1="77053" x2="90430" y2="8005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9970" r="75221" b="13435"/>
          <a:stretch/>
        </p:blipFill>
        <p:spPr>
          <a:xfrm>
            <a:off x="6179862" y="3452063"/>
            <a:ext cx="1546773" cy="2646219"/>
          </a:xfrm>
          <a:prstGeom prst="rect">
            <a:avLst/>
          </a:prstGeom>
        </p:spPr>
      </p:pic>
      <p:sp>
        <p:nvSpPr>
          <p:cNvPr id="11" name="Прямоугольник 10"/>
          <p:cNvSpPr/>
          <p:nvPr/>
        </p:nvSpPr>
        <p:spPr>
          <a:xfrm>
            <a:off x="323528" y="404664"/>
            <a:ext cx="835292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Задание от </a:t>
            </a:r>
            <a:r>
              <a:rPr lang="ru-RU" sz="28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Лосяша</a:t>
            </a:r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r>
              <a:rPr lang="ru-RU" sz="28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астольная </a:t>
            </a:r>
            <a:r>
              <a:rPr lang="ru-RU" sz="28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игра с блоками </a:t>
            </a:r>
            <a:r>
              <a:rPr lang="ru-RU" sz="2800" b="1" dirty="0" err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Дьенеша</a:t>
            </a:r>
            <a:r>
              <a:rPr lang="ru-RU" sz="28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28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8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Чудо - транспорт».</a:t>
            </a:r>
            <a:endParaRPr lang="ru-RU" sz="28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185531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100000">
                        <a14:foregroundMark x1="32421" y1="23005" x2="30316" y2="35372"/>
                        <a14:foregroundMark x1="42000" y1="28856" x2="43474" y2="43883"/>
                        <a14:foregroundMark x1="24737" y1="47074" x2="27789" y2="51862"/>
                        <a14:foregroundMark x1="34884" y1="21972" x2="30369" y2="37024"/>
                        <a14:foregroundMark x1="45964" y1="27682" x2="40356" y2="41003"/>
                        <a14:foregroundMark x1="27633" y1="27163" x2="29001" y2="38062"/>
                        <a14:foregroundMark x1="38577" y1="31142" x2="38577" y2="41522"/>
                        <a14:foregroundMark x1="37620" y1="25433" x2="34063" y2="34083"/>
                        <a14:foregroundMark x1="35841" y1="33564" x2="36252" y2="39792"/>
                        <a14:foregroundMark x1="47332" y1="30104" x2="49111" y2="40484"/>
                        <a14:foregroundMark x1="32148" y1="37543" x2="32695" y2="42734"/>
                        <a14:foregroundMark x1="31327" y1="78547" x2="35841" y2="90138"/>
                        <a14:foregroundMark x1="52804" y1="78028" x2="68810" y2="95329"/>
                        <a14:foregroundMark x1="63696" y1="24669" x2="96461" y2="58278"/>
                        <a14:foregroundMark x1="36566" y1="18543" x2="36566" y2="18543"/>
                        <a14:foregroundMark x1="1966" y1="19702" x2="4194" y2="3062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6136" y="2625207"/>
            <a:ext cx="3168352" cy="2508001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100000" l="0" r="100000">
                        <a14:foregroundMark x1="41333" y1="28000" x2="44667" y2="48667"/>
                        <a14:foregroundMark x1="42333" y1="28667" x2="49833" y2="45833"/>
                        <a14:foregroundMark x1="40667" y1="29500" x2="36667" y2="45000"/>
                        <a14:foregroundMark x1="50333" y1="21167" x2="66167" y2="3333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2132856"/>
            <a:ext cx="2509242" cy="2509242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9524" b="98810" l="20313" r="80580">
                        <a14:backgroundMark x1="41518" y1="23810" x2="42411" y2="30060"/>
                        <a14:backgroundMark x1="60491" y1="25000" x2="60714" y2="29167"/>
                        <a14:backgroundMark x1="48214" y1="15476" x2="56920" y2="15476"/>
                        <a14:backgroundMark x1="44866" y1="16964" x2="44866" y2="16964"/>
                        <a14:backgroundMark x1="45982" y1="16667" x2="45982" y2="16667"/>
                        <a14:backgroundMark x1="44196" y1="18452" x2="44196" y2="18452"/>
                        <a14:backgroundMark x1="50670" y1="16369" x2="50670" y2="16369"/>
                        <a14:backgroundMark x1="48661" y1="16964" x2="48661" y2="16964"/>
                        <a14:backgroundMark x1="56027" y1="16667" x2="56027" y2="16667"/>
                        <a14:backgroundMark x1="59375" y1="21726" x2="59375" y2="21726"/>
                        <a14:backgroundMark x1="47098" y1="17262" x2="47098" y2="17262"/>
                        <a14:backgroundMark x1="43527" y1="20536" x2="43527" y2="2053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0303" r="16473"/>
          <a:stretch/>
        </p:blipFill>
        <p:spPr>
          <a:xfrm>
            <a:off x="2310459" y="598837"/>
            <a:ext cx="4484641" cy="5319954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10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200" b="99000" l="0" r="98800">
                        <a14:foregroundMark x1="52400" y1="39000" x2="54400" y2="54200"/>
                        <a14:foregroundMark x1="64000" y1="41800" x2="66000" y2="54800"/>
                        <a14:foregroundMark x1="50000" y1="40600" x2="51200" y2="53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688" y="3573015"/>
            <a:ext cx="3120387" cy="3120387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7984" y="4149080"/>
            <a:ext cx="2393851" cy="25443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4481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Пользователь\Pictures\01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1"/>
            <a:ext cx="913442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Заголовок 1"/>
          <p:cNvSpPr txBox="1">
            <a:spLocks/>
          </p:cNvSpPr>
          <p:nvPr/>
        </p:nvSpPr>
        <p:spPr>
          <a:xfrm>
            <a:off x="448460" y="11403"/>
            <a:ext cx="8229600" cy="706090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40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Комментарий к квесту</a:t>
            </a:r>
            <a:endParaRPr lang="ru-RU" sz="4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51520" y="747849"/>
            <a:ext cx="8426540" cy="64633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За каждым цветком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изображенном на слайде №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3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спрятан герой -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мешарик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герои предлагают различные задания (виды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детской деятельности -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игровая, познавательная, двигательная</a:t>
            </a:r>
            <a:r>
              <a:rPr lang="ru-RU" smtClean="0">
                <a:latin typeface="Times New Roman" pitchFamily="18" charset="0"/>
                <a:cs typeface="Times New Roman" pitchFamily="18" charset="0"/>
              </a:rPr>
              <a:t>, коммуникативная</a:t>
            </a:r>
            <a:r>
              <a:rPr lang="ru-RU" smtClean="0">
                <a:latin typeface="Times New Roman" pitchFamily="18" charset="0"/>
                <a:cs typeface="Times New Roman" pitchFamily="18" charset="0"/>
              </a:rPr>
              <a:t>).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За каждое правильно выполненное задание участники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получают фрагмент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картинки – подсказку, собрав все подсказки и выложив из них соответствующую картинку, участники узнают, где находится сюрприз от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Смешариков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 Мотивационная готовность, двигательная активность участников повышается правом выбора того или иного цветка (задания), исходя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из этого, чередуется последовательность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заданий.</a:t>
            </a:r>
          </a:p>
          <a:p>
            <a:pPr algn="just"/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2. Задание от Кроша. Подвижная игра «Дружная команда».</a:t>
            </a:r>
          </a:p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Дети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делятся на две команды по 4 человека, образуют два круга вокруг обручей обтянутых полотном, в которых находится отверстие, после чего кладут мяч малого диаметра на полотно и стараются загнать мяч в цель. После выполнения задания участники получают фрагмент картинки.</a:t>
            </a:r>
          </a:p>
          <a:p>
            <a:pPr algn="just"/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3. Задание от </a:t>
            </a:r>
            <a:r>
              <a:rPr lang="ru-RU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Бараша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ловесные </a:t>
            </a:r>
            <a:r>
              <a:rPr lang="ru-RU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игры «Веселые загадки!», «Так бывает или нет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?».</a:t>
            </a:r>
          </a:p>
          <a:p>
            <a:pPr algn="just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Дети отгадывают интересные загадки и разгадывают небылицы.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4. Задание от </a:t>
            </a:r>
            <a:r>
              <a:rPr lang="ru-RU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Копатыча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 Настольно – печатная игра «Что, где растет?»</a:t>
            </a:r>
          </a:p>
          <a:p>
            <a:pPr algn="just"/>
            <a:r>
              <a:rPr lang="ru-RU" dirty="0">
                <a:latin typeface="Times New Roman" pitchFamily="18" charset="0"/>
                <a:cs typeface="Times New Roman" pitchFamily="18" charset="0"/>
              </a:rPr>
              <a:t>На столе расположены карточки с изображением сада, огорода,  леса и предметные картинки (фрукты, овощи, грибы, деревья, шишки, ягоды). Педагог предлагает определить где, что растет и разложить предметные картинки в соответствии с карточкой.</a:t>
            </a:r>
          </a:p>
          <a:p>
            <a:pPr algn="just"/>
            <a:endParaRPr lang="ru-RU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2900" algn="just">
              <a:buAutoNum type="arabicPeriod"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29720556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173</TotalTime>
  <Words>598</Words>
  <Application>Microsoft Office PowerPoint</Application>
  <PresentationFormat>Экран (4:3)</PresentationFormat>
  <Paragraphs>38</Paragraphs>
  <Slides>11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Xakep</dc:creator>
  <cp:lastModifiedBy>Пользователь</cp:lastModifiedBy>
  <cp:revision>41</cp:revision>
  <dcterms:created xsi:type="dcterms:W3CDTF">2018-11-11T06:40:15Z</dcterms:created>
  <dcterms:modified xsi:type="dcterms:W3CDTF">2019-02-22T11:39:03Z</dcterms:modified>
</cp:coreProperties>
</file>