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44" r:id="rId2"/>
    <p:sldMasterId id="2147483756" r:id="rId3"/>
    <p:sldMasterId id="2147483768" r:id="rId4"/>
    <p:sldMasterId id="2147483780" r:id="rId5"/>
    <p:sldMasterId id="2147483792" r:id="rId6"/>
    <p:sldMasterId id="2147483804" r:id="rId7"/>
    <p:sldMasterId id="2147483828" r:id="rId8"/>
    <p:sldMasterId id="2147483852" r:id="rId9"/>
    <p:sldMasterId id="2147483864" r:id="rId10"/>
    <p:sldMasterId id="2147483888" r:id="rId11"/>
    <p:sldMasterId id="2147483900" r:id="rId12"/>
    <p:sldMasterId id="2147483924" r:id="rId13"/>
  </p:sldMasterIdLst>
  <p:sldIdLst>
    <p:sldId id="273" r:id="rId14"/>
    <p:sldId id="274" r:id="rId15"/>
    <p:sldId id="275" r:id="rId16"/>
    <p:sldId id="289" r:id="rId17"/>
    <p:sldId id="279" r:id="rId18"/>
    <p:sldId id="277" r:id="rId19"/>
    <p:sldId id="276" r:id="rId20"/>
    <p:sldId id="278" r:id="rId21"/>
    <p:sldId id="280" r:id="rId22"/>
    <p:sldId id="281" r:id="rId23"/>
    <p:sldId id="284" r:id="rId24"/>
    <p:sldId id="285" r:id="rId25"/>
    <p:sldId id="291" r:id="rId26"/>
    <p:sldId id="282" r:id="rId27"/>
    <p:sldId id="283" r:id="rId28"/>
    <p:sldId id="265" r:id="rId29"/>
    <p:sldId id="287" r:id="rId30"/>
    <p:sldId id="286" r:id="rId31"/>
    <p:sldId id="293" r:id="rId32"/>
    <p:sldId id="292" r:id="rId33"/>
    <p:sldId id="294" r:id="rId34"/>
    <p:sldId id="298" r:id="rId35"/>
    <p:sldId id="295" r:id="rId36"/>
    <p:sldId id="296" r:id="rId37"/>
    <p:sldId id="300" r:id="rId38"/>
    <p:sldId id="297" r:id="rId39"/>
    <p:sldId id="302" r:id="rId40"/>
    <p:sldId id="303" r:id="rId41"/>
    <p:sldId id="305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733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030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1D3641"/>
                </a:solidFill>
              </a:rPr>
              <a:pPr/>
              <a:t>21.02.2019</a:t>
            </a:fld>
            <a:endParaRPr lang="ru-RU">
              <a:solidFill>
                <a:srgbClr val="1D3641"/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D3641"/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1D3641"/>
                </a:solidFill>
              </a:rPr>
              <a:pPr/>
              <a:t>‹#›</a:t>
            </a:fld>
            <a:endParaRPr lang="ru-RU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4104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768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396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697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348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33775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71682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8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206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825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438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1D3641"/>
                </a:solidFill>
              </a:rPr>
              <a:pPr/>
              <a:t>21.02.2019</a:t>
            </a:fld>
            <a:endParaRPr lang="ru-RU">
              <a:solidFill>
                <a:srgbClr val="1D3641"/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D3641"/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1D3641"/>
                </a:solidFill>
              </a:rPr>
              <a:pPr/>
              <a:t>‹#›</a:t>
            </a:fld>
            <a:endParaRPr lang="ru-RU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571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641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106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039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926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16988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31085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55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816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160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585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635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1D3641"/>
                </a:solidFill>
              </a:rPr>
              <a:pPr/>
              <a:t>21.02.2019</a:t>
            </a:fld>
            <a:endParaRPr lang="ru-RU">
              <a:solidFill>
                <a:srgbClr val="1D3641"/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D3641"/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1D3641"/>
                </a:solidFill>
              </a:rPr>
              <a:pPr/>
              <a:t>‹#›</a:t>
            </a:fld>
            <a:endParaRPr lang="ru-RU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134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578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17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434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170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66499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032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23783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948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594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498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97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1D3641"/>
                </a:solidFill>
              </a:rPr>
              <a:pPr/>
              <a:t>21.02.2019</a:t>
            </a:fld>
            <a:endParaRPr lang="ru-RU">
              <a:solidFill>
                <a:srgbClr val="1D3641"/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D3641"/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1D3641"/>
                </a:solidFill>
              </a:rPr>
              <a:pPr/>
              <a:t>‹#›</a:t>
            </a:fld>
            <a:endParaRPr lang="ru-RU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7070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297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404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702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793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1D3641"/>
                </a:solidFill>
              </a:rPr>
              <a:pPr/>
              <a:t>21.02.2019</a:t>
            </a:fld>
            <a:endParaRPr lang="ru-RU">
              <a:solidFill>
                <a:srgbClr val="1D3641"/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D3641"/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1D3641"/>
                </a:solidFill>
              </a:rPr>
              <a:pPr/>
              <a:t>‹#›</a:t>
            </a:fld>
            <a:endParaRPr lang="ru-RU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48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42440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92871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115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90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63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081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923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940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51514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00360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52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275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093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361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1D3641"/>
                </a:solidFill>
              </a:rPr>
              <a:pPr/>
              <a:t>21.02.2019</a:t>
            </a:fld>
            <a:endParaRPr lang="ru-RU">
              <a:solidFill>
                <a:srgbClr val="1D3641"/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D3641"/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1D3641"/>
                </a:solidFill>
              </a:rPr>
              <a:pPr/>
              <a:t>‹#›</a:t>
            </a:fld>
            <a:endParaRPr lang="ru-RU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3019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52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146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526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827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79379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20465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975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663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213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618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1D3641"/>
                </a:solidFill>
              </a:rPr>
              <a:pPr/>
              <a:t>21.02.2019</a:t>
            </a:fld>
            <a:endParaRPr lang="ru-RU">
              <a:solidFill>
                <a:srgbClr val="1D3641"/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D3641"/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1D3641"/>
                </a:solidFill>
              </a:rPr>
              <a:pPr/>
              <a:t>‹#›</a:t>
            </a:fld>
            <a:endParaRPr lang="ru-RU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2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133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243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942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908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06913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65885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439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660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213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618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1D3641"/>
                </a:solidFill>
              </a:rPr>
              <a:pPr/>
              <a:t>21.02.2019</a:t>
            </a:fld>
            <a:endParaRPr lang="ru-RU">
              <a:solidFill>
                <a:srgbClr val="1D3641"/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D3641"/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1D3641"/>
                </a:solidFill>
              </a:rPr>
              <a:pPr/>
              <a:t>‹#›</a:t>
            </a:fld>
            <a:endParaRPr lang="ru-RU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2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133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243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942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908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06913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65885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439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660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213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618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1D3641"/>
                </a:solidFill>
              </a:rPr>
              <a:pPr/>
              <a:t>21.02.2019</a:t>
            </a:fld>
            <a:endParaRPr lang="ru-RU">
              <a:solidFill>
                <a:srgbClr val="1D3641"/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D3641"/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1D3641"/>
                </a:solidFill>
              </a:rPr>
              <a:pPr/>
              <a:t>‹#›</a:t>
            </a:fld>
            <a:endParaRPr lang="ru-RU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2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133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243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942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908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06913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65885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439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660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213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618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1D3641"/>
                </a:solidFill>
              </a:rPr>
              <a:pPr/>
              <a:t>21.02.2019</a:t>
            </a:fld>
            <a:endParaRPr lang="ru-RU">
              <a:solidFill>
                <a:srgbClr val="1D3641"/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D3641"/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1D3641"/>
                </a:solidFill>
              </a:rPr>
              <a:pPr/>
              <a:t>‹#›</a:t>
            </a:fld>
            <a:endParaRPr lang="ru-RU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2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133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243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942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908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06913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65885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439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660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3350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997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1D3641"/>
                </a:solidFill>
              </a:rPr>
              <a:pPr/>
              <a:t>21.02.2019</a:t>
            </a:fld>
            <a:endParaRPr lang="ru-RU">
              <a:solidFill>
                <a:srgbClr val="1D3641"/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D3641"/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1D3641"/>
                </a:solidFill>
              </a:rPr>
              <a:pPr/>
              <a:t>‹#›</a:t>
            </a:fld>
            <a:endParaRPr lang="ru-RU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6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726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91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090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486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26346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96095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120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718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361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302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1D3641"/>
                </a:solidFill>
              </a:rPr>
              <a:pPr/>
              <a:t>21.02.2019</a:t>
            </a:fld>
            <a:endParaRPr lang="ru-RU">
              <a:solidFill>
                <a:srgbClr val="1D3641"/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D3641"/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1D3641"/>
                </a:solidFill>
              </a:rPr>
              <a:pPr/>
              <a:t>‹#›</a:t>
            </a:fld>
            <a:endParaRPr lang="ru-RU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6150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362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741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753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874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63583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47945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485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DFE6D0"/>
                </a:solidFill>
              </a:rPr>
              <a:pPr/>
              <a:t>21.02.2019</a:t>
            </a:fld>
            <a:endParaRPr lang="ru-RU">
              <a:solidFill>
                <a:srgbClr val="DFE6D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E6D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FE6D0"/>
                </a:solidFill>
              </a:rPr>
              <a:pPr/>
              <a:t>‹#›</a:t>
            </a:fld>
            <a:endParaRPr lang="ru-RU">
              <a:solidFill>
                <a:srgbClr val="DFE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873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F6AEE2-EBAA-4B3B-8270-23ABB4D9ADA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F6AEE2-EBAA-4B3B-8270-23ABB4D9ADA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4072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F6AEE2-EBAA-4B3B-8270-23ABB4D9ADA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2398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F6AEE2-EBAA-4B3B-8270-23ABB4D9ADA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1500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F6AEE2-EBAA-4B3B-8270-23ABB4D9ADA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5508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F6AEE2-EBAA-4B3B-8270-23ABB4D9ADA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8788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F6AEE2-EBAA-4B3B-8270-23ABB4D9ADA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413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F6AEE2-EBAA-4B3B-8270-23ABB4D9ADA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460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F6AEE2-EBAA-4B3B-8270-23ABB4D9ADA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460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F6AEE2-EBAA-4B3B-8270-23ABB4D9ADA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460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F6AEE2-EBAA-4B3B-8270-23ABB4D9ADA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460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F6AEE2-EBAA-4B3B-8270-23ABB4D9ADA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3911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F6AEE2-EBAA-4B3B-8270-23ABB4D9ADA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0095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mc:AlternateContent xmlns:mc="http://schemas.openxmlformats.org/markup-compatibility/2006">
    <mc:Choice xmlns:p14="http://schemas.microsoft.com/office/powerpoint/2010/main" Requires="p14">
      <p:transition p14:dur="250" advClick="0"/>
    </mc:Choice>
    <mc:Fallback>
      <p:transition advClick="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0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b.by/upload/iblock/527/527440c9d14ede7f7a249bbe5aa3764c.jpg" TargetMode="External"/><Relationship Id="rId2" Type="http://schemas.openxmlformats.org/officeDocument/2006/relationships/hyperlink" Target="http://900igr.net/up/datai/176042/0020-036-.jpg" TargetMode="External"/><Relationship Id="rId1" Type="http://schemas.openxmlformats.org/officeDocument/2006/relationships/slideLayout" Target="../slideLayouts/slideLayout1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3548" y="3573016"/>
            <a:ext cx="8208912" cy="1841916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Классный час в 7 А классе,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посвящённый 75 –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летию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снятия блокады Ленинграда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6" descr="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8640"/>
            <a:ext cx="4824536" cy="35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33027" y="5379313"/>
            <a:ext cx="46841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Классный руководитель Бардина Л.А.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БОУ г. Омска «Гимназия № 75»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66720" y="6150495"/>
            <a:ext cx="1882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Январь 2019г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246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692696"/>
            <a:ext cx="7236804" cy="504056"/>
          </a:xfrm>
        </p:spPr>
        <p:txBody>
          <a:bodyPr/>
          <a:lstStyle/>
          <a:p>
            <a:pPr algn="ctr"/>
            <a:r>
              <a:rPr lang="ru-RU" sz="22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cs typeface="Arial" charset="0"/>
              </a:rPr>
              <a:t>Голод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389242_9__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844824"/>
            <a:ext cx="4968552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7" y="573325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1440"/>
              </a:spcBef>
              <a:spcAft>
                <a:spcPts val="1440"/>
              </a:spcAft>
            </a:pPr>
            <a:r>
              <a:rPr lang="ru-RU" dirty="0">
                <a:latin typeface="Arial" pitchFamily="34" charset="0"/>
                <a:ea typeface="Times New Roman"/>
                <a:cs typeface="Arial" pitchFamily="34" charset="0"/>
              </a:rPr>
              <a:t>Ленинградцы набирают воду на Невском проспекте в пробоинах, появившихся после </a:t>
            </a:r>
            <a:r>
              <a:rPr lang="ru-RU" dirty="0" smtClean="0">
                <a:latin typeface="Arial" pitchFamily="34" charset="0"/>
                <a:ea typeface="Times New Roman"/>
                <a:cs typeface="Arial" pitchFamily="34" charset="0"/>
              </a:rPr>
              <a:t>артобстрела</a:t>
            </a:r>
            <a:r>
              <a:rPr lang="ru-RU" dirty="0">
                <a:latin typeface="Arial" pitchFamily="34" charset="0"/>
                <a:ea typeface="Times New Roman"/>
                <a:cs typeface="Arial" pitchFamily="34" charset="0"/>
              </a:rPr>
              <a:t>.</a:t>
            </a:r>
            <a:endParaRPr lang="ru-RU" dirty="0">
              <a:effectLst/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80112" y="2008203"/>
            <a:ext cx="308476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itchFamily="34" charset="0"/>
                <a:ea typeface="Times New Roman"/>
                <a:cs typeface="Arial" pitchFamily="34" charset="0"/>
              </a:rPr>
              <a:t>Мысли всех жителей Ленинграда были заняты тем, как поесть и достать еду. Мечты, устремления и планы были сначала отодвинуты на задний план, затем забыты вовсе, поскольку мозг мог думать только об одном – о еде. Голодали все.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92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2247" y="5805264"/>
            <a:ext cx="7236804" cy="576064"/>
          </a:xfrm>
        </p:spPr>
        <p:txBody>
          <a:bodyPr/>
          <a:lstStyle/>
          <a:p>
            <a:pPr algn="ctr"/>
            <a:r>
              <a:rPr lang="ru-RU" sz="22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cs typeface="Arial" charset="0"/>
              </a:rPr>
              <a:t>А. Ягодкина </a:t>
            </a:r>
            <a:r>
              <a:rPr lang="ru-RU" sz="2200" spc="0" dirty="0">
                <a:ln>
                  <a:noFill/>
                </a:ln>
                <a:solidFill>
                  <a:srgbClr val="333399"/>
                </a:solidFill>
                <a:latin typeface="Arial" charset="0"/>
                <a:cs typeface="Arial" charset="0"/>
              </a:rPr>
              <a:t>«Дни блокады» 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76672"/>
            <a:ext cx="6722034" cy="5209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692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188640"/>
            <a:ext cx="7236804" cy="720080"/>
          </a:xfrm>
        </p:spPr>
        <p:txBody>
          <a:bodyPr/>
          <a:lstStyle/>
          <a:p>
            <a:pPr algn="ctr"/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Дети блокадного Ленинграда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76" y="1290340"/>
            <a:ext cx="4044686" cy="350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3276" y="4941168"/>
            <a:ext cx="83988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Arial" pitchFamily="34" charset="0"/>
                <a:ea typeface="Times New Roman"/>
                <a:cs typeface="Arial" pitchFamily="34" charset="0"/>
              </a:rPr>
              <a:t>Страшный голод и мороз отнимали у людей все силы</a:t>
            </a:r>
            <a:r>
              <a:rPr lang="ru-RU" sz="2000" dirty="0" smtClean="0">
                <a:latin typeface="Arial" pitchFamily="34" charset="0"/>
                <a:ea typeface="Times New Roman"/>
                <a:cs typeface="Arial" pitchFamily="34" charset="0"/>
              </a:rPr>
              <a:t>.</a:t>
            </a:r>
          </a:p>
          <a:p>
            <a:pPr algn="ctr"/>
            <a:r>
              <a:rPr lang="ru-RU" sz="2000" dirty="0" smtClean="0"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ea typeface="Times New Roman"/>
                <a:cs typeface="Arial" pitchFamily="34" charset="0"/>
              </a:rPr>
              <a:t>Люди слабели, падали в обмороки. Любое движение причиняло боль</a:t>
            </a:r>
            <a:r>
              <a:rPr lang="ru-RU" sz="2000" dirty="0" smtClean="0">
                <a:latin typeface="Arial" pitchFamily="34" charset="0"/>
                <a:ea typeface="Times New Roman"/>
                <a:cs typeface="Arial" pitchFamily="34" charset="0"/>
              </a:rPr>
              <a:t>.</a:t>
            </a:r>
            <a:r>
              <a:rPr lang="ru-RU" sz="2000" dirty="0">
                <a:solidFill>
                  <a:srgbClr val="444444"/>
                </a:solidFill>
                <a:latin typeface="Georgia"/>
                <a:ea typeface="Times New Roman"/>
                <a:cs typeface="Times New Roman"/>
              </a:rPr>
              <a:t> </a:t>
            </a:r>
            <a:r>
              <a:rPr lang="ru-RU" sz="2000" dirty="0">
                <a:latin typeface="Arial" pitchFamily="34" charset="0"/>
                <a:ea typeface="Times New Roman"/>
                <a:cs typeface="Arial" pitchFamily="34" charset="0"/>
              </a:rPr>
              <a:t>Дети со сморщенными лицами напоминали стариков. Враги хотели </a:t>
            </a:r>
            <a:r>
              <a:rPr lang="ru-RU" sz="2000" dirty="0" smtClean="0">
                <a:latin typeface="Arial" pitchFamily="34" charset="0"/>
                <a:ea typeface="Times New Roman"/>
                <a:cs typeface="Arial" pitchFamily="34" charset="0"/>
              </a:rPr>
              <a:t>обречь на мучительную смерть </a:t>
            </a:r>
            <a:r>
              <a:rPr lang="ru-RU" sz="2000" dirty="0">
                <a:latin typeface="Arial" pitchFamily="34" charset="0"/>
                <a:ea typeface="Times New Roman"/>
                <a:cs typeface="Arial" pitchFamily="34" charset="0"/>
              </a:rPr>
              <a:t>как </a:t>
            </a:r>
            <a:r>
              <a:rPr lang="ru-RU" sz="2000" dirty="0" smtClean="0">
                <a:latin typeface="Arial" pitchFamily="34" charset="0"/>
                <a:ea typeface="Times New Roman"/>
                <a:cs typeface="Arial" pitchFamily="34" charset="0"/>
              </a:rPr>
              <a:t>можно больше </a:t>
            </a:r>
            <a:r>
              <a:rPr lang="ru-RU" sz="2000" dirty="0">
                <a:latin typeface="Arial" pitchFamily="34" charset="0"/>
                <a:ea typeface="Times New Roman"/>
                <a:cs typeface="Arial" pitchFamily="34" charset="0"/>
              </a:rPr>
              <a:t>людей, </a:t>
            </a:r>
            <a:r>
              <a:rPr lang="ru-RU" sz="2000" dirty="0" smtClean="0">
                <a:latin typeface="Arial" pitchFamily="34" charset="0"/>
                <a:ea typeface="Times New Roman"/>
                <a:cs typeface="Arial" pitchFamily="34" charset="0"/>
              </a:rPr>
              <a:t>чтобы захватить город.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http://museum.top-culture.ru/wp-content/uploads/2019/02/wx1080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016" y="1295230"/>
            <a:ext cx="4506476" cy="350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280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188640"/>
            <a:ext cx="7236804" cy="792088"/>
          </a:xfrm>
        </p:spPr>
        <p:txBody>
          <a:bodyPr/>
          <a:lstStyle/>
          <a:p>
            <a:pPr algn="ctr"/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Дети блокадного Ленинграда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15222" y="5193744"/>
            <a:ext cx="4086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cs typeface="Arial"/>
              </a:rPr>
              <a:t>Дети, плача хлеба просили,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cs typeface="Arial"/>
              </a:rPr>
              <a:t>Нет страшнее пытки такой.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cs typeface="Arial"/>
              </a:rPr>
              <a:t>Ленинграда ворот не открыли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cs typeface="Arial"/>
              </a:rPr>
              <a:t>И не вышли к стене городской</a:t>
            </a:r>
            <a:endParaRPr kumimoji="0" lang="ru-RU" sz="20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7" name="Picture 7" descr="untitl43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2" y="1141973"/>
            <a:ext cx="4513062" cy="3888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://www.xn--74-dlc1cp.xn--p1ai/media/k2/items/cache/0e17febd522cd9389b04ce5c00f25aec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875" y="1141973"/>
            <a:ext cx="3997605" cy="3888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0026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534652"/>
            <a:ext cx="46812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333399"/>
                </a:solidFill>
                <a:latin typeface="Arial" charset="0"/>
                <a:ea typeface="+mj-ea"/>
                <a:cs typeface="Arial" charset="0"/>
              </a:rPr>
              <a:t>Хлеб блокадного Ленинграда</a:t>
            </a:r>
            <a:endParaRPr lang="ru-RU" dirty="0"/>
          </a:p>
        </p:txBody>
      </p:sp>
      <p:pic>
        <p:nvPicPr>
          <p:cNvPr id="6146" name="Picture 2" descr="389242_9__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80166"/>
            <a:ext cx="2808312" cy="427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35896" y="4725144"/>
            <a:ext cx="52463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itchFamily="34" charset="0"/>
                <a:ea typeface="Times New Roman"/>
                <a:cs typeface="Arial" pitchFamily="34" charset="0"/>
              </a:rPr>
              <a:t>Хлеб, испеченный из муки, </a:t>
            </a:r>
            <a:r>
              <a:rPr lang="ru-RU" dirty="0" smtClean="0">
                <a:latin typeface="Arial" pitchFamily="34" charset="0"/>
                <a:ea typeface="Times New Roman"/>
                <a:cs typeface="Arial" pitchFamily="34" charset="0"/>
              </a:rPr>
              <a:t>собранной </a:t>
            </a:r>
            <a:r>
              <a:rPr lang="ru-RU" dirty="0">
                <a:latin typeface="Arial" pitchFamily="34" charset="0"/>
                <a:ea typeface="Times New Roman"/>
                <a:cs typeface="Arial" pitchFamily="34" charset="0"/>
              </a:rPr>
              <a:t>с пола вместе с мусором, прозванный «блокадной буханкой», получался черным как уголь и обладал практически таким же составом.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380166"/>
            <a:ext cx="5462398" cy="3073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5879306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itchFamily="34" charset="0"/>
                <a:ea typeface="Times New Roman"/>
                <a:cs typeface="Arial" pitchFamily="34" charset="0"/>
              </a:rPr>
              <a:t>Хлебная карточка блокадника. Декабрь 1941 г.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92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8732" y="5589240"/>
            <a:ext cx="7236804" cy="831295"/>
          </a:xfrm>
        </p:spPr>
        <p:txBody>
          <a:bodyPr/>
          <a:lstStyle/>
          <a:p>
            <a:pPr algn="ctr"/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В. Абрамян «Ленинград. Память детства»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656"/>
            <a:ext cx="6971928" cy="5525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692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75000"/>
              </a:schemeClr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980728"/>
            <a:ext cx="8409191" cy="5644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397728"/>
            <a:ext cx="57805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3399"/>
                </a:solidFill>
                <a:latin typeface="Arial" charset="0"/>
                <a:ea typeface="+mj-ea"/>
                <a:cs typeface="Arial" charset="0"/>
              </a:rPr>
              <a:t>Дневник Тани Савичевой</a:t>
            </a:r>
            <a:endParaRPr lang="ru-RU" dirty="0"/>
          </a:p>
        </p:txBody>
      </p:sp>
      <p:pic>
        <p:nvPicPr>
          <p:cNvPr id="4" name="Звук метроном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60232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3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7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142" y="270925"/>
            <a:ext cx="44644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В осаждённом Ленинграде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Эта девочка жила.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В ученической тетради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Свой дневник она вела.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В дни войны погибла Таня,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Таня в памяти жива: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Затаив на миг дыханье,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Слышит мир её слова: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«Женя умерла 28 декабря в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333399"/>
                </a:solidFill>
                <a:latin typeface="Arial"/>
                <a:cs typeface="Arial"/>
              </a:rPr>
              <a:t>12 </a:t>
            </a: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часов 30 минут утра </a:t>
            </a:r>
            <a:r>
              <a:rPr lang="ru-RU" b="1" dirty="0" smtClean="0">
                <a:solidFill>
                  <a:srgbClr val="333399"/>
                </a:solidFill>
                <a:latin typeface="Arial"/>
                <a:cs typeface="Arial"/>
              </a:rPr>
              <a:t>1941года</a:t>
            </a: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. Бабушка умерла 25 </a:t>
            </a:r>
            <a:r>
              <a:rPr lang="ru-RU" b="1" dirty="0" smtClean="0">
                <a:solidFill>
                  <a:srgbClr val="333399"/>
                </a:solidFill>
                <a:latin typeface="Arial"/>
                <a:cs typeface="Arial"/>
              </a:rPr>
              <a:t>января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333399"/>
                </a:solidFill>
                <a:latin typeface="Arial"/>
                <a:cs typeface="Arial"/>
              </a:rPr>
              <a:t>в </a:t>
            </a: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3 часа дня 1942 года..»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7142" y="365726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А в ночи пронзает небо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Острый свет прожекторов.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Дома нет ни крошки хлеба,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Не найдёшь полена дров.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От коптилки не согреться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Карандаш дрожит в руке,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Но выводит кровью сердце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В сокровенном дневнике: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«Лека умер 12 марта в 8 часов утра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1942 года. Дядя Вася умер </a:t>
            </a:r>
            <a:endParaRPr lang="ru-RU" b="1" dirty="0" smtClean="0">
              <a:solidFill>
                <a:srgbClr val="333399"/>
              </a:solidFill>
              <a:latin typeface="Arial"/>
              <a:cs typeface="Arial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333399"/>
                </a:solidFill>
                <a:latin typeface="Arial"/>
                <a:cs typeface="Arial"/>
              </a:rPr>
              <a:t>13 апреля в </a:t>
            </a:r>
            <a:r>
              <a:rPr lang="ru-RU" b="1" dirty="0">
                <a:solidFill>
                  <a:srgbClr val="333399"/>
                </a:solidFill>
                <a:latin typeface="Arial"/>
                <a:cs typeface="Arial"/>
              </a:rPr>
              <a:t>2 часа дня 1942 года».</a:t>
            </a:r>
            <a:r>
              <a:rPr lang="ru-RU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</a:p>
        </p:txBody>
      </p:sp>
      <p:pic>
        <p:nvPicPr>
          <p:cNvPr id="5" name="Picture 2" descr="untitledп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64704"/>
            <a:ext cx="3692525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3280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1362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Отшумела, отгремела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Орудийная гроза,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Только память то и дело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Смотрит пристально в глаза.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К солнцу тянутся берёзки,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Пробивается трава,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А на скорбном Пискарёвском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Остановят вдруг слова</a:t>
            </a:r>
            <a:r>
              <a:rPr lang="ru-RU" b="1" dirty="0" smtClean="0">
                <a:solidFill>
                  <a:srgbClr val="333399"/>
                </a:solidFill>
                <a:latin typeface="Arial" charset="0"/>
                <a:cs typeface="Arial" charset="0"/>
              </a:rPr>
              <a:t>:</a:t>
            </a:r>
            <a:endParaRPr lang="ru-RU" b="1" dirty="0">
              <a:solidFill>
                <a:srgbClr val="333399"/>
              </a:solidFill>
              <a:latin typeface="Arial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«Дядя Лёша умер 10 мая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в 4 часа дня 1942 года.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Мама – 13 мая в 7 часов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30 минут утра 1942 года».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332656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У планеты нашей сердце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Бьётся гулко, как набат.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Не забыть земле Освенцим,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Бухенвальд и Ленинград.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Светлый день встречайте, люди,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Люди, вслушайтесь в  дневник: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Он звучит сильней орудий,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Тот безмолвный детский крик: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333399"/>
                </a:solidFill>
                <a:latin typeface="Arial" charset="0"/>
                <a:cs typeface="Arial" charset="0"/>
              </a:rPr>
              <a:t>«Савичевы умерли. Умерли все. Осталась одна Таня!»</a:t>
            </a:r>
          </a:p>
        </p:txBody>
      </p:sp>
      <p:pic>
        <p:nvPicPr>
          <p:cNvPr id="5" name="Picture 2" descr="untitлрle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33056"/>
            <a:ext cx="5112271" cy="261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12160" y="3933056"/>
            <a:ext cx="28438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Сама Таня умерла уже в эвакуации. Блокаду пережили только её старшие сестра Нина и брат Михаил, благодаря которым дневник Тани уцелел и стал одним из символов Великой Отечественной войны.</a:t>
            </a:r>
          </a:p>
        </p:txBody>
      </p:sp>
    </p:spTree>
    <p:extLst>
      <p:ext uri="{BB962C8B-B14F-4D97-AF65-F5344CB8AC3E}">
        <p14:creationId xmlns:p14="http://schemas.microsoft.com/office/powerpoint/2010/main" val="1683280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852" y="5273958"/>
            <a:ext cx="8605889" cy="1352872"/>
          </a:xfrm>
        </p:spPr>
        <p:txBody>
          <a:bodyPr>
            <a:noAutofit/>
          </a:bodyPr>
          <a:lstStyle/>
          <a:p>
            <a:pPr marL="342900" lvl="0" indent="-34290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tabLst/>
            </a:pPr>
            <a:r>
              <a:rPr lang="ru-RU" sz="2000" b="0" kern="0" spc="0" dirty="0" smtClean="0">
                <a:ln>
                  <a:noFill/>
                </a:ln>
                <a:solidFill>
                  <a:srgbClr val="000000"/>
                </a:solidFill>
                <a:latin typeface="Arial"/>
                <a:ea typeface="+mn-ea"/>
                <a:cs typeface="Arial"/>
              </a:rPr>
              <a:t>	</a:t>
            </a:r>
            <a:r>
              <a:rPr lang="ru-RU" sz="2000" b="0" kern="0" spc="0" dirty="0" smtClean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  <a:t>Работники </a:t>
            </a:r>
            <a:r>
              <a:rPr lang="ru-RU" sz="2000" b="0" kern="0" spc="0" dirty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  <a:t>дорожной службы ежедневно измеряли толщину льда на всём озере, но были не в силах ускорить его нарастание. </a:t>
            </a:r>
            <a:r>
              <a:rPr lang="ru-RU" sz="2000" b="0" kern="0" spc="0" dirty="0" smtClean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  <a:t/>
            </a:r>
            <a:br>
              <a:rPr lang="ru-RU" sz="2000" b="0" kern="0" spc="0" dirty="0" smtClean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</a:br>
            <a:r>
              <a:rPr lang="ru-RU" sz="2000" b="0" kern="0" spc="0" dirty="0" smtClean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  <a:t>20 </a:t>
            </a:r>
            <a:r>
              <a:rPr lang="ru-RU" sz="2000" b="0" kern="0" spc="0" dirty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  <a:t>ноября толщина льда достигла 180 мм</a:t>
            </a:r>
            <a:r>
              <a:rPr lang="ru-RU" sz="2000" b="0" kern="0" spc="0" dirty="0" smtClean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  <a:t>.</a:t>
            </a:r>
            <a:br>
              <a:rPr lang="ru-RU" sz="2000" b="0" kern="0" spc="0" dirty="0" smtClean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</a:br>
            <a:r>
              <a:rPr lang="ru-RU" sz="2000" b="0" kern="0" spc="0" dirty="0" smtClean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  <a:t> </a:t>
            </a:r>
            <a:r>
              <a:rPr lang="ru-RU" sz="2000" b="0" kern="0" spc="0" dirty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  <a:t>На лёд вышли конные </a:t>
            </a:r>
            <a:r>
              <a:rPr lang="ru-RU" sz="2000" b="0" kern="0" spc="0" dirty="0" smtClean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  <a:t>обоз</a:t>
            </a:r>
            <a:r>
              <a:rPr lang="ru-RU" sz="2000" b="0" kern="0" spc="0" dirty="0" smtClean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  <a:t>ы.</a:t>
            </a:r>
            <a:r>
              <a:rPr lang="ru-RU" sz="2000" b="0" kern="0" spc="0" dirty="0" smtClean="0">
                <a:ln>
                  <a:noFill/>
                </a:ln>
                <a:solidFill>
                  <a:srgbClr val="000000"/>
                </a:solidFill>
                <a:latin typeface="Arial"/>
                <a:ea typeface="+mn-ea"/>
                <a:cs typeface="Arial"/>
              </a:rPr>
              <a:t> </a:t>
            </a:r>
            <a:endParaRPr lang="ru-RU" sz="2000" b="0" kern="0" spc="0" dirty="0">
              <a:ln>
                <a:noFill/>
              </a:ln>
              <a:solidFill>
                <a:srgbClr val="000000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47612" y="389854"/>
            <a:ext cx="52520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333399"/>
                </a:solidFill>
                <a:latin typeface="Arial" charset="0"/>
                <a:ea typeface="+mj-ea"/>
                <a:cs typeface="Arial" charset="0"/>
              </a:rPr>
              <a:t>Ладожское озеро - дорога </a:t>
            </a:r>
            <a:r>
              <a:rPr lang="ru-RU" sz="2400" b="1" dirty="0">
                <a:solidFill>
                  <a:srgbClr val="333399"/>
                </a:solidFill>
                <a:latin typeface="Arial" charset="0"/>
                <a:ea typeface="+mj-ea"/>
                <a:cs typeface="Arial" charset="0"/>
              </a:rPr>
              <a:t>жизни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738" y="980728"/>
            <a:ext cx="6473825" cy="431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7512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89601" y="476672"/>
            <a:ext cx="7236804" cy="1008112"/>
          </a:xfrm>
        </p:spPr>
        <p:txBody>
          <a:bodyPr/>
          <a:lstStyle/>
          <a:p>
            <a:pPr algn="ctr"/>
            <a:r>
              <a:rPr lang="ru-RU" sz="2400" spc="0" dirty="0">
                <a:ln>
                  <a:noFill/>
                </a:ln>
                <a:solidFill>
                  <a:srgbClr val="002060"/>
                </a:solidFill>
                <a:latin typeface="Arial" charset="0"/>
                <a:ea typeface="+mn-ea"/>
                <a:cs typeface="Arial" charset="0"/>
              </a:rPr>
              <a:t>Враг окружил город, Ленинград оказался в блокадном </a:t>
            </a:r>
            <a:r>
              <a:rPr lang="ru-RU" sz="2400" spc="0" dirty="0" smtClean="0">
                <a:ln>
                  <a:noFill/>
                </a:ln>
                <a:solidFill>
                  <a:srgbClr val="002060"/>
                </a:solidFill>
                <a:latin typeface="Arial" charset="0"/>
                <a:ea typeface="+mn-ea"/>
                <a:cs typeface="Arial" charset="0"/>
              </a:rPr>
              <a:t>кольце.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8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78" y="2147376"/>
            <a:ext cx="5108518" cy="340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436096" y="2147376"/>
            <a:ext cx="35283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 </a:t>
            </a:r>
            <a:endParaRPr lang="ru-RU" dirty="0">
              <a:latin typeface="Times New Roman"/>
              <a:ea typeface="Times New Roman"/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Arial"/>
                <a:ea typeface="Times New Roman"/>
              </a:rPr>
              <a:t>Один </a:t>
            </a: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из важнейших этапов Великой Отечественной </a:t>
            </a:r>
            <a:r>
              <a:rPr lang="ru-RU" dirty="0" smtClean="0">
                <a:solidFill>
                  <a:srgbClr val="000000"/>
                </a:solidFill>
                <a:latin typeface="Arial"/>
                <a:ea typeface="Times New Roman"/>
              </a:rPr>
              <a:t>войны - блокада </a:t>
            </a: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Ленинграда</a:t>
            </a:r>
            <a:r>
              <a:rPr lang="ru-RU" dirty="0" smtClean="0">
                <a:solidFill>
                  <a:srgbClr val="000000"/>
                </a:solidFill>
                <a:latin typeface="Arial"/>
                <a:ea typeface="Times New Roman"/>
              </a:rPr>
              <a:t>.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Arial"/>
                <a:ea typeface="Times New Roman"/>
              </a:rPr>
              <a:t>Она </a:t>
            </a: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началась в </a:t>
            </a:r>
            <a:r>
              <a:rPr lang="ru-RU" dirty="0" smtClean="0">
                <a:solidFill>
                  <a:srgbClr val="000000"/>
                </a:solidFill>
                <a:latin typeface="Arial"/>
                <a:ea typeface="Times New Roman"/>
              </a:rPr>
              <a:t>первые </a:t>
            </a: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месяцы войны, восьмого сентября 1941 года, а </a:t>
            </a:r>
            <a:r>
              <a:rPr lang="ru-RU" dirty="0" smtClean="0">
                <a:solidFill>
                  <a:srgbClr val="000000"/>
                </a:solidFill>
                <a:latin typeface="Arial"/>
                <a:ea typeface="Times New Roman"/>
              </a:rPr>
              <a:t>закончилась спустя </a:t>
            </a: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872 дня, </a:t>
            </a:r>
            <a:r>
              <a:rPr lang="ru-RU" dirty="0" smtClean="0">
                <a:solidFill>
                  <a:srgbClr val="000000"/>
                </a:solidFill>
                <a:latin typeface="Arial"/>
                <a:ea typeface="Times New Roman"/>
              </a:rPr>
              <a:t> за </a:t>
            </a: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которые </a:t>
            </a:r>
            <a:r>
              <a:rPr lang="ru-RU" dirty="0" smtClean="0">
                <a:solidFill>
                  <a:srgbClr val="000000"/>
                </a:solidFill>
                <a:latin typeface="Arial"/>
                <a:ea typeface="Times New Roman"/>
              </a:rPr>
              <a:t>погибло </a:t>
            </a: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шестьсот тридцать тысяч ленинградцев.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3766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5086" y="404664"/>
            <a:ext cx="7236804" cy="648072"/>
          </a:xfrm>
        </p:spPr>
        <p:txBody>
          <a:bodyPr/>
          <a:lstStyle/>
          <a:p>
            <a:pPr algn="ctr"/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cs typeface="Arial" charset="0"/>
              </a:rPr>
              <a:t>Дорога жизни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3566" y="5229200"/>
            <a:ext cx="87484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Arial"/>
                <a:ea typeface="Times New Roman"/>
              </a:rPr>
              <a:t>Дорога жизни через Ладожское озеро - знаменитая транспортная магистраль, которая </a:t>
            </a:r>
            <a:r>
              <a:rPr lang="ru-RU" sz="2000" dirty="0" smtClean="0">
                <a:latin typeface="Arial"/>
                <a:ea typeface="Times New Roman"/>
              </a:rPr>
              <a:t>оказалась </a:t>
            </a:r>
            <a:r>
              <a:rPr lang="ru-RU" sz="2000" dirty="0">
                <a:latin typeface="Arial"/>
                <a:ea typeface="Times New Roman"/>
              </a:rPr>
              <a:t>единственной связующей нитью с осажденным Ленинградом. Летом - по воде, а зимой - по </a:t>
            </a:r>
            <a:r>
              <a:rPr lang="ru-RU" sz="2000" dirty="0" smtClean="0">
                <a:latin typeface="Arial"/>
                <a:ea typeface="Times New Roman"/>
              </a:rPr>
              <a:t>льду везли в город продовольствие, а из города эвакуировали детей и стариков. </a:t>
            </a:r>
            <a:endParaRPr lang="ru-RU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4322553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9000"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55527"/>
            <a:ext cx="3926135" cy="2720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7512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588" y="260648"/>
            <a:ext cx="7236804" cy="648072"/>
          </a:xfrm>
        </p:spPr>
        <p:txBody>
          <a:bodyPr/>
          <a:lstStyle/>
          <a:p>
            <a:pPr algn="ctr"/>
            <a:r>
              <a:rPr lang="ru-RU" sz="2400" spc="0" dirty="0">
                <a:ln>
                  <a:noFill/>
                </a:ln>
                <a:solidFill>
                  <a:srgbClr val="333399"/>
                </a:solidFill>
                <a:latin typeface="Arial" charset="0"/>
                <a:cs typeface="Arial" charset="0"/>
              </a:rPr>
              <a:t>Дорога жизни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37790" y="5180752"/>
            <a:ext cx="5886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Она - как легенда, как песня, как знамя.</a:t>
            </a:r>
            <a:b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У этой дороги не будет конца -</a:t>
            </a:r>
            <a:b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Она навсегда пролегла через память,</a:t>
            </a:r>
            <a:b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Навеки прошла через наши сердца.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AutoShape 4" descr="https://img-fotki.yandex.ru/get/196736/67000176.362/0_c4368_3a9c5e42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5" name="Рисунок 1" descr="Описание: https://img-fotki.yandex.ru/get/196736/67000176.362/0_c4368_3a9c5e42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89999"/>
            <a:ext cx="5604904" cy="4056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528980" y="3356991"/>
            <a:ext cx="199041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Ладога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</a:t>
            </a:r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дорога жизни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»</a:t>
            </a:r>
          </a:p>
          <a:p>
            <a:pPr algn="ctr"/>
            <a:r>
              <a:rPr lang="ru-RU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С. </a:t>
            </a:r>
            <a:r>
              <a:rPr lang="ru-RU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Боим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512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89602" y="116632"/>
            <a:ext cx="7236804" cy="792088"/>
          </a:xfrm>
        </p:spPr>
        <p:txBody>
          <a:bodyPr/>
          <a:lstStyle/>
          <a:p>
            <a:pPr algn="ctr"/>
            <a:r>
              <a:rPr lang="ru-RU" sz="2400" kern="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Прорыв блокады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5589240"/>
            <a:ext cx="75608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kern="0" dirty="0">
                <a:latin typeface="Arial" charset="0"/>
                <a:cs typeface="Arial" charset="0"/>
              </a:rPr>
              <a:t> Войскам Ленинградского и </a:t>
            </a:r>
            <a:r>
              <a:rPr lang="ru-RU" sz="2000" kern="0" dirty="0" err="1">
                <a:latin typeface="Arial" charset="0"/>
                <a:cs typeface="Arial" charset="0"/>
              </a:rPr>
              <a:t>Волховского</a:t>
            </a:r>
            <a:r>
              <a:rPr lang="ru-RU" sz="2000" kern="0" dirty="0">
                <a:latin typeface="Arial" charset="0"/>
                <a:cs typeface="Arial" charset="0"/>
              </a:rPr>
              <a:t> фронта  дан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kern="0" dirty="0" smtClean="0">
                <a:latin typeface="Arial" charset="0"/>
                <a:cs typeface="Arial" charset="0"/>
              </a:rPr>
              <a:t>приказ: </a:t>
            </a:r>
            <a:r>
              <a:rPr kumimoji="0" lang="ru-RU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cs typeface="Arial" charset="0"/>
              </a:rPr>
              <a:t>перейти в наступление, пробиваясь навстречу друг другу, разбить осаду </a:t>
            </a:r>
            <a:r>
              <a:rPr lang="ru-RU" sz="2000" kern="0" dirty="0">
                <a:latin typeface="Arial" charset="0"/>
                <a:cs typeface="Arial" charset="0"/>
              </a:rPr>
              <a:t>Л</a:t>
            </a:r>
            <a:r>
              <a:rPr kumimoji="0" lang="ru-RU" sz="200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charset="0"/>
                <a:cs typeface="Arial" charset="0"/>
              </a:rPr>
              <a:t>енинграда</a:t>
            </a:r>
            <a:r>
              <a:rPr kumimoji="0" lang="ru-RU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cs typeface="Arial" charset="0"/>
              </a:rPr>
              <a:t> и соединиться. </a:t>
            </a:r>
            <a:endParaRPr kumimoji="0" lang="ru-RU" sz="20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4" name="Picture 4" descr="наступл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611" y="992925"/>
            <a:ext cx="5840388" cy="4380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1619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236804" cy="576064"/>
          </a:xfrm>
        </p:spPr>
        <p:txBody>
          <a:bodyPr/>
          <a:lstStyle/>
          <a:p>
            <a:pPr algn="ctr"/>
            <a:r>
              <a:rPr lang="ru-RU" sz="2400" kern="0" spc="0" dirty="0">
                <a:ln>
                  <a:noFill/>
                </a:ln>
                <a:solidFill>
                  <a:srgbClr val="333399"/>
                </a:solidFill>
                <a:latin typeface="Arial" charset="0"/>
                <a:cs typeface="Arial" charset="0"/>
              </a:rPr>
              <a:t>Прорыв блокады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6296" y="5445224"/>
            <a:ext cx="73872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После 7- дневных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боёв войска </a:t>
            </a:r>
            <a:r>
              <a:rPr lang="ru-RU" sz="20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Волховского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Ленинградского фронтов соединились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тем самым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прорвали блокаду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Ленинграда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88357" y="4592310"/>
            <a:ext cx="56748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«Прорыв </a:t>
            </a:r>
            <a:r>
              <a:rPr lang="ru-RU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блокады </a:t>
            </a:r>
            <a:r>
              <a:rPr lang="ru-RU" sz="20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Ленинграда»</a:t>
            </a:r>
          </a:p>
          <a:p>
            <a:pPr lvl="0" algn="ctr"/>
            <a:r>
              <a:rPr lang="ru-RU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Серов В.А., Серебряный И.А., Казанцев А.А.</a:t>
            </a:r>
            <a:endParaRPr lang="ru-RU" dirty="0"/>
          </a:p>
        </p:txBody>
      </p:sp>
      <p:pic>
        <p:nvPicPr>
          <p:cNvPr id="6145" name="Рисунок 3" descr="Описание: https://imgprx.livejournal.net/5cf6f2590b2f4fd66f7df9570e2722350cc4d814/KaOFW2_mIU9jF2vI6DIuyZU712DT16L0UpbBg3BAxqEC1pyQmCmtypKnFyPdqth9Hy6yZTDTAr1XiPk5vNC7z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83241"/>
            <a:ext cx="7340375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7512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441898"/>
            <a:ext cx="7758861" cy="1008112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  <a:tabLst/>
            </a:pPr>
            <a:r>
              <a:rPr lang="ru-RU" sz="2400" spc="0" dirty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900 дней жил Ленинград в осаде. </a:t>
            </a:r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27 января 1944 город салютом отметил своё освобождение.</a:t>
            </a:r>
            <a:r>
              <a:rPr lang="ru-RU" sz="2400" b="0" spc="0" dirty="0" smtClean="0">
                <a:ln>
                  <a:noFill/>
                </a:ln>
                <a:solidFill>
                  <a:srgbClr val="000000"/>
                </a:solidFill>
                <a:latin typeface="Arial" charset="0"/>
                <a:ea typeface="+mn-ea"/>
                <a:cs typeface="Arial" charset="0"/>
              </a:rPr>
              <a:t> </a:t>
            </a:r>
            <a:endParaRPr lang="ru-RU" sz="2400" b="0" spc="0" dirty="0">
              <a:ln>
                <a:noFill/>
              </a:ln>
              <a:solidFill>
                <a:srgbClr val="000000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9764" y="1484784"/>
            <a:ext cx="5688632" cy="4932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ru-RU" sz="2400" b="1" kern="1600" dirty="0" smtClean="0">
                <a:solidFill>
                  <a:srgbClr val="002060"/>
                </a:solidFill>
                <a:latin typeface="Arial"/>
              </a:rPr>
              <a:t>Ленинградский </a:t>
            </a:r>
            <a:r>
              <a:rPr lang="ru-RU" sz="2400" b="1" kern="1600" dirty="0">
                <a:solidFill>
                  <a:srgbClr val="002060"/>
                </a:solidFill>
                <a:latin typeface="Arial"/>
              </a:rPr>
              <a:t>салют</a:t>
            </a:r>
            <a:endParaRPr lang="ru-RU" sz="2000" b="1" kern="1600" dirty="0">
              <a:solidFill>
                <a:srgbClr val="002060"/>
              </a:solidFill>
              <a:latin typeface="Arial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В холода, когда бушуют снегопады, 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В Петербурге этот день особо чтут, 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 – Город празднует День снятия блокады,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 И гремит в морозном воздухе салют.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Это залпы в честь свободы Ленинграда! 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В честь бессмертия не выживших детей… 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Беспощадная фашистская осада 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Продолжалась девятьсот голодных дней.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Замерзая, люди близких хоронили, 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Пили воду из растопленного льда, 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Из любимых книжек печь зимой топили,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 И была дороже золота еда.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Ели маленький кусок ржаного хлеба 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По чуть-чуть… Никто ни крошки не ронял. 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И бомбёжка вместо звёзд ночного неба… 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И руины там, где дом вчера стоял…</a:t>
            </a:r>
            <a:endParaRPr lang="ru-RU" sz="1600" b="1" dirty="0">
              <a:solidFill>
                <a:srgbClr val="00206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766520"/>
            <a:ext cx="3408636" cy="2589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7512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39395" y="3325218"/>
            <a:ext cx="2452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Татьяна Варламова</a:t>
            </a:r>
            <a:endParaRPr lang="ru-RU" sz="1600" dirty="0">
              <a:solidFill>
                <a:srgbClr val="002060"/>
              </a:solidFill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297" y="260648"/>
            <a:ext cx="55263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Но блокаду чёрных месяцев прорвали!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 И когда врага отбросили назад, 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Был салют! Его снаряды возвещали: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 – Выжил! Выстоял! Не сдался Ленинград!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От усталости шатаясь, ленинградцы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 Шли на улицы, и слышалось: «Ура!» 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И сквозь слёзы начинали обниматься,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 – Всё! Закончилась блокадная пора!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Есть салют у нас весной – на День Победы,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 Он цветами красит небо всей стране, 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Но особо почитают наши деды </a:t>
            </a:r>
            <a:endParaRPr lang="ru-RU" sz="16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"/>
                <a:ea typeface="Times New Roman"/>
              </a:rPr>
              <a:t>Тот салют в голодно-белом январе…</a:t>
            </a:r>
            <a:endParaRPr lang="ru-RU" sz="1600" b="1" dirty="0">
              <a:solidFill>
                <a:srgbClr val="00206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13316" name="Рисунок 2" descr="Описание: http://funkyimg.com/i/2nWa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767591"/>
            <a:ext cx="5053211" cy="2778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7297" y="5533996"/>
            <a:ext cx="30532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«Ленинградский салют»</a:t>
            </a:r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Н. Тимков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14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43412" y="0"/>
            <a:ext cx="8096082" cy="1008112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  <a:tabLst/>
            </a:pPr>
            <a:r>
              <a:rPr lang="ru-RU" sz="22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Памятник «Защитникам Ленинграда». </a:t>
            </a:r>
            <a:br>
              <a:rPr lang="ru-RU" sz="22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200" spc="0" dirty="0">
                <a:ln>
                  <a:noFill/>
                </a:ln>
                <a:solidFill>
                  <a:srgbClr val="333399"/>
                </a:solidFill>
                <a:latin typeface="Arial" charset="0"/>
                <a:cs typeface="Arial" charset="0"/>
              </a:rPr>
              <a:t>Санкт Петербург. </a:t>
            </a:r>
            <a:r>
              <a:rPr lang="ru-RU" sz="22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Площадь </a:t>
            </a:r>
            <a:r>
              <a:rPr lang="ru-RU" sz="2200" spc="0" dirty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Победы на Московском проспекте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52736"/>
            <a:ext cx="7367970" cy="552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7512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04664"/>
            <a:ext cx="8096082" cy="1008112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  <a:tabLst/>
            </a:pPr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 Санкт </a:t>
            </a:r>
            <a:r>
              <a:rPr lang="ru-RU" sz="2400" spc="0" dirty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Петербург. </a:t>
            </a:r>
            <a:r>
              <a:rPr lang="ru-RU" sz="2400" spc="0" dirty="0" err="1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Пискарёвское</a:t>
            </a:r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 </a:t>
            </a:r>
            <a:r>
              <a:rPr lang="ru-RU" sz="2400" spc="0" dirty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кладбище.</a:t>
            </a:r>
            <a:br>
              <a:rPr lang="ru-RU" sz="2400" spc="0" dirty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</a:b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5" descr="click?url=http%3A%2F%2Fww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3054924" cy="512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61512" y="5303719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latin typeface="Arial" pitchFamily="34" charset="0"/>
                <a:cs typeface="Arial" pitchFamily="34" charset="0"/>
              </a:rPr>
              <a:t>Здесь похоронены воины, защищавшие город и жители,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latin typeface="Arial" pitchFamily="34" charset="0"/>
                <a:cs typeface="Arial" pitchFamily="34" charset="0"/>
              </a:rPr>
              <a:t>погибшие в блокаду. </a:t>
            </a:r>
          </a:p>
        </p:txBody>
      </p:sp>
      <p:pic>
        <p:nvPicPr>
          <p:cNvPr id="1026" name="Picture 2" descr="https://www.sb.by/upload/iblock/527/527440c9d14ede7f7a249bbe5aa3764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512" y="1196752"/>
            <a:ext cx="4470927" cy="392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975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96082" cy="1008112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  <a:tabLst/>
            </a:pPr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Памятник «Детям блокадного Ленинграда»</a:t>
            </a:r>
            <a:b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Омск</a:t>
            </a:r>
            <a:r>
              <a:rPr lang="ru-RU" sz="2400" spc="0" dirty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. Ленинградская </a:t>
            </a:r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площадь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19380"/>
            <a:ext cx="3386137" cy="5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08104" y="3845249"/>
            <a:ext cx="321415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/>
              <a:t>Из блокадного Ленинграда </a:t>
            </a:r>
          </a:p>
          <a:p>
            <a:pPr algn="ctr"/>
            <a:r>
              <a:rPr lang="ru-RU" sz="2000" dirty="0" smtClean="0"/>
              <a:t>в Омскую область</a:t>
            </a:r>
          </a:p>
          <a:p>
            <a:pPr algn="ctr"/>
            <a:r>
              <a:rPr lang="ru-RU" sz="2000" dirty="0" smtClean="0"/>
              <a:t>было эвакуировано</a:t>
            </a:r>
          </a:p>
          <a:p>
            <a:pPr algn="ctr"/>
            <a:r>
              <a:rPr lang="ru-RU" sz="2000" dirty="0" smtClean="0"/>
              <a:t>более 17 тысяч детей.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91311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96082" cy="1008112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  <a:tabLst/>
            </a:pPr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Интернет-источники: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268760"/>
            <a:ext cx="813690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1. Блокадный дневник Савичевой Тани - </a:t>
            </a:r>
            <a:r>
              <a:rPr lang="en-US" sz="2000" dirty="0" smtClean="0"/>
              <a:t>ribalych.ru›2014/07/02/</a:t>
            </a:r>
            <a:r>
              <a:rPr lang="en-US" sz="2000" dirty="0" err="1" smtClean="0"/>
              <a:t>blokadnyj-dnevnik-devochki</a:t>
            </a:r>
            <a:r>
              <a:rPr lang="en-US" sz="2000" dirty="0" smtClean="0"/>
              <a:t>…</a:t>
            </a:r>
            <a:endParaRPr lang="ru-RU" sz="2000" dirty="0" smtClean="0"/>
          </a:p>
          <a:p>
            <a:r>
              <a:rPr lang="ru-RU" sz="2000" dirty="0" smtClean="0"/>
              <a:t>2. </a:t>
            </a:r>
            <a:r>
              <a:rPr lang="ru-RU" sz="2000" dirty="0" err="1" smtClean="0"/>
              <a:t>Диарама</a:t>
            </a:r>
            <a:r>
              <a:rPr lang="ru-RU" sz="2000" dirty="0" smtClean="0"/>
              <a:t> «Блокадный Ленинград» -</a:t>
            </a:r>
            <a:r>
              <a:rPr lang="en-US" sz="2000" dirty="0" smtClean="0"/>
              <a:t>http</a:t>
            </a:r>
            <a:r>
              <a:rPr lang="en-US" sz="2000" dirty="0"/>
              <a:t>://</a:t>
            </a:r>
            <a:r>
              <a:rPr lang="en-US" sz="2000" dirty="0" smtClean="0"/>
              <a:t>ww2history.ru/uploads/2007/1302289459_1-489.jpg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3. Картины о блокадном Ленинграде - </a:t>
            </a:r>
            <a:r>
              <a:rPr lang="en-US" sz="2000" dirty="0">
                <a:hlinkClick r:id="rId2"/>
              </a:rPr>
              <a:t>http://900igr.net/up/datai/176042/0020-036-.</a:t>
            </a:r>
            <a:r>
              <a:rPr lang="en-US" sz="2000" dirty="0" smtClean="0">
                <a:hlinkClick r:id="rId2"/>
              </a:rPr>
              <a:t>jpg</a:t>
            </a:r>
            <a:endParaRPr lang="ru-RU" sz="2000" dirty="0" smtClean="0"/>
          </a:p>
          <a:p>
            <a:r>
              <a:rPr lang="ru-RU" sz="2000" dirty="0" smtClean="0"/>
              <a:t>4. Блокадный Ленинград: фотохроника – </a:t>
            </a:r>
          </a:p>
          <a:p>
            <a:r>
              <a:rPr lang="en-US" sz="2000" dirty="0"/>
              <a:t>magesqueen.livejournal.com›68271.html</a:t>
            </a:r>
          </a:p>
          <a:p>
            <a:r>
              <a:rPr lang="ru-RU" sz="2000" dirty="0" smtClean="0"/>
              <a:t>5. Памятники жителям и защитникам блокадного Ленинграда -</a:t>
            </a:r>
            <a:r>
              <a:rPr lang="en-US" sz="2000" dirty="0" smtClean="0"/>
              <a:t>https</a:t>
            </a:r>
            <a:r>
              <a:rPr lang="en-US" sz="2000" dirty="0"/>
              <a:t>://</a:t>
            </a:r>
            <a:r>
              <a:rPr lang="en-US" sz="2000" dirty="0" smtClean="0"/>
              <a:t>mtdata.ru/u1/photo040B/20720262501-0/original.jpeg</a:t>
            </a:r>
            <a:endParaRPr lang="ru-RU" sz="2000" dirty="0" smtClean="0"/>
          </a:p>
          <a:p>
            <a:r>
              <a:rPr lang="ru-RU" sz="2000" dirty="0" smtClean="0"/>
              <a:t>6. </a:t>
            </a:r>
            <a:r>
              <a:rPr lang="ru-RU" sz="2000" dirty="0" err="1" smtClean="0"/>
              <a:t>Пискарёвское</a:t>
            </a:r>
            <a:r>
              <a:rPr lang="ru-RU" sz="2000" dirty="0" smtClean="0"/>
              <a:t> кладбище - </a:t>
            </a:r>
            <a:r>
              <a:rPr lang="en-US" sz="2000" dirty="0">
                <a:hlinkClick r:id="rId3"/>
              </a:rPr>
              <a:t>https://</a:t>
            </a:r>
            <a:r>
              <a:rPr lang="en-US" sz="2000" dirty="0" smtClean="0">
                <a:hlinkClick r:id="rId3"/>
              </a:rPr>
              <a:t>www.sb.by/upload/iblock/527/527440c9d14ede7f7a249bbe5aa3764c.jpg</a:t>
            </a:r>
            <a:endParaRPr lang="ru-RU" sz="2000" dirty="0" smtClean="0"/>
          </a:p>
          <a:p>
            <a:r>
              <a:rPr lang="ru-RU" sz="2000" dirty="0" smtClean="0"/>
              <a:t>7. Блокада Ленинграда - </a:t>
            </a:r>
            <a:r>
              <a:rPr lang="en-US" sz="2000" dirty="0" smtClean="0"/>
              <a:t>ru.wikipedia.org</a:t>
            </a:r>
            <a:endParaRPr lang="ru-RU" sz="2000" dirty="0" smtClean="0"/>
          </a:p>
          <a:p>
            <a:r>
              <a:rPr lang="ru-RU" sz="2000" dirty="0" smtClean="0"/>
              <a:t>8. Звук метронома - </a:t>
            </a:r>
            <a:r>
              <a:rPr lang="en-US" sz="2000" dirty="0" smtClean="0"/>
              <a:t>noisefx.ru</a:t>
            </a:r>
            <a:endParaRPr lang="ru-RU" sz="2000" dirty="0" smtClean="0"/>
          </a:p>
          <a:p>
            <a:r>
              <a:rPr lang="ru-RU" sz="2000" dirty="0"/>
              <a:t>9. В осаждённом Ленинграде </a:t>
            </a:r>
            <a:endParaRPr lang="ru-RU" sz="2000" dirty="0" smtClean="0"/>
          </a:p>
          <a:p>
            <a:r>
              <a:rPr lang="ru-RU" sz="2000" dirty="0" smtClean="0"/>
              <a:t>Эта </a:t>
            </a:r>
            <a:r>
              <a:rPr lang="ru-RU" sz="2000" dirty="0"/>
              <a:t>девочка </a:t>
            </a:r>
            <a:r>
              <a:rPr lang="ru-RU" sz="2000" dirty="0" smtClean="0"/>
              <a:t>жила… -  liveinternet.ru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8722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338" y="188640"/>
            <a:ext cx="7236804" cy="1008112"/>
          </a:xfrm>
        </p:spPr>
        <p:txBody>
          <a:bodyPr/>
          <a:lstStyle/>
          <a:p>
            <a:pPr algn="ctr"/>
            <a:r>
              <a:rPr lang="ru-RU" sz="2400" spc="0" dirty="0" smtClean="0">
                <a:ln>
                  <a:noFill/>
                </a:ln>
                <a:solidFill>
                  <a:srgbClr val="002060"/>
                </a:solidFill>
                <a:latin typeface="Arial" charset="0"/>
                <a:cs typeface="Arial" charset="0"/>
              </a:rPr>
              <a:t>Обстрел Ленинграда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21796" y="1560418"/>
            <a:ext cx="3600400" cy="1182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50"/>
              </a:lnSpc>
              <a:spcBef>
                <a:spcPts val="1200"/>
              </a:spcBef>
              <a:spcAft>
                <a:spcPts val="1500"/>
              </a:spcAft>
            </a:pPr>
            <a:r>
              <a:rPr lang="ru-RU" kern="1600" dirty="0">
                <a:solidFill>
                  <a:prstClr val="white"/>
                </a:solidFill>
                <a:latin typeface="Arial"/>
              </a:rPr>
              <a:t>4 сентября в 1941 году гитлеровцы начинают регулярные обстрелы Ленинграда, которые будут продолжаться до января 1944.</a:t>
            </a:r>
            <a:endParaRPr lang="ru-RU" sz="2000" b="1" kern="160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573" y="3284984"/>
            <a:ext cx="4140968" cy="2988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84" y="1484784"/>
            <a:ext cx="4104456" cy="2780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443711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Arial"/>
                <a:ea typeface="Times New Roman"/>
              </a:rPr>
              <a:t>Немецкая артиллерия систематически подвергала Ленинград обстрелам, </a:t>
            </a:r>
            <a:r>
              <a:rPr lang="ru-RU" dirty="0" smtClean="0">
                <a:latin typeface="Arial"/>
                <a:ea typeface="Times New Roman"/>
              </a:rPr>
              <a:t>    хотя </a:t>
            </a:r>
            <a:r>
              <a:rPr lang="ru-RU" dirty="0">
                <a:latin typeface="Arial"/>
                <a:ea typeface="Times New Roman"/>
              </a:rPr>
              <a:t>в городе не было укрепленных сооружений военного назначения. Целью обстрелов было планомерное разрушение города и убийство мирных </a:t>
            </a:r>
            <a:r>
              <a:rPr lang="ru-RU" dirty="0" smtClean="0">
                <a:latin typeface="Arial"/>
                <a:ea typeface="Times New Roman"/>
              </a:rPr>
              <a:t>жителей.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6864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59" y="152908"/>
            <a:ext cx="7959701" cy="1368152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  <a:tabLst/>
            </a:pPr>
            <a:r>
              <a:rPr lang="ru-RU" sz="2400" spc="0" dirty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На Ленинград обрушилось свыше 100 тысяч фугасных </a:t>
            </a:r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и </a:t>
            </a:r>
            <a:r>
              <a:rPr lang="ru-RU" sz="2400" spc="0" dirty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зажигательных </a:t>
            </a:r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авиабомб и 150 </a:t>
            </a:r>
            <a:r>
              <a:rPr lang="ru-RU" sz="2400" spc="0" dirty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тысяч снарядов.</a:t>
            </a:r>
          </a:p>
        </p:txBody>
      </p:sp>
      <p:pic>
        <p:nvPicPr>
          <p:cNvPr id="5" name="Picture 2" descr="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75045"/>
            <a:ext cx="3284602" cy="4633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6215120"/>
            <a:ext cx="74660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charset="0"/>
                <a:cs typeface="Arial" charset="0"/>
              </a:rPr>
              <a:t>Днём и ночью  немцы бомбили и </a:t>
            </a:r>
            <a:r>
              <a:rPr lang="ru-RU" sz="2000" dirty="0" smtClean="0">
                <a:latin typeface="Arial" charset="0"/>
                <a:cs typeface="Arial" charset="0"/>
              </a:rPr>
              <a:t>обстреливали </a:t>
            </a:r>
            <a:r>
              <a:rPr lang="ru-RU" sz="2000" dirty="0" smtClean="0">
                <a:solidFill>
                  <a:prstClr val="white"/>
                </a:solidFill>
                <a:latin typeface="Arial" charset="0"/>
                <a:cs typeface="Arial" charset="0"/>
              </a:rPr>
              <a:t>Ленинград.</a:t>
            </a:r>
            <a:r>
              <a:rPr lang="ru-RU" sz="2000" dirty="0" smtClean="0">
                <a:latin typeface="Arial" charset="0"/>
                <a:cs typeface="Arial" charset="0"/>
              </a:rPr>
              <a:t>                                                                              </a:t>
            </a:r>
            <a:endParaRPr lang="ru-RU" sz="2000" dirty="0">
              <a:latin typeface="Arial" charset="0"/>
              <a:cs typeface="Arial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81208"/>
            <a:ext cx="3455987" cy="463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0348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78762" y="5085184"/>
            <a:ext cx="5814645" cy="1512168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tabLst/>
            </a:pPr>
            <a:r>
              <a:rPr lang="ru-RU" sz="2000" b="0" spc="0" dirty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  <a:t>Против нас полки сосредоточив,</a:t>
            </a:r>
            <a:br>
              <a:rPr lang="ru-RU" sz="2000" b="0" spc="0" dirty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</a:br>
            <a:r>
              <a:rPr lang="ru-RU" sz="2000" b="0" spc="0" dirty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  <a:t>Враг напал на мирную страну.</a:t>
            </a:r>
            <a:br>
              <a:rPr lang="ru-RU" sz="2000" b="0" spc="0" dirty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</a:br>
            <a:r>
              <a:rPr lang="ru-RU" sz="2000" b="0" spc="0" dirty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  <a:t>Белой ночью, самой белой ночью</a:t>
            </a:r>
            <a:br>
              <a:rPr lang="ru-RU" sz="2000" b="0" spc="0" dirty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</a:br>
            <a:r>
              <a:rPr lang="ru-RU" sz="2000" b="0" spc="0" dirty="0">
                <a:ln>
                  <a:noFill/>
                </a:ln>
                <a:solidFill>
                  <a:schemeClr val="tx1"/>
                </a:solidFill>
                <a:latin typeface="Arial"/>
                <a:ea typeface="+mn-ea"/>
                <a:cs typeface="Arial"/>
              </a:rPr>
              <a:t>Начал эту страшную войну.</a:t>
            </a:r>
          </a:p>
        </p:txBody>
      </p:sp>
      <p:pic>
        <p:nvPicPr>
          <p:cNvPr id="4" name="Picture 6" descr="poster-1941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80728"/>
            <a:ext cx="2355350" cy="424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669" y="1052735"/>
            <a:ext cx="2525222" cy="4216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32227" y="310654"/>
            <a:ext cx="47499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Плакаты первых дней войны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366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37131" y="530245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charset="0"/>
                <a:cs typeface="Arial" charset="0"/>
              </a:rPr>
              <a:t>Женский стрелковый батальон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569998"/>
            <a:ext cx="31164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charset="0"/>
                <a:ea typeface="+mj-ea"/>
                <a:cs typeface="Arial" charset="0"/>
              </a:rPr>
              <a:t>Проводы на фронт</a:t>
            </a:r>
            <a:endParaRPr lang="ru-RU" dirty="0"/>
          </a:p>
        </p:txBody>
      </p:sp>
      <p:pic>
        <p:nvPicPr>
          <p:cNvPr id="1028" name="Picture 4" descr="https://img-fotki.yandex.ru/get/9256/41501079.64/0_a5308_32f93a2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4449709" cy="355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bs.twimg.com/media/CuCywgtXgAgwrL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586" y="3745513"/>
            <a:ext cx="3960440" cy="2820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-fotki.yandex.ru/get/5906/44070247.10/0_621cb_544315cd_X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665" y="908720"/>
            <a:ext cx="2548761" cy="2548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366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eningra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15" y="384506"/>
            <a:ext cx="6192688" cy="2907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837062"/>
            <a:ext cx="3896668" cy="3681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3645024"/>
            <a:ext cx="3888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333399"/>
                </a:solidFill>
                <a:latin typeface="Arial" charset="0"/>
                <a:cs typeface="Arial" charset="0"/>
              </a:rPr>
              <a:t>Враги подошли близко к Ленинграду и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333399"/>
                </a:solidFill>
                <a:latin typeface="Arial" charset="0"/>
                <a:cs typeface="Arial" charset="0"/>
              </a:rPr>
              <a:t>обстреливали </a:t>
            </a:r>
            <a:r>
              <a:rPr lang="ru-RU" sz="2400" b="1" dirty="0">
                <a:solidFill>
                  <a:srgbClr val="333399"/>
                </a:solidFill>
                <a:latin typeface="Arial" charset="0"/>
                <a:cs typeface="Arial" charset="0"/>
              </a:rPr>
              <a:t>из пушек все ленинградские улицы.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228184" y="836712"/>
            <a:ext cx="2736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 smtClean="0">
                <a:latin typeface="Arial" pitchFamily="34" charset="0"/>
                <a:ea typeface="+mj-ea"/>
                <a:cs typeface="Arial" pitchFamily="34" charset="0"/>
              </a:rPr>
              <a:t>Диарама</a:t>
            </a:r>
            <a:endParaRPr lang="ru-RU" sz="2000" dirty="0" smtClean="0">
              <a:latin typeface="Arial" pitchFamily="34" charset="0"/>
              <a:ea typeface="+mj-ea"/>
              <a:cs typeface="Arial" pitchFamily="34" charset="0"/>
            </a:endParaRPr>
          </a:p>
          <a:p>
            <a:pPr algn="ctr"/>
            <a:r>
              <a:rPr lang="ru-RU" sz="2000" dirty="0" smtClean="0">
                <a:latin typeface="Arial" pitchFamily="34" charset="0"/>
                <a:ea typeface="+mj-ea"/>
                <a:cs typeface="Arial" pitchFamily="34" charset="0"/>
              </a:rPr>
              <a:t> «Блокада </a:t>
            </a:r>
          </a:p>
          <a:p>
            <a:pPr algn="ctr"/>
            <a:r>
              <a:rPr lang="ru-RU" sz="2000" dirty="0" smtClean="0">
                <a:latin typeface="Arial" pitchFamily="34" charset="0"/>
                <a:ea typeface="+mj-ea"/>
                <a:cs typeface="Arial" pitchFamily="34" charset="0"/>
              </a:rPr>
              <a:t>Ленинграда»</a:t>
            </a:r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Е. Корнеев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73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89601" y="476672"/>
            <a:ext cx="7236804" cy="1008112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  <a:tabLst/>
            </a:pPr>
            <a:r>
              <a:rPr lang="ru-RU" sz="2400" spc="0" dirty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Опустели цеха ленинградских заводов. </a:t>
            </a:r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Многие рабочие ушли </a:t>
            </a:r>
            <a:r>
              <a:rPr lang="ru-RU" sz="2400" spc="0" dirty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на фронт. </a:t>
            </a:r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/>
            </a:r>
            <a:b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</a:br>
            <a:r>
              <a:rPr lang="ru-RU" sz="24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К </a:t>
            </a:r>
            <a:r>
              <a:rPr lang="ru-RU" sz="2400" spc="0" dirty="0">
                <a:ln>
                  <a:noFill/>
                </a:ln>
                <a:solidFill>
                  <a:srgbClr val="333399"/>
                </a:solidFill>
                <a:latin typeface="Arial" charset="0"/>
                <a:ea typeface="+mn-ea"/>
                <a:cs typeface="Arial" charset="0"/>
              </a:rPr>
              <a:t>станкам встали их жёны и дети. </a:t>
            </a:r>
          </a:p>
        </p:txBody>
      </p:sp>
      <p:pic>
        <p:nvPicPr>
          <p:cNvPr id="5" name="Picture 5" descr="untitlк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3"/>
            <a:ext cx="4304194" cy="356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801" y="1772816"/>
            <a:ext cx="4076093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9366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accent6">
                <a:lumMod val="75000"/>
              </a:schemeClr>
            </a:gs>
            <a:gs pos="44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0"/>
            <a:ext cx="7236804" cy="864096"/>
          </a:xfrm>
        </p:spPr>
        <p:txBody>
          <a:bodyPr/>
          <a:lstStyle/>
          <a:p>
            <a:pPr algn="ctr"/>
            <a:r>
              <a:rPr lang="ru-RU" sz="2200" spc="0" dirty="0" smtClean="0">
                <a:ln>
                  <a:noFill/>
                </a:ln>
                <a:solidFill>
                  <a:srgbClr val="333399"/>
                </a:solidFill>
                <a:latin typeface="Arial" charset="0"/>
                <a:cs typeface="Arial" charset="0"/>
              </a:rPr>
              <a:t>Работа в ленинградских типографиях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67944" y="4583289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ru-RU" dirty="0">
                <a:latin typeface="Helvetica"/>
                <a:ea typeface="Times New Roman"/>
              </a:rPr>
              <a:t>В городе продолжали издаваться газеты «Смена» и «Ленинградская правда», многотиражки крупных </a:t>
            </a:r>
            <a:r>
              <a:rPr lang="ru-RU" dirty="0" smtClean="0">
                <a:latin typeface="Helvetica"/>
                <a:ea typeface="Times New Roman"/>
              </a:rPr>
              <a:t>заводов. </a:t>
            </a:r>
            <a:r>
              <a:rPr lang="ru-RU" dirty="0">
                <a:latin typeface="Helvetica"/>
                <a:ea typeface="Times New Roman"/>
              </a:rPr>
              <a:t>Сотрудники газет и типографий ценой жизни и неимоверных усилий продолжали работу в обычном режиме.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4098" name="Picture 2" descr="Журналисты и сотрудники типографий продолжали издавать газе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86" y="1696572"/>
            <a:ext cx="2880320" cy="4633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283" y="1124744"/>
            <a:ext cx="2035964" cy="310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24744"/>
            <a:ext cx="1977924" cy="310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9366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1_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538</TotalTime>
  <Words>1107</Words>
  <Application>Microsoft Office PowerPoint</Application>
  <PresentationFormat>Экран (4:3)</PresentationFormat>
  <Paragraphs>157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29</vt:i4>
      </vt:variant>
    </vt:vector>
  </HeadingPairs>
  <TitlesOfParts>
    <vt:vector size="42" baseType="lpstr">
      <vt:lpstr>Паркет</vt:lpstr>
      <vt:lpstr>1_Паркет</vt:lpstr>
      <vt:lpstr>2_Паркет</vt:lpstr>
      <vt:lpstr>3_Паркет</vt:lpstr>
      <vt:lpstr>4_Паркет</vt:lpstr>
      <vt:lpstr>5_Паркет</vt:lpstr>
      <vt:lpstr>6_Паркет</vt:lpstr>
      <vt:lpstr>7_Паркет</vt:lpstr>
      <vt:lpstr>8_Паркет</vt:lpstr>
      <vt:lpstr>9_Паркет</vt:lpstr>
      <vt:lpstr>11_Паркет</vt:lpstr>
      <vt:lpstr>10_Паркет</vt:lpstr>
      <vt:lpstr>13_Паркет</vt:lpstr>
      <vt:lpstr>Классный час в 7 А классе, посвящённый 75 –летию  снятия блокады Ленинграда</vt:lpstr>
      <vt:lpstr>Враг окружил город, Ленинград оказался в блокадном кольце.</vt:lpstr>
      <vt:lpstr>Обстрел Ленинграда</vt:lpstr>
      <vt:lpstr>На Ленинград обрушилось свыше 100 тысяч фугасных и зажигательных авиабомб и 150 тысяч снарядов.</vt:lpstr>
      <vt:lpstr>Против нас полки сосредоточив, Враг напал на мирную страну. Белой ночью, самой белой ночью Начал эту страшную войну.</vt:lpstr>
      <vt:lpstr>Презентация PowerPoint</vt:lpstr>
      <vt:lpstr>Презентация PowerPoint</vt:lpstr>
      <vt:lpstr>Опустели цеха ленинградских заводов.  Многие рабочие ушли на фронт.  К станкам встали их жёны и дети. </vt:lpstr>
      <vt:lpstr>Работа в ленинградских типографиях</vt:lpstr>
      <vt:lpstr>Голод</vt:lpstr>
      <vt:lpstr>А. Ягодкина «Дни блокады» </vt:lpstr>
      <vt:lpstr>Дети блокадного Ленинграда</vt:lpstr>
      <vt:lpstr>Дети блокадного Ленинграда</vt:lpstr>
      <vt:lpstr>Презентация PowerPoint</vt:lpstr>
      <vt:lpstr>В. Абрамян «Ленинград. Память детства»</vt:lpstr>
      <vt:lpstr>Презентация PowerPoint</vt:lpstr>
      <vt:lpstr>Презентация PowerPoint</vt:lpstr>
      <vt:lpstr>Презентация PowerPoint</vt:lpstr>
      <vt:lpstr> Работники дорожной службы ежедневно измеряли толщину льда на всём озере, но были не в силах ускорить его нарастание.  20 ноября толщина льда достигла 180 мм.  На лёд вышли конные обозы. </vt:lpstr>
      <vt:lpstr>Дорога жизни</vt:lpstr>
      <vt:lpstr>Дорога жизни</vt:lpstr>
      <vt:lpstr>Прорыв блокады</vt:lpstr>
      <vt:lpstr>Прорыв блокады</vt:lpstr>
      <vt:lpstr>900 дней жил Ленинград в осаде.  27 января 1944 город салютом отметил своё освобождение. </vt:lpstr>
      <vt:lpstr>Презентация PowerPoint</vt:lpstr>
      <vt:lpstr>Памятник «Защитникам Ленинграда».  Санкт Петербург. Площадь Победы на Московском проспекте</vt:lpstr>
      <vt:lpstr> Санкт Петербург. Пискарёвское кладбище. </vt:lpstr>
      <vt:lpstr>Памятник «Детям блокадного Ленинграда» Омск. Ленинградская площадь</vt:lpstr>
      <vt:lpstr>Интернет-источники: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Александр</cp:lastModifiedBy>
  <cp:revision>54</cp:revision>
  <dcterms:created xsi:type="dcterms:W3CDTF">2019-01-14T14:04:01Z</dcterms:created>
  <dcterms:modified xsi:type="dcterms:W3CDTF">2019-02-21T08:07:33Z</dcterms:modified>
</cp:coreProperties>
</file>