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2" r:id="rId3"/>
    <p:sldId id="274" r:id="rId4"/>
    <p:sldId id="257" r:id="rId5"/>
    <p:sldId id="258" r:id="rId6"/>
    <p:sldId id="259" r:id="rId7"/>
    <p:sldId id="260" r:id="rId8"/>
    <p:sldId id="267" r:id="rId9"/>
    <p:sldId id="266" r:id="rId10"/>
    <p:sldId id="265" r:id="rId11"/>
    <p:sldId id="268" r:id="rId12"/>
    <p:sldId id="264" r:id="rId13"/>
    <p:sldId id="271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14" y="15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ABA4-7C4D-48C6-9727-5B6216D3464E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C425-0727-4A45-B32A-BFE8A7F515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ABA4-7C4D-48C6-9727-5B6216D3464E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C425-0727-4A45-B32A-BFE8A7F515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ABA4-7C4D-48C6-9727-5B6216D3464E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C425-0727-4A45-B32A-BFE8A7F515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ABA4-7C4D-48C6-9727-5B6216D3464E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C425-0727-4A45-B32A-BFE8A7F515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ABA4-7C4D-48C6-9727-5B6216D3464E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C425-0727-4A45-B32A-BFE8A7F515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ABA4-7C4D-48C6-9727-5B6216D3464E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C425-0727-4A45-B32A-BFE8A7F515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ABA4-7C4D-48C6-9727-5B6216D3464E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C425-0727-4A45-B32A-BFE8A7F515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ABA4-7C4D-48C6-9727-5B6216D3464E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C425-0727-4A45-B32A-BFE8A7F515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ABA4-7C4D-48C6-9727-5B6216D3464E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C425-0727-4A45-B32A-BFE8A7F515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ABA4-7C4D-48C6-9727-5B6216D3464E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C425-0727-4A45-B32A-BFE8A7F515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ABA4-7C4D-48C6-9727-5B6216D3464E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C425-0727-4A45-B32A-BFE8A7F515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0ABA4-7C4D-48C6-9727-5B6216D3464E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3C425-0727-4A45-B32A-BFE8A7F5152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-320675"/>
            <a:ext cx="9431338" cy="749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0"/>
            <a:ext cx="38172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Управление образования Исполнительного комитета</a:t>
            </a:r>
            <a:r>
              <a:rPr kumimoji="0" lang="ru-RU" sz="11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baseline="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100" b="1" kern="0" baseline="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Нижнекамского муниципального района 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100" b="1" kern="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</a:t>
            </a: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Республики Татарстан</a:t>
            </a:r>
            <a:endParaRPr kumimoji="0" lang="ru-RU" sz="11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1975335"/>
            <a:ext cx="32941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790575" algn="l"/>
              </a:tabLst>
            </a:pPr>
            <a:r>
              <a:rPr lang="ru-RU" sz="36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«Исторический портрет: Петр</a:t>
            </a:r>
            <a:r>
              <a:rPr lang="en-US" sz="36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</a:t>
            </a:r>
            <a:r>
              <a:rPr lang="ru-RU" sz="36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endParaRPr lang="ru-RU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6447" y="2000065"/>
            <a:ext cx="3600399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cs typeface="Times New Roman"/>
              </a:rPr>
              <a:t> 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48064" y="3677785"/>
            <a:ext cx="3294112" cy="2842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790575" algn="l"/>
              </a:tabLs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          интеллектуальную игру-</a:t>
            </a:r>
            <a:r>
              <a:rPr lang="ru-RU" sz="1400" dirty="0" err="1" smtClean="0">
                <a:latin typeface="Times New Roman"/>
                <a:ea typeface="Calibri"/>
                <a:cs typeface="Times New Roman"/>
              </a:rPr>
              <a:t>квиз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                                                                                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790575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                    подготовили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: </a:t>
            </a:r>
            <a:endParaRPr lang="ru-RU" sz="1400" dirty="0">
              <a:ea typeface="Calibri"/>
              <a:cs typeface="Times New Roman"/>
            </a:endParaRPr>
          </a:p>
          <a:p>
            <a:pPr algn="r">
              <a:spcAft>
                <a:spcPts val="100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Башкеева Т.Л.  педагог - библиотекарь </a:t>
            </a:r>
            <a:endParaRPr lang="ru-RU" sz="1400" dirty="0">
              <a:ea typeface="Calibri"/>
              <a:cs typeface="Times New Roman"/>
            </a:endParaRPr>
          </a:p>
          <a:p>
            <a:pPr algn="r">
              <a:spcAft>
                <a:spcPts val="100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МБОУ «СОШ №10» НМР РТ </a:t>
            </a:r>
            <a:endParaRPr lang="ru-RU" sz="1400" dirty="0">
              <a:ea typeface="Calibri"/>
              <a:cs typeface="Times New Roman"/>
            </a:endParaRPr>
          </a:p>
          <a:p>
            <a:pPr algn="r">
              <a:spcAft>
                <a:spcPts val="100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Карпова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Т.В.  педагог - библиотекарь</a:t>
            </a:r>
            <a:endParaRPr lang="ru-RU" sz="1400" dirty="0">
              <a:ea typeface="Calibri"/>
              <a:cs typeface="Times New Roman"/>
            </a:endParaRPr>
          </a:p>
          <a:p>
            <a:pPr algn="r">
              <a:spcAft>
                <a:spcPts val="100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 МБОУ «СОШ №31» НМР РТ</a:t>
            </a:r>
            <a:endParaRPr lang="ru-RU" sz="1400" dirty="0"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35895" y="6350569"/>
            <a:ext cx="1603837" cy="3400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Нижнекамск, </a:t>
            </a:r>
            <a:r>
              <a:rPr lang="ru-RU" sz="1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2022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5589" y="2051509"/>
            <a:ext cx="3698379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1500"/>
              </a:spcBef>
              <a:spcAft>
                <a:spcPts val="750"/>
              </a:spcAft>
            </a:pPr>
            <a:r>
              <a:rPr lang="ru-RU" sz="1600" b="1" kern="1800" cap="all" dirty="0">
                <a:latin typeface="Times New Roman"/>
                <a:ea typeface="Times New Roman"/>
                <a:cs typeface="Times New Roman"/>
              </a:rPr>
              <a:t>IV ВСЕРОССИЙСКИЙ ПЕДАГОГИЧЕСКИЙ КОНКУРС</a:t>
            </a:r>
            <a:r>
              <a:rPr lang="ru-RU" sz="1600" kern="1800" cap="all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kern="1800" cap="all" dirty="0">
                <a:latin typeface="Times New Roman"/>
                <a:ea typeface="Times New Roman"/>
                <a:cs typeface="Times New Roman"/>
              </a:rPr>
            </a:br>
            <a:r>
              <a:rPr lang="ru-RU" sz="1600" b="1" kern="1800" cap="all" dirty="0">
                <a:latin typeface="Times New Roman"/>
                <a:ea typeface="Times New Roman"/>
                <a:cs typeface="Times New Roman"/>
              </a:rPr>
              <a:t>«МОЕ ЛУЧШЕЕ МЕРОПРИЯТИЕ»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5055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1\Desktop\книги картинки\uploads_book_book_PNG51024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64637" y="-428652"/>
            <a:ext cx="9431915" cy="7501014"/>
          </a:xfrm>
          <a:prstGeom prst="rect">
            <a:avLst/>
          </a:prstGeom>
          <a:noFill/>
        </p:spPr>
      </p:pic>
      <p:pic>
        <p:nvPicPr>
          <p:cNvPr id="4" name="Picture 3" descr="C:\Users\1\Desktop\книги картинки\02e8e8b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4286257"/>
            <a:ext cx="1751612" cy="230981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80180"/>
            <a:ext cx="3939760" cy="3718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7 </a:t>
            </a:r>
            <a:r>
              <a:rPr lang="ru-RU" sz="40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раунд</a:t>
            </a:r>
            <a:endParaRPr lang="ru-RU" sz="4000" dirty="0" smtClean="0">
              <a:solidFill>
                <a:srgbClr val="FF0000"/>
              </a:solidFill>
              <a:ea typeface="Calibri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22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«Я </a:t>
            </a:r>
            <a:r>
              <a:rPr lang="ru-RU" sz="22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узнаю тебя </a:t>
            </a:r>
            <a:r>
              <a:rPr lang="ru-RU" sz="22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из </a:t>
            </a:r>
            <a:r>
              <a:rPr lang="ru-RU" sz="22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тысячи…»</a:t>
            </a:r>
            <a:endParaRPr lang="ru-RU" sz="22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«Люблю тебя, Петра творение,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Люблю твой строгий, стройный вид,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Невы державное теченье,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Береговой ее гранит</a:t>
            </a: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…»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        «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Медный  всадник» А.С. Пушкин</a:t>
            </a:r>
            <a:endParaRPr lang="ru-RU" sz="1400" dirty="0">
              <a:ea typeface="Calibri"/>
              <a:cs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823932"/>
              </p:ext>
            </p:extLst>
          </p:nvPr>
        </p:nvGraphicFramePr>
        <p:xfrm>
          <a:off x="4716016" y="476672"/>
          <a:ext cx="3681679" cy="5400600"/>
        </p:xfrm>
        <a:graphic>
          <a:graphicData uri="http://schemas.openxmlformats.org/drawingml/2006/table">
            <a:tbl>
              <a:tblPr firstRow="1" firstCol="1" bandRow="1"/>
              <a:tblGrid>
                <a:gridCol w="321876"/>
                <a:gridCol w="2245253"/>
                <a:gridCol w="1114550"/>
              </a:tblGrid>
              <a:tr h="19856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№/п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549" marR="42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Вопрос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549" marR="42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Ответ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549" marR="42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56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2549" marR="42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Исключи лишнее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549" marR="42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2549" marR="42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425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549" marR="42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Летний сад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Эрмитаж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Покровский собор/Собор Василия Блаженного</a:t>
                      </a:r>
                    </a:p>
                  </a:txBody>
                  <a:tcPr marL="42549" marR="42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Покровский собор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Москва)</a:t>
                      </a:r>
                    </a:p>
                  </a:txBody>
                  <a:tcPr marL="42549" marR="42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765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549" marR="42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Адмиралтейство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Колизей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Петропавловская крепость</a:t>
                      </a:r>
                    </a:p>
                  </a:txBody>
                  <a:tcPr marL="42549" marR="42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Колизей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(Рим)</a:t>
                      </a:r>
                    </a:p>
                  </a:txBody>
                  <a:tcPr marL="42549" marR="42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425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549" marR="42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Памятник «Тысячелетие России»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Скульптуры «Укротители коней» /кони </a:t>
                      </a:r>
                      <a:r>
                        <a:rPr lang="ru-RU" sz="1200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Клодта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Египетский мост</a:t>
                      </a:r>
                    </a:p>
                  </a:txBody>
                  <a:tcPr marL="42549" marR="42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Памятник «Тысячелетие России» (Великий Новгород</a:t>
                      </a:r>
                    </a:p>
                  </a:txBody>
                  <a:tcPr marL="42549" marR="42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48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549" marR="42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Александровская колонна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Исааковский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собор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Монумент «Родина-мать»</a:t>
                      </a:r>
                    </a:p>
                  </a:txBody>
                  <a:tcPr marL="42549" marR="42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Монумент «Родина-мать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Волгоград)</a:t>
                      </a:r>
                    </a:p>
                  </a:txBody>
                  <a:tcPr marL="42549" marR="42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236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549" marR="42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Дворцовая площадь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Аничков мост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Карлов мост</a:t>
                      </a:r>
                    </a:p>
                  </a:txBody>
                  <a:tcPr marL="42549" marR="42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Карлов мост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(Прага)</a:t>
                      </a:r>
                    </a:p>
                  </a:txBody>
                  <a:tcPr marL="42549" marR="42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549" marR="42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Медный  всадник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Башня Сююмбике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Памятник И.Крылову</a:t>
                      </a:r>
                    </a:p>
                  </a:txBody>
                  <a:tcPr marL="42549" marR="42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Башня </a:t>
                      </a:r>
                      <a:r>
                        <a:rPr lang="ru-RU" sz="1200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Сююмбике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ru-RU" sz="120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Казань)</a:t>
                      </a:r>
                    </a:p>
                  </a:txBody>
                  <a:tcPr marL="42549" marR="42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290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-320675"/>
            <a:ext cx="9431338" cy="749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C:\Users\1\Desktop\книги картинки\02e8e8b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696" y="3717032"/>
            <a:ext cx="1751612" cy="230981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46634" y="260648"/>
            <a:ext cx="3726160" cy="3052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8 раунд</a:t>
            </a:r>
            <a:endParaRPr lang="ru-RU" sz="40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«Железная логика»</a:t>
            </a:r>
            <a:endParaRPr lang="ru-RU" sz="24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ru-RU" sz="1400" b="1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«</a:t>
            </a:r>
            <a:r>
              <a:rPr lang="ru-RU" sz="1400" b="1" dirty="0">
                <a:latin typeface="Times New Roman"/>
                <a:ea typeface="Calibri"/>
                <a:cs typeface="Times New Roman"/>
              </a:rPr>
              <a:t>В логике нет ничего случайного»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1400" dirty="0" err="1">
                <a:latin typeface="Times New Roman"/>
                <a:ea typeface="Calibri"/>
                <a:cs typeface="Times New Roman"/>
              </a:rPr>
              <a:t>Л.Витгенштейн</a:t>
            </a:r>
            <a:endParaRPr lang="ru-RU" sz="1400" dirty="0">
              <a:ea typeface="Calibri"/>
              <a:cs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140189"/>
              </p:ext>
            </p:extLst>
          </p:nvPr>
        </p:nvGraphicFramePr>
        <p:xfrm>
          <a:off x="4860032" y="198627"/>
          <a:ext cx="3600400" cy="6542741"/>
        </p:xfrm>
        <a:graphic>
          <a:graphicData uri="http://schemas.openxmlformats.org/drawingml/2006/table">
            <a:tbl>
              <a:tblPr firstRow="1" firstCol="1" bandRow="1"/>
              <a:tblGrid>
                <a:gridCol w="307369"/>
                <a:gridCol w="2543230"/>
                <a:gridCol w="749801"/>
              </a:tblGrid>
              <a:tr h="5391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№\п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Вопрос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08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«Окно в Европу»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839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«Табель о рангах"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79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	</a:t>
                      </a: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Петр I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839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Северная война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55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Заячий остров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«Медный всадник»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177" name="Рисунок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4" t="26111" r="4787" b="25835"/>
          <a:stretch>
            <a:fillRect/>
          </a:stretch>
        </p:blipFill>
        <p:spPr bwMode="auto">
          <a:xfrm>
            <a:off x="5314529" y="898550"/>
            <a:ext cx="1809750" cy="7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Рисунок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5" t="33888" r="11662" b="33888"/>
          <a:stretch>
            <a:fillRect/>
          </a:stretch>
        </p:blipFill>
        <p:spPr bwMode="auto">
          <a:xfrm>
            <a:off x="5314529" y="2060848"/>
            <a:ext cx="2079302" cy="61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Рисунок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2" t="26944" r="27287" b="27499"/>
          <a:stretch>
            <a:fillRect/>
          </a:stretch>
        </p:blipFill>
        <p:spPr bwMode="auto">
          <a:xfrm>
            <a:off x="5580112" y="2962392"/>
            <a:ext cx="1664964" cy="700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Рисунок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9" t="29443" r="15204" b="35278"/>
          <a:stretch>
            <a:fillRect/>
          </a:stretch>
        </p:blipFill>
        <p:spPr bwMode="auto">
          <a:xfrm>
            <a:off x="5315702" y="3861048"/>
            <a:ext cx="2138546" cy="79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Рисунок 8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3" t="31944" r="2287" b="33611"/>
          <a:stretch/>
        </p:blipFill>
        <p:spPr bwMode="auto">
          <a:xfrm>
            <a:off x="5201062" y="4983261"/>
            <a:ext cx="2423063" cy="678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Рисунок 9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" t="31451" r="28120" b="29723"/>
          <a:stretch/>
        </p:blipFill>
        <p:spPr bwMode="auto">
          <a:xfrm>
            <a:off x="5572862" y="5877272"/>
            <a:ext cx="1872208" cy="80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90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-320675"/>
            <a:ext cx="9431338" cy="749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802707"/>
            <a:ext cx="1755775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8495" y="188640"/>
            <a:ext cx="372616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9 раунд</a:t>
            </a:r>
            <a:endParaRPr lang="ru-RU" sz="40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«Черный конверт»</a:t>
            </a:r>
            <a:endParaRPr lang="ru-RU" sz="24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Побрили </a:t>
            </a:r>
            <a:r>
              <a:rPr lang="ru-RU" sz="1400" b="1" dirty="0">
                <a:latin typeface="Times New Roman"/>
                <a:ea typeface="Calibri"/>
                <a:cs typeface="Times New Roman"/>
              </a:rPr>
              <a:t>бороды бояре.</a:t>
            </a:r>
            <a:br>
              <a:rPr lang="ru-RU" sz="1400" b="1" dirty="0">
                <a:latin typeface="Times New Roman"/>
                <a:ea typeface="Calibri"/>
                <a:cs typeface="Times New Roman"/>
              </a:rPr>
            </a:br>
            <a:r>
              <a:rPr lang="ru-RU" sz="1400" b="1" dirty="0">
                <a:latin typeface="Times New Roman"/>
                <a:ea typeface="Calibri"/>
                <a:cs typeface="Times New Roman"/>
              </a:rPr>
              <a:t>Попав в Петровские силки.</a:t>
            </a:r>
            <a:br>
              <a:rPr lang="ru-RU" sz="1400" b="1" dirty="0">
                <a:latin typeface="Times New Roman"/>
                <a:ea typeface="Calibri"/>
                <a:cs typeface="Times New Roman"/>
              </a:rPr>
            </a:br>
            <a:r>
              <a:rPr lang="ru-RU" sz="1400" b="1" dirty="0">
                <a:latin typeface="Times New Roman"/>
                <a:ea typeface="Calibri"/>
                <a:cs typeface="Times New Roman"/>
              </a:rPr>
              <a:t>Одели на манер немецкий</a:t>
            </a:r>
            <a:br>
              <a:rPr lang="ru-RU" sz="1400" b="1" dirty="0">
                <a:latin typeface="Times New Roman"/>
                <a:ea typeface="Calibri"/>
                <a:cs typeface="Times New Roman"/>
              </a:rPr>
            </a:br>
            <a:r>
              <a:rPr lang="ru-RU" sz="1400" b="1" dirty="0">
                <a:latin typeface="Times New Roman"/>
                <a:ea typeface="Calibri"/>
                <a:cs typeface="Times New Roman"/>
              </a:rPr>
              <a:t>Камзолы, туфли, парики.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 С. </a:t>
            </a:r>
            <a:r>
              <a:rPr lang="ru-RU" sz="1400" dirty="0" err="1">
                <a:latin typeface="Times New Roman"/>
                <a:ea typeface="Calibri"/>
                <a:cs typeface="Times New Roman"/>
              </a:rPr>
              <a:t>Шендо</a:t>
            </a:r>
            <a:endParaRPr lang="ru-RU" sz="1400" dirty="0">
              <a:ea typeface="Calibri"/>
              <a:cs typeface="Times New Roman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08827"/>
              </p:ext>
            </p:extLst>
          </p:nvPr>
        </p:nvGraphicFramePr>
        <p:xfrm>
          <a:off x="4594076" y="764704"/>
          <a:ext cx="3860204" cy="5469520"/>
        </p:xfrm>
        <a:graphic>
          <a:graphicData uri="http://schemas.openxmlformats.org/drawingml/2006/table">
            <a:tbl>
              <a:tblPr firstRow="1" firstCol="1" bandRow="1"/>
              <a:tblGrid>
                <a:gridCol w="350955"/>
                <a:gridCol w="1571185"/>
                <a:gridCol w="1938064"/>
              </a:tblGrid>
              <a:tr h="2141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№/п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Вопрос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16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 каких нововведениях Петр1 идет речь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4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ветка ели, свеча, новогодние игрушки, календарь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Был введен новый год   с   1   января   1700   года   от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4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борода, камзол, ножницы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бритье бород, ношение короткой европейской одежды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66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учебник, циркуль, тетрадь, свидетельство о браке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молодые дворяне могли жениться, только закончив обучение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4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картофель, тюльпаны, подсолнухи, кофе, шоколад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научил народ пить кофе, есть картошку и шоколад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3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фейерверки, маски, маскарадные костюмы, праздничные иллюминации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новые формы развлечений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66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парик, духи, пудра, ножницы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открылись новые заведения по обслуживанию на европейский манер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3" marR="46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194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-320675"/>
            <a:ext cx="9431338" cy="749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24744"/>
            <a:ext cx="3835742" cy="5046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980728"/>
            <a:ext cx="4572000" cy="13665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Его деяний громких славу</a:t>
            </a:r>
            <a:br>
              <a:rPr lang="ru-RU" b="1" dirty="0">
                <a:latin typeface="Times New Roman"/>
                <a:ea typeface="Calibri"/>
                <a:cs typeface="Times New Roman"/>
              </a:rPr>
            </a:br>
            <a:r>
              <a:rPr lang="ru-RU" b="1" dirty="0">
                <a:latin typeface="Times New Roman"/>
                <a:ea typeface="Calibri"/>
                <a:cs typeface="Times New Roman"/>
              </a:rPr>
              <a:t>Ценить потомство будет век –</a:t>
            </a:r>
            <a:br>
              <a:rPr lang="ru-RU" b="1" dirty="0">
                <a:latin typeface="Times New Roman"/>
                <a:ea typeface="Calibri"/>
                <a:cs typeface="Times New Roman"/>
              </a:rPr>
            </a:br>
            <a:r>
              <a:rPr lang="ru-RU" b="1" dirty="0">
                <a:latin typeface="Times New Roman"/>
                <a:ea typeface="Calibri"/>
                <a:cs typeface="Times New Roman"/>
              </a:rPr>
              <a:t>И по заслугам, и по праву</a:t>
            </a:r>
            <a:br>
              <a:rPr lang="ru-RU" b="1" dirty="0">
                <a:latin typeface="Times New Roman"/>
                <a:ea typeface="Calibri"/>
                <a:cs typeface="Times New Roman"/>
              </a:rPr>
            </a:br>
            <a:r>
              <a:rPr lang="ru-RU" b="1" dirty="0">
                <a:latin typeface="Times New Roman"/>
                <a:ea typeface="Calibri"/>
                <a:cs typeface="Times New Roman"/>
              </a:rPr>
              <a:t>Он, Петр, великий человек!</a:t>
            </a:r>
            <a:endParaRPr lang="ru-RU" sz="1400" b="1" dirty="0">
              <a:ea typeface="Calibri"/>
              <a:cs typeface="Times New Roman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47" y="2845693"/>
            <a:ext cx="3354950" cy="31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265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-320675"/>
            <a:ext cx="9431338" cy="749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933056"/>
            <a:ext cx="1755775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1760" y="2132856"/>
            <a:ext cx="4996881" cy="7586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>
                <a:solidFill>
                  <a:srgbClr val="FF0000"/>
                </a:solidFill>
                <a:ea typeface="Calibri"/>
                <a:cs typeface="Times New Roman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64539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736" y="-320675"/>
            <a:ext cx="9431338" cy="749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535900"/>
            <a:ext cx="36004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Актуальность: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В условиях реализации нового федерального государственного образовательного стандарта второго поколения (ФГОС) педагогу - библиотекарю приходится искать новые средства  и формы работы по привлечению учащихся к чтению литературы, особенно исторической направленности.  Большая роль в данном вопросе отводится патриотическому воспитанию, которое является важным инструментом формирования гражданственного сознания подрастающего поколения.</a:t>
            </a:r>
            <a:endParaRPr lang="ru-RU" sz="1400" dirty="0">
              <a:ea typeface="Calibri"/>
              <a:cs typeface="Times New Roman"/>
            </a:endParaRPr>
          </a:p>
        </p:txBody>
      </p:sp>
      <p:pic>
        <p:nvPicPr>
          <p:cNvPr id="5" name="Picture 3" descr="C:\Users\1\Desktop\книги картинки\02e8e8b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9970" y="3933056"/>
            <a:ext cx="1751612" cy="230981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736207" y="3132837"/>
            <a:ext cx="378249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Цель: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 Актуализировать и обобщить знания обучающихся по истории эпохи правления  и основных реформах Петра I в интеллектуально-развлекательные форме. Повысить активность учащихся и умение их работать в группе, слушать, анализировать собственный ответ и ответ одноклассника.</a:t>
            </a:r>
            <a:endParaRPr lang="ru-RU" sz="1400" dirty="0">
              <a:ea typeface="Calibri"/>
              <a:cs typeface="Times New Roman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6012160" y="171138"/>
            <a:ext cx="2021578" cy="205122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3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1\Desktop\книги картинки\uploads_book_book_PNG51024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90545" y="-428652"/>
            <a:ext cx="9431915" cy="7501014"/>
          </a:xfrm>
          <a:prstGeom prst="rect">
            <a:avLst/>
          </a:prstGeom>
          <a:noFill/>
        </p:spPr>
      </p:pic>
      <p:pic>
        <p:nvPicPr>
          <p:cNvPr id="4" name="Picture 3" descr="C:\Users\1\Desktop\книги картинки\02e8e8b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4286257"/>
            <a:ext cx="1751612" cy="2309818"/>
          </a:xfrm>
          <a:prstGeom prst="rect">
            <a:avLst/>
          </a:prstGeom>
          <a:noFill/>
        </p:spPr>
      </p:pic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0" y="1500174"/>
            <a:ext cx="38576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790575" algn="l"/>
              </a:tabLst>
            </a:pPr>
            <a:r>
              <a:rPr lang="ru-RU" sz="1600" b="1" dirty="0" smtClean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              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000225" y="1507814"/>
            <a:ext cx="3429024" cy="13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Эпоха новая пришла</a:t>
            </a:r>
            <a:endParaRPr lang="ru-RU" sz="9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великим человеком</a:t>
            </a:r>
            <a:endParaRPr lang="ru-RU" sz="9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вознесла его скала</a:t>
            </a:r>
            <a:endParaRPr lang="ru-RU" sz="9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Над городом и веком!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9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Е.Ефимовский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27211"/>
            <a:ext cx="3939174" cy="38195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232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книги картинки\uploads_book_book_PNG51024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45190" y="-429049"/>
            <a:ext cx="9431915" cy="7501014"/>
          </a:xfrm>
          <a:prstGeom prst="rect">
            <a:avLst/>
          </a:prstGeom>
          <a:noFill/>
        </p:spPr>
      </p:pic>
      <p:pic>
        <p:nvPicPr>
          <p:cNvPr id="1027" name="Picture 3" descr="C:\Users\1\Desktop\книги картинки\02e8e8b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4286257"/>
            <a:ext cx="1751612" cy="2309818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785786" y="0"/>
            <a:ext cx="3357586" cy="321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lain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Раунд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Биография Петра 1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>
              <a:latin typeface="Calibri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Империя не терпит славословья,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Трудна ее народная стезя.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Ее страницы, залитые кровью,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Нельзя любить бездумною любовью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не любить без памяти нельзя.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Я.В. Смеляков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698647"/>
              </p:ext>
            </p:extLst>
          </p:nvPr>
        </p:nvGraphicFramePr>
        <p:xfrm>
          <a:off x="4572000" y="285728"/>
          <a:ext cx="3857652" cy="5807568"/>
        </p:xfrm>
        <a:graphic>
          <a:graphicData uri="http://schemas.openxmlformats.org/drawingml/2006/table">
            <a:tbl>
              <a:tblPr/>
              <a:tblGrid>
                <a:gridCol w="337261"/>
                <a:gridCol w="2340598"/>
                <a:gridCol w="1179793"/>
              </a:tblGrid>
              <a:tr h="58520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№/ </a:t>
                      </a:r>
                      <a:r>
                        <a:rPr lang="ru-RU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165" marR="68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        Вопрос</a:t>
                      </a: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165" marR="68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Ответ</a:t>
                      </a: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165" marR="68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78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165" marR="68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Назовите годы жизни Петра 1</a:t>
                      </a:r>
                    </a:p>
                  </a:txBody>
                  <a:tcPr marL="68165" marR="68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 июня 1672 – 8 февраля 1725 гг.</a:t>
                      </a:r>
                    </a:p>
                  </a:txBody>
                  <a:tcPr marL="68165" marR="68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165" marR="68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Петр1 обладал ростом……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 этом носил обувь всего лишь….</a:t>
                      </a:r>
                    </a:p>
                  </a:txBody>
                  <a:tcPr marL="68165" marR="68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2метра 04 см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 размера</a:t>
                      </a:r>
                    </a:p>
                  </a:txBody>
                  <a:tcPr marL="68165" marR="68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165" marR="68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Какими играми  в детстве  увлекался   Петр1</a:t>
                      </a:r>
                    </a:p>
                  </a:txBody>
                  <a:tcPr marL="68165" marR="681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Военными играми</a:t>
                      </a:r>
                    </a:p>
                  </a:txBody>
                  <a:tcPr marL="68165" marR="68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165" marR="68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Какая находка в юности оказала громадное влияние на дальнейшую судьбу Петра 1</a:t>
                      </a:r>
                    </a:p>
                  </a:txBody>
                  <a:tcPr marL="68165" marR="681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Обнаружил ботик</a:t>
                      </a:r>
                    </a:p>
                  </a:txBody>
                  <a:tcPr marL="68165" marR="68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165" marR="68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каком возрасте Петр вступил на русский престол? В каком возрасте стал править самостоятельно?</a:t>
                      </a:r>
                    </a:p>
                  </a:txBody>
                  <a:tcPr marL="68165" marR="681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 лет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 лет (1689г)</a:t>
                      </a:r>
                    </a:p>
                  </a:txBody>
                  <a:tcPr marL="68165" marR="68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165" marR="68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Первый учитель и наставник Петра I? </a:t>
                      </a:r>
                    </a:p>
                  </a:txBody>
                  <a:tcPr marL="68165" marR="681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</a:t>
                      </a:r>
                      <a:r>
                        <a:rPr lang="ru-RU" sz="12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Дъяк</a:t>
                      </a: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Никита Зотов)</a:t>
                      </a:r>
                    </a:p>
                  </a:txBody>
                  <a:tcPr marL="68165" marR="68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1\Desktop\книги картинки\uploads_book_book_PNG51024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42908" y="-428652"/>
            <a:ext cx="9431915" cy="7501014"/>
          </a:xfrm>
          <a:prstGeom prst="rect">
            <a:avLst/>
          </a:prstGeom>
          <a:noFill/>
        </p:spPr>
      </p:pic>
      <p:pic>
        <p:nvPicPr>
          <p:cNvPr id="4" name="Picture 3" descr="C:\Users\1\Desktop\книги картинки\02e8e8b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4286257"/>
            <a:ext cx="1751612" cy="2309818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85786" y="0"/>
            <a:ext cx="350046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2 раунд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      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Петр 1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царь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реформатор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Реформ великих основатель,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Борец с рутиной вековой,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России новой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Петр создатель,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Отчизне предан был душой.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Н. Перелыгин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132299"/>
              </p:ext>
            </p:extLst>
          </p:nvPr>
        </p:nvGraphicFramePr>
        <p:xfrm>
          <a:off x="4716016" y="22870"/>
          <a:ext cx="3786214" cy="6286450"/>
        </p:xfrm>
        <a:graphic>
          <a:graphicData uri="http://schemas.openxmlformats.org/drawingml/2006/table">
            <a:tbl>
              <a:tblPr/>
              <a:tblGrid>
                <a:gridCol w="285752"/>
                <a:gridCol w="2285495"/>
                <a:gridCol w="1214967"/>
              </a:tblGrid>
              <a:tr h="18713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№\</a:t>
                      </a:r>
                      <a:r>
                        <a:rPr lang="ru-RU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Вопрос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Ответ</a:t>
                      </a: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866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Реформаторы - это личности, которые занимаются реализацией реформ, т.е. такие люди вносят изменения в ход общественного развития. Пётр I внёс несомненно важные изменения в ход общественного развития в России.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Назовите эти  реформы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1.Военная реформа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2.Социальные реформы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3.Экономические реформы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4.Реформы в сфере культуры</a:t>
                      </a: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Какой государственный орган был заменен коллегиями?</a:t>
                      </a: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Приказы</a:t>
                      </a: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Назовите один из результатов административных реформ Петра1</a:t>
                      </a: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России сформировалась абсолютная  монархия</a:t>
                      </a: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Как называется орган государственной власти созданный Петр I и заменивший боярскую думу?</a:t>
                      </a: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Сенат</a:t>
                      </a: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568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Для кого приказал открыть школы Пётр 1?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Приказал создать школы для богатых и для бедных детей.</a:t>
                      </a: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Петр1  модернизировал армию. Так в 1705 году каждый двор должен был отдать одного рекрута на сколько лет службы?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 25 лет</a:t>
                      </a: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1\Desktop\книги картинки\uploads_book_book_PNG51024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42908" y="-428652"/>
            <a:ext cx="9431915" cy="7501014"/>
          </a:xfrm>
          <a:prstGeom prst="rect">
            <a:avLst/>
          </a:prstGeom>
          <a:noFill/>
        </p:spPr>
      </p:pic>
      <p:pic>
        <p:nvPicPr>
          <p:cNvPr id="4" name="Picture 3" descr="C:\Users\1\Desktop\книги картинки\02e8e8b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4286257"/>
            <a:ext cx="1751612" cy="230981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-171400"/>
            <a:ext cx="3764574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3раунд</a:t>
            </a:r>
            <a:endParaRPr lang="ru-RU" sz="40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algn="ctr">
              <a:spcAft>
                <a:spcPts val="10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« На троне вечный </a:t>
            </a:r>
            <a:endParaRPr lang="ru-RU" sz="2400" b="1" dirty="0" smtClean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algn="ctr">
              <a:spcAft>
                <a:spcPts val="10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ты 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работник»</a:t>
            </a:r>
            <a:endParaRPr lang="ru-RU" sz="24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«</a:t>
            </a:r>
            <a:r>
              <a:rPr lang="ru-RU" sz="1400" b="1" dirty="0">
                <a:latin typeface="Times New Roman"/>
                <a:ea typeface="Calibri"/>
                <a:cs typeface="Times New Roman"/>
              </a:rPr>
              <a:t>То академик, то герой,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То мореплаватель, то плотник.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Он всеобъемлющей душой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На троне вечный был работник»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(</a:t>
            </a:r>
            <a:r>
              <a:rPr lang="ru-RU" sz="1400" dirty="0" err="1">
                <a:latin typeface="Times New Roman"/>
                <a:ea typeface="Calibri"/>
                <a:cs typeface="Times New Roman"/>
              </a:rPr>
              <a:t>А.С.Пушкин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)</a:t>
            </a:r>
            <a:endParaRPr lang="ru-RU" sz="1400" dirty="0">
              <a:ea typeface="Calibri"/>
              <a:cs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680290"/>
              </p:ext>
            </p:extLst>
          </p:nvPr>
        </p:nvGraphicFramePr>
        <p:xfrm>
          <a:off x="4598122" y="-16934"/>
          <a:ext cx="3934318" cy="6717324"/>
        </p:xfrm>
        <a:graphic>
          <a:graphicData uri="http://schemas.openxmlformats.org/drawingml/2006/table">
            <a:tbl>
              <a:tblPr firstRow="1" firstCol="1" bandRow="1"/>
              <a:tblGrid>
                <a:gridCol w="330918"/>
                <a:gridCol w="2025555"/>
                <a:gridCol w="1577845"/>
              </a:tblGrid>
              <a:tr h="35668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№/п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      Вопрос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Ответ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4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Сколькими ремеслами владел Петр I? 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Перечислите   ремесла</a:t>
                      </a: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Плотник, столяр,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слесарь, кузнец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врач,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картограф,</a:t>
                      </a:r>
                      <a:r>
                        <a:rPr lang="ru-RU" sz="120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штурман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артиллерист,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навигатор, кораблестроитель, часовщик,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оружейник, типограф,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архитектор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155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Как называется </a:t>
                      </a:r>
                      <a:endParaRPr lang="ru-RU" sz="120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этот</a:t>
                      </a:r>
                      <a:r>
                        <a:rPr lang="ru-RU" sz="120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памятник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 Петр-плотник»</a:t>
                      </a: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034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Какому ремеслу обучается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Петр</a:t>
                      </a:r>
                      <a:r>
                        <a:rPr lang="ru-RU" sz="120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Как называется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картина?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Петр 1 обучается  столярному ремеслу. Картина называется: «Петр 1 в токарной мастерской» .</a:t>
                      </a: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03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какой стране Пётр 1 учился морскому и корабельному делу?</a:t>
                      </a: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Голландии</a:t>
                      </a: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918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Какое ремесло не смог освоить Петр 1</a:t>
                      </a: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смог научиться плести лапти. О сказал:- «Нет ремесла мудрее лапотного»</a:t>
                      </a: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675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Плотники российские были так искусны, что построили знаменитые Кижи с помощью топора. Что повелел Пётр I использовать при строительстве Петербурга кроме топора?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Пилы, с ними работа шла значительно быстрее</a:t>
                      </a:r>
                    </a:p>
                  </a:txBody>
                  <a:tcPr marL="31285" marR="312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Рисунок 2" descr="Описание: D:\_from_C\Desktop\ПЕТР 1\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057" y="2236975"/>
            <a:ext cx="844333" cy="63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Рисунок 17" descr="Описание: D:\_from_C\Desktop\ПЕТР 1\origina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1" t="4156" r="-1199" b="7269"/>
          <a:stretch>
            <a:fillRect/>
          </a:stretch>
        </p:blipFill>
        <p:spPr bwMode="auto">
          <a:xfrm>
            <a:off x="5796136" y="3284984"/>
            <a:ext cx="851749" cy="62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1\Desktop\книги картинки\uploads_book_book_PNG51024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64637" y="-346645"/>
            <a:ext cx="9431915" cy="7501014"/>
          </a:xfrm>
          <a:prstGeom prst="rect">
            <a:avLst/>
          </a:prstGeom>
          <a:noFill/>
        </p:spPr>
      </p:pic>
      <p:pic>
        <p:nvPicPr>
          <p:cNvPr id="4" name="Picture 3" descr="C:\Users\1\Desktop\книги картинки\02e8e8b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4286257"/>
            <a:ext cx="1751612" cy="230981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0"/>
            <a:ext cx="3744416" cy="2010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4 раунд</a:t>
            </a:r>
            <a:endParaRPr lang="ru-RU" sz="40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algn="ctr">
              <a:spcAft>
                <a:spcPts val="10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«Странные указы </a:t>
            </a:r>
            <a:endParaRPr lang="ru-RU" sz="2400" b="1" dirty="0" smtClean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algn="ctr">
              <a:spcAft>
                <a:spcPts val="10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Петра 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1»</a:t>
            </a:r>
            <a:endParaRPr lang="ru-RU" sz="24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840445"/>
              </p:ext>
            </p:extLst>
          </p:nvPr>
        </p:nvGraphicFramePr>
        <p:xfrm>
          <a:off x="4551320" y="108264"/>
          <a:ext cx="3981120" cy="6853404"/>
        </p:xfrm>
        <a:graphic>
          <a:graphicData uri="http://schemas.openxmlformats.org/drawingml/2006/table">
            <a:tbl>
              <a:tblPr firstRow="1" firstCol="1" bandRow="1"/>
              <a:tblGrid>
                <a:gridCol w="297915"/>
                <a:gridCol w="2027021"/>
                <a:gridCol w="1656184"/>
              </a:tblGrid>
              <a:tr h="35478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№/п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        Вопрос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  Ответ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78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Жителям Питера с сентября 1715 года Петр I запретил вбивать в каблуки скобы и гвозди. На первый взгляд весьма странно, не так ли? Но за этим, казалось бы, глупым указом скрывается весомая причина. Какая  причина </a:t>
                      </a:r>
                      <a:r>
                        <a:rPr lang="ru-RU" sz="11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 всё дело в том, что царь заботился о состоянии новых мостовых, которые были изготовлены из дерева. Привычка горожан могла пагубно повлиять на их внешний вид и прочность.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834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Царь приказал перешить пуговицы с мундиров на рукава для   чего</a:t>
                      </a:r>
                      <a:r>
                        <a:rPr lang="ru-RU" sz="11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Для 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того, чтобы солдаты перестали вытирать рот рукавом, ведь они были пошиты из дорогого сукна.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56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Как Петр1 велел наказывать фальшивомонетчиков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на государственных монетных дворах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56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 что Пётр 1 приказал вешать медаль в 7 килограммов?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Медаль за пьянство введена в 1714 году Петром 1, который боролся с пьянством.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696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Кого во времена Петра 1 называли пенсионерами?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Студентов, отправленных учиться в Европу, т. к. они получали денежное пособие от правительства – пенсию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52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Странным, но тоже объясняемым было веление Петра I касательно отношений между подчиненными и начальством. Согласно нему, подчиненные были обязаны иметь лихой или придурковатый вид перед старшим по званию. </a:t>
                      </a:r>
                      <a:r>
                        <a:rPr lang="ru-RU" sz="11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Аргументируй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Высокопоставленные личности не должны чувствовать интеллектуальное превосходство низов общества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1" marR="241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1\Desktop\книги картинки\uploads_book_book_PNG51024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64637" y="-428652"/>
            <a:ext cx="9431915" cy="7501014"/>
          </a:xfrm>
          <a:prstGeom prst="rect">
            <a:avLst/>
          </a:prstGeom>
          <a:noFill/>
        </p:spPr>
      </p:pic>
      <p:pic>
        <p:nvPicPr>
          <p:cNvPr id="4" name="Picture 3" descr="C:\Users\1\Desktop\книги картинки\02e8e8b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4286257"/>
            <a:ext cx="1751612" cy="230981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0"/>
            <a:ext cx="396044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    5 </a:t>
            </a:r>
            <a:r>
              <a:rPr lang="ru-RU" sz="40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раунд</a:t>
            </a:r>
            <a:endParaRPr lang="ru-RU" sz="40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« Литературный винегрет»</a:t>
            </a:r>
            <a:endParaRPr lang="ru-RU" sz="24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От сна Россию разбудил,</a:t>
            </a:r>
            <a:br>
              <a:rPr lang="ru-RU" sz="1400" b="1" dirty="0">
                <a:latin typeface="Times New Roman"/>
                <a:ea typeface="Calibri"/>
                <a:cs typeface="Times New Roman"/>
              </a:rPr>
            </a:br>
            <a:r>
              <a:rPr lang="ru-RU" sz="1400" b="1" dirty="0">
                <a:latin typeface="Times New Roman"/>
                <a:ea typeface="Calibri"/>
                <a:cs typeface="Times New Roman"/>
              </a:rPr>
              <a:t>Как гений, Петр непостижимый,</a:t>
            </a:r>
            <a:br>
              <a:rPr lang="ru-RU" sz="1400" b="1" dirty="0">
                <a:latin typeface="Times New Roman"/>
                <a:ea typeface="Calibri"/>
                <a:cs typeface="Times New Roman"/>
              </a:rPr>
            </a:br>
            <a:r>
              <a:rPr lang="ru-RU" sz="1400" b="1" dirty="0">
                <a:latin typeface="Times New Roman"/>
                <a:ea typeface="Calibri"/>
                <a:cs typeface="Times New Roman"/>
              </a:rPr>
              <a:t>Он вход в Европу нам пробил.</a:t>
            </a:r>
            <a:br>
              <a:rPr lang="ru-RU" sz="1400" b="1" dirty="0">
                <a:latin typeface="Times New Roman"/>
                <a:ea typeface="Calibri"/>
                <a:cs typeface="Times New Roman"/>
              </a:rPr>
            </a:br>
            <a:r>
              <a:rPr lang="ru-RU" sz="1400" b="1" dirty="0">
                <a:latin typeface="Times New Roman"/>
                <a:ea typeface="Calibri"/>
                <a:cs typeface="Times New Roman"/>
              </a:rPr>
              <a:t>Чтоб стать поближе к просвещенью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 Н. Перелыгин </a:t>
            </a:r>
            <a:endParaRPr lang="ru-RU" sz="1400" dirty="0">
              <a:ea typeface="Calibri"/>
              <a:cs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355833"/>
              </p:ext>
            </p:extLst>
          </p:nvPr>
        </p:nvGraphicFramePr>
        <p:xfrm>
          <a:off x="4644008" y="19447"/>
          <a:ext cx="3838128" cy="6471920"/>
        </p:xfrm>
        <a:graphic>
          <a:graphicData uri="http://schemas.openxmlformats.org/drawingml/2006/table">
            <a:tbl>
              <a:tblPr firstRow="1" firstCol="1" bandRow="1"/>
              <a:tblGrid>
                <a:gridCol w="326436"/>
                <a:gridCol w="2277066"/>
                <a:gridCol w="1234626"/>
              </a:tblGrid>
              <a:tr h="24632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№/п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         Вопрос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70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Назовите  автора и названия художественных произведений, посвященных  жизни  и великим  достижениям  Петра  Великого.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1.А. Толстой «Петр1»,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А.С. Пушкин «Медный всадник», «Полтава», «Арап Петра Великого»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Ю. Герман « Россия молодая»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6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Какому жанру относится произведение А.С. Пушкина «Медный всадник»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Поэма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2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 кем воевал Петр 1 в поэме «Полтава»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 шведами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6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чью честь поднимал на пиру свой кубок Петр1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 учителей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97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Кем арап  приходился  Петру Великому в романе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А.С.Пушкина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«Арап Петра Великого»?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Крестником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6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Кто стоял «на берегу пустынных волн…» в произведении «Медный всадник»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Петр1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505" marR="545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290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1\Desktop\книги картинки\uploads_book_book_PNG51024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64637" y="-428652"/>
            <a:ext cx="9431915" cy="7501014"/>
          </a:xfrm>
          <a:prstGeom prst="rect">
            <a:avLst/>
          </a:prstGeom>
          <a:noFill/>
        </p:spPr>
      </p:pic>
      <p:pic>
        <p:nvPicPr>
          <p:cNvPr id="4" name="Picture 3" descr="C:\Users\1\Desktop\книги картинки\02e8e8b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4286257"/>
            <a:ext cx="1751612" cy="230981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188640"/>
            <a:ext cx="3867752" cy="3760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3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6   РАУНД</a:t>
            </a:r>
            <a:endParaRPr lang="ru-RU" sz="38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«Окно в Европу</a:t>
            </a: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»</a:t>
            </a:r>
            <a:endParaRPr lang="ru-RU" sz="24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algn="just">
              <a:spcAft>
                <a:spcPts val="100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Самодержавною рукой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spcAft>
                <a:spcPts val="100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Он смело сеял просвещенье,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spcAft>
                <a:spcPts val="100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Не презирал страны родной: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spcAft>
                <a:spcPts val="100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Он знал её предназначенье</a:t>
            </a: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 algn="just">
              <a:spcAft>
                <a:spcPts val="1000"/>
              </a:spcAft>
            </a:pPr>
            <a:endParaRPr lang="ru-RU" sz="1400" dirty="0"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400" dirty="0" err="1">
                <a:latin typeface="Times New Roman"/>
                <a:ea typeface="Calibri"/>
                <a:cs typeface="Times New Roman"/>
              </a:rPr>
              <a:t>А.С.Пушкин</a:t>
            </a:r>
            <a:endParaRPr lang="ru-RU" sz="1400" dirty="0">
              <a:ea typeface="Calibri"/>
              <a:cs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629409"/>
              </p:ext>
            </p:extLst>
          </p:nvPr>
        </p:nvGraphicFramePr>
        <p:xfrm>
          <a:off x="4562333" y="188640"/>
          <a:ext cx="3962492" cy="6286068"/>
        </p:xfrm>
        <a:graphic>
          <a:graphicData uri="http://schemas.openxmlformats.org/drawingml/2006/table">
            <a:tbl>
              <a:tblPr firstRow="1" firstCol="1" bandRow="1"/>
              <a:tblGrid>
                <a:gridCol w="333040"/>
                <a:gridCol w="2115232"/>
                <a:gridCol w="1514220"/>
              </a:tblGrid>
              <a:tr h="1815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№\п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Вопрос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910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Эта книга была необычайно популярна и при Петре I издавалась трижды. Многие ее наставления молодежи уместны и сегодня. Например, «всегда время проводи в делах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благочестных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а празден и без дела отнюдь не бывай». О какой книге идет речь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(«Юности честное зерцало».)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09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Назовите первый российский музей открытый Петром I ?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Кунсткамера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926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Самый маленький конверт был выпущен в России в 1845 году для городской почты Санкт-Петербурга. Его размеры были 86х48 мм. Что пересылалось в таких маленьких конвертиках?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Визитные карточки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60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Назовите фамилию писателя, который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А.С.Пушкин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772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Как называлась первая русская газета, которая по распоряжению Петра I начала издаваться в Москве в январе 1703 г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.?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«Ведомости»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926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Это учреждение открыто в Петербурге в 1714 г. Ее основу составили личная библиотека Петра I, книги других собраний. К 1725 г. имела около 12 тыс. книг и ценное собрание рукописей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Первая общедоступная библиотека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166" marR="31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290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1264</Words>
  <Application>Microsoft Office PowerPoint</Application>
  <PresentationFormat>Экран (4:3)</PresentationFormat>
  <Paragraphs>324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306</cp:lastModifiedBy>
  <cp:revision>17</cp:revision>
  <dcterms:created xsi:type="dcterms:W3CDTF">2021-06-07T19:35:58Z</dcterms:created>
  <dcterms:modified xsi:type="dcterms:W3CDTF">2022-09-27T10:05:00Z</dcterms:modified>
</cp:coreProperties>
</file>