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75" r:id="rId3"/>
    <p:sldId id="289" r:id="rId4"/>
    <p:sldId id="290" r:id="rId5"/>
    <p:sldId id="292" r:id="rId6"/>
    <p:sldId id="294" r:id="rId7"/>
    <p:sldId id="295" r:id="rId8"/>
    <p:sldId id="262" r:id="rId9"/>
    <p:sldId id="263" r:id="rId10"/>
    <p:sldId id="264" r:id="rId11"/>
    <p:sldId id="265" r:id="rId12"/>
    <p:sldId id="258" r:id="rId13"/>
    <p:sldId id="260" r:id="rId14"/>
    <p:sldId id="261" r:id="rId15"/>
    <p:sldId id="282" r:id="rId16"/>
    <p:sldId id="283" r:id="rId17"/>
    <p:sldId id="291" r:id="rId18"/>
    <p:sldId id="271" r:id="rId19"/>
    <p:sldId id="266" r:id="rId20"/>
    <p:sldId id="267" r:id="rId21"/>
    <p:sldId id="268" r:id="rId22"/>
    <p:sldId id="279" r:id="rId23"/>
    <p:sldId id="280" r:id="rId24"/>
    <p:sldId id="296" r:id="rId25"/>
    <p:sldId id="29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FA3-FC10-4418-B9CE-C3A930C86CEE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F6FA3-FC10-4418-B9CE-C3A930C86CEE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06BDC-D8E0-4AB1-BE92-A5F52574A9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1.jpeg"/><Relationship Id="rId7" Type="http://schemas.openxmlformats.org/officeDocument/2006/relationships/slide" Target="slide23.xml"/><Relationship Id="rId12" Type="http://schemas.openxmlformats.org/officeDocument/2006/relationships/hyperlink" Target="&#1048;&#1089;&#1090;&#1086;&#1088;&#1080;&#1103;%20&#1084;&#1086;&#1077;&#1075;&#1086;%20&#1075;&#1086;&#1088;&#1086;&#1076;&#1072;.pptx" TargetMode="Externa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11" Type="http://schemas.openxmlformats.org/officeDocument/2006/relationships/hyperlink" Target="&#1060;&#1080;&#1083;&#1080;&#1085;&#1089;&#1082;&#1086;&#1077;.pptx" TargetMode="External"/><Relationship Id="rId5" Type="http://schemas.openxmlformats.org/officeDocument/2006/relationships/slide" Target="slide8.xml"/><Relationship Id="rId10" Type="http://schemas.openxmlformats.org/officeDocument/2006/relationships/slide" Target="slide24.xml"/><Relationship Id="rId4" Type="http://schemas.openxmlformats.org/officeDocument/2006/relationships/slide" Target="slide10.xml"/><Relationship Id="rId9" Type="http://schemas.openxmlformats.org/officeDocument/2006/relationships/hyperlink" Target="&#1087;&#1088;&#1077;&#1079;&#1077;&#1085;&#1090;&#1072;&#1094;&#1080;&#1103;%20&#1087;&#1086;%20&#1088;&#1091;&#1089;&#1089;&#1082;&#1086;&#1084;&#1091;%20&#1103;&#1079;&#1099;&#1082;&#1091;.ppt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slide" Target="slide2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484784"/>
            <a:ext cx="864399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>
              <a:latin typeface="Bookman Old Style" pitchFamily="18" charset="0"/>
            </a:endParaRPr>
          </a:p>
          <a:p>
            <a:pPr algn="ctr"/>
            <a:endParaRPr lang="ru-RU" sz="2800" cap="all" dirty="0">
              <a:latin typeface="Bookman Old Style" pitchFamily="18" charset="0"/>
            </a:endParaRPr>
          </a:p>
          <a:p>
            <a:pPr algn="ctr"/>
            <a:r>
              <a:rPr lang="ru-RU" sz="2800" cap="all" dirty="0" smtClean="0">
                <a:latin typeface="Bookman Old Style" pitchFamily="18" charset="0"/>
              </a:rPr>
              <a:t>Открытый урок по русскому языку</a:t>
            </a:r>
          </a:p>
          <a:p>
            <a:pPr algn="ctr"/>
            <a:endParaRPr lang="ru-RU" sz="2800" cap="all" dirty="0" smtClean="0">
              <a:latin typeface="Bookman Old Style" pitchFamily="18" charset="0"/>
            </a:endParaRPr>
          </a:p>
          <a:p>
            <a:pPr algn="ctr"/>
            <a:r>
              <a:rPr lang="ru-RU" sz="2800" cap="all" dirty="0">
                <a:latin typeface="Bookman Old Style" pitchFamily="18" charset="0"/>
              </a:rPr>
              <a:t>«Имя родного дома»</a:t>
            </a:r>
          </a:p>
          <a:p>
            <a:pPr algn="ctr"/>
            <a:endParaRPr lang="ru-RU" sz="2800" cap="all" dirty="0">
              <a:latin typeface="Bookman Old Style" pitchFamily="18" charset="0"/>
            </a:endParaRPr>
          </a:p>
          <a:p>
            <a:pPr algn="r"/>
            <a:r>
              <a:rPr lang="ru-RU" sz="2400" dirty="0" smtClean="0">
                <a:latin typeface="Bookman Old Style" pitchFamily="18" charset="0"/>
              </a:rPr>
              <a:t>Подготовили Гаврилова М.А., преподаватель </a:t>
            </a:r>
          </a:p>
          <a:p>
            <a:pPr algn="r"/>
            <a:r>
              <a:rPr lang="ru-RU" sz="2400" dirty="0" smtClean="0">
                <a:latin typeface="Bookman Old Style" pitchFamily="18" charset="0"/>
              </a:rPr>
              <a:t>русского языка и литературы,</a:t>
            </a:r>
          </a:p>
          <a:p>
            <a:pPr algn="r"/>
            <a:r>
              <a:rPr lang="ru-RU" sz="2400" dirty="0" smtClean="0">
                <a:latin typeface="Bookman Old Style" pitchFamily="18" charset="0"/>
              </a:rPr>
              <a:t>студенты группы Д-1 </a:t>
            </a:r>
          </a:p>
          <a:p>
            <a:pPr algn="r"/>
            <a:r>
              <a:rPr lang="ru-RU" sz="2400" dirty="0" smtClean="0">
                <a:latin typeface="Bookman Old Style" pitchFamily="18" charset="0"/>
              </a:rPr>
              <a:t>ГБПОУ ВО «Муромский педагогический колледж»</a:t>
            </a:r>
          </a:p>
          <a:p>
            <a:pPr algn="ctr"/>
            <a:endParaRPr lang="ru-RU" sz="40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Город Суздаль - торговые ряд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1"/>
            <a:ext cx="8358246" cy="300374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4429132"/>
            <a:ext cx="65008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Город Суздаль. Торговые ряды. Фотография Романа Баринова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Суздаль Панора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8501122" cy="173423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3786189"/>
            <a:ext cx="8215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Панорама Суздальского </a:t>
            </a:r>
            <a:r>
              <a:rPr lang="ru-RU" i="1" dirty="0" smtClean="0"/>
              <a:t>кремля</a:t>
            </a:r>
            <a:endParaRPr lang="ru-RU" dirty="0"/>
          </a:p>
        </p:txBody>
      </p:sp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8643966" y="6357958"/>
            <a:ext cx="271458" cy="2714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анорама Мурома с колеса обозрения. Вид на Благовещенский и Свято-троицкий монастыр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8334375" cy="5505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Пристань на Ок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642918"/>
            <a:ext cx="8072494" cy="53816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Усадьбы и гражданская архитектура в Муроме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57166"/>
            <a:ext cx="5854859" cy="5831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уромский педагогический колледж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71480"/>
            <a:ext cx="7548613" cy="5661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Женская гимназия в Муроме на старой открытке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85794"/>
            <a:ext cx="8096250" cy="50101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6072205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Женская гимназия. Помещается на Сретенской улице.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Сретенская церков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024869" cy="6018651"/>
          </a:xfrm>
          <a:prstGeom prst="rect">
            <a:avLst/>
          </a:prstGeom>
          <a:noFill/>
        </p:spPr>
      </p:pic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8715404" y="6357958"/>
            <a:ext cx="285720" cy="2857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Топонимика города Меленки. Мельниц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428604"/>
            <a:ext cx="4736529" cy="5867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Администрация меленковского района. Финансовое управление. Улица Первого М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8382029" cy="523876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5857892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Администрация </a:t>
            </a:r>
            <a:r>
              <a:rPr lang="ru-RU" dirty="0" err="1"/>
              <a:t>меленковского</a:t>
            </a:r>
            <a:r>
              <a:rPr lang="ru-RU" dirty="0"/>
              <a:t> района. Финансовое управление. </a:t>
            </a:r>
            <a:endParaRPr lang="ru-RU" dirty="0" smtClean="0"/>
          </a:p>
          <a:p>
            <a:pPr algn="ctr"/>
            <a:r>
              <a:rPr lang="ru-RU" dirty="0" smtClean="0"/>
              <a:t>Улица </a:t>
            </a:r>
            <a:r>
              <a:rPr lang="ru-RU" dirty="0"/>
              <a:t>Первого Мая. Фотограф - Дмитрий </a:t>
            </a:r>
            <a:r>
              <a:rPr lang="ru-RU" dirty="0" err="1"/>
              <a:t>Сдобин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planetolog.ru/maps/russia-oblast/big/Vladimirskaya_Obl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571480"/>
            <a:ext cx="7500990" cy="5479519"/>
          </a:xfrm>
          <a:prstGeom prst="rect">
            <a:avLst/>
          </a:prstGeom>
          <a:noFill/>
        </p:spPr>
      </p:pic>
      <p:sp>
        <p:nvSpPr>
          <p:cNvPr id="3" name="Овал 2">
            <a:hlinkClick r:id="rId4" action="ppaction://hlinksldjump"/>
          </p:cNvPr>
          <p:cNvSpPr/>
          <p:nvPr/>
        </p:nvSpPr>
        <p:spPr>
          <a:xfrm flipH="1" flipV="1">
            <a:off x="4286248" y="2000240"/>
            <a:ext cx="142876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hlinkClick r:id="rId5" action="ppaction://hlinksldjump"/>
          </p:cNvPr>
          <p:cNvSpPr/>
          <p:nvPr/>
        </p:nvSpPr>
        <p:spPr>
          <a:xfrm>
            <a:off x="4429124" y="292893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hlinkClick r:id="rId6" action="ppaction://hlinksldjump"/>
          </p:cNvPr>
          <p:cNvSpPr/>
          <p:nvPr/>
        </p:nvSpPr>
        <p:spPr>
          <a:xfrm>
            <a:off x="6286512" y="421481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hlinkClick r:id="rId2" action="ppaction://hlinksldjump"/>
          </p:cNvPr>
          <p:cNvSpPr/>
          <p:nvPr/>
        </p:nvSpPr>
        <p:spPr>
          <a:xfrm flipV="1">
            <a:off x="5572132" y="492919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hlinkClick r:id="rId7" action="ppaction://hlinksldjump"/>
          </p:cNvPr>
          <p:cNvSpPr/>
          <p:nvPr/>
        </p:nvSpPr>
        <p:spPr>
          <a:xfrm rot="10800000" flipV="1">
            <a:off x="7000892" y="500063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hlinkClick r:id="rId8" action="ppaction://hlinksldjump"/>
          </p:cNvPr>
          <p:cNvSpPr/>
          <p:nvPr/>
        </p:nvSpPr>
        <p:spPr>
          <a:xfrm rot="10952518" flipV="1">
            <a:off x="6718304" y="4503733"/>
            <a:ext cx="145903" cy="1459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786578" y="3143248"/>
            <a:ext cx="1000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Фоминки</a:t>
            </a:r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4876" y="4286256"/>
            <a:ext cx="1000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Вековка</a:t>
            </a:r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>
            <a:hlinkClick r:id="rId9" action="ppaction://hlinkpres?slideindex=1&amp;slidetitle="/>
          </p:cNvPr>
          <p:cNvSpPr/>
          <p:nvPr/>
        </p:nvSpPr>
        <p:spPr>
          <a:xfrm flipH="1" flipV="1">
            <a:off x="4643438" y="435769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357950" y="2500306"/>
            <a:ext cx="12318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Октябрьская</a:t>
            </a:r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786578" y="3286124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357950" y="2571744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7215206" y="5143512"/>
            <a:ext cx="8572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Досчатое</a:t>
            </a:r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>
            <a:hlinkClick r:id="rId10" action="ppaction://hlinksldjump"/>
          </p:cNvPr>
          <p:cNvSpPr/>
          <p:nvPr/>
        </p:nvSpPr>
        <p:spPr>
          <a:xfrm>
            <a:off x="7215206" y="528638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7429520" y="3643314"/>
            <a:ext cx="9245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Филинское</a:t>
            </a:r>
            <a:endParaRPr lang="ru-RU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>
            <a:hlinkClick r:id="rId11" action="ppaction://hlinkpres?slideindex=1&amp;slidetitle="/>
          </p:cNvPr>
          <p:cNvSpPr/>
          <p:nvPr/>
        </p:nvSpPr>
        <p:spPr>
          <a:xfrm>
            <a:off x="7358082" y="3714752"/>
            <a:ext cx="142875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>
            <a:hlinkClick r:id="rId12" action="ppaction://hlinkpres?slideindex=1&amp;slidetitle="/>
          </p:cNvPr>
          <p:cNvSpPr/>
          <p:nvPr/>
        </p:nvSpPr>
        <p:spPr>
          <a:xfrm>
            <a:off x="4929190" y="2857496"/>
            <a:ext cx="142876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Здание администрации Мелен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077324" cy="504832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5643578"/>
            <a:ext cx="814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Здание администрации </a:t>
            </a:r>
            <a:r>
              <a:rPr lang="ru-RU" dirty="0" err="1"/>
              <a:t>Меленковского</a:t>
            </a:r>
            <a:r>
              <a:rPr lang="ru-RU" dirty="0"/>
              <a:t> района. Фотограф - Дмитрий </a:t>
            </a:r>
            <a:r>
              <a:rPr lang="ru-RU" dirty="0" err="1"/>
              <a:t>Сдобин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Вид на центральную площадь г. Меленки. Улица Красноармейск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857232"/>
            <a:ext cx="8215370" cy="513460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6072206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Вид на центральную площадь г. Меленки. Улица Красноармейская. </a:t>
            </a:r>
            <a:endParaRPr lang="ru-RU" dirty="0" smtClean="0"/>
          </a:p>
          <a:p>
            <a:pPr algn="ctr"/>
            <a:r>
              <a:rPr lang="ru-RU" dirty="0" smtClean="0"/>
              <a:t>Фотограф </a:t>
            </a:r>
            <a:r>
              <a:rPr lang="ru-RU" dirty="0"/>
              <a:t>- Дмитрий </a:t>
            </a:r>
            <a:r>
              <a:rPr lang="ru-RU" dirty="0" err="1"/>
              <a:t>Сдобин</a:t>
            </a:r>
            <a:r>
              <a:rPr lang="ru-RU" dirty="0"/>
              <a:t>.</a:t>
            </a:r>
          </a:p>
        </p:txBody>
      </p:sp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8643966" y="6357958"/>
            <a:ext cx="285720" cy="2857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idealnayarabota.ru/img/navashi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61902"/>
            <a:ext cx="3416015" cy="2505079"/>
          </a:xfrm>
          <a:prstGeom prst="rect">
            <a:avLst/>
          </a:prstGeom>
          <a:noFill/>
        </p:spPr>
      </p:pic>
      <p:pic>
        <p:nvPicPr>
          <p:cNvPr id="36868" name="Picture 4" descr="https://encrypted-tbn0.gstatic.com/images?q=tbn:ANd9GcQlpx3xsU-8q1Pw5C8ErjHNdhZYWQ7joQRaQyzRr73CVlI_GN-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33326"/>
            <a:ext cx="3214710" cy="2518192"/>
          </a:xfrm>
          <a:prstGeom prst="rect">
            <a:avLst/>
          </a:prstGeom>
          <a:noFill/>
        </p:spPr>
      </p:pic>
      <p:pic>
        <p:nvPicPr>
          <p:cNvPr id="36872" name="Picture 8" descr="http://prv1.lori-images.net/gorod-navashino-ploschad-lenina-doska-pocheta-0003528645-previ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771774"/>
            <a:ext cx="5476875" cy="4086226"/>
          </a:xfrm>
          <a:prstGeom prst="rect">
            <a:avLst/>
          </a:prstGeom>
          <a:noFill/>
        </p:spPr>
      </p:pic>
      <p:pic>
        <p:nvPicPr>
          <p:cNvPr id="36874" name="Picture 10" descr="https://encrypted-tbn1.gstatic.com/images?q=tbn:ANd9GcSVSWXOxU_PaMvGOqq4i6tOqLBH0RwdMaGBo_x7NXbBV63ISjJwd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3071810"/>
            <a:ext cx="3428992" cy="2568436"/>
          </a:xfrm>
          <a:prstGeom prst="rect">
            <a:avLst/>
          </a:prstGeom>
          <a:noFill/>
        </p:spPr>
      </p:pic>
      <p:sp>
        <p:nvSpPr>
          <p:cNvPr id="6" name="Овал 5">
            <a:hlinkClick r:id="rId6" action="ppaction://hlinksldjump"/>
          </p:cNvPr>
          <p:cNvSpPr/>
          <p:nvPr/>
        </p:nvSpPr>
        <p:spPr>
          <a:xfrm>
            <a:off x="8715404" y="6429396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encrypted-tbn1.gstatic.com/images?q=tbn:ANd9GcSsBuGin-idQRdA4JVqeqN6Pl93TCTn2oY2E7hu0zKi3CgUJf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354757" cy="3232570"/>
          </a:xfrm>
          <a:prstGeom prst="rect">
            <a:avLst/>
          </a:prstGeom>
          <a:noFill/>
        </p:spPr>
      </p:pic>
      <p:pic>
        <p:nvPicPr>
          <p:cNvPr id="37892" name="Picture 4" descr="http://www.smgrf.ru/images/municipality/viksa/viksa_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246" y="3929066"/>
            <a:ext cx="3493201" cy="2332961"/>
          </a:xfrm>
          <a:prstGeom prst="rect">
            <a:avLst/>
          </a:prstGeom>
          <a:noFill/>
        </p:spPr>
      </p:pic>
      <p:pic>
        <p:nvPicPr>
          <p:cNvPr id="37894" name="Picture 6" descr="https://encrypted-tbn0.gstatic.com/images?q=tbn:ANd9GcRon0hXEvgBePUz2cAIVcJh4aaLHjl5nOTyZvDxxMpls4oHRYQ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214818"/>
            <a:ext cx="4167399" cy="1357322"/>
          </a:xfrm>
          <a:prstGeom prst="rect">
            <a:avLst/>
          </a:prstGeom>
          <a:noFill/>
        </p:spPr>
      </p:pic>
      <p:sp>
        <p:nvSpPr>
          <p:cNvPr id="5" name="Овал 4">
            <a:hlinkClick r:id="rId5" action="ppaction://hlinksldjump"/>
          </p:cNvPr>
          <p:cNvSpPr/>
          <p:nvPr/>
        </p:nvSpPr>
        <p:spPr>
          <a:xfrm>
            <a:off x="8643966" y="6429396"/>
            <a:ext cx="271490" cy="2714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://89.111.189.90/vmz/22/Vyksa-Steel-Works-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214290"/>
            <a:ext cx="4143374" cy="3360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азвали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00042"/>
            <a:ext cx="7786742" cy="519116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85918" y="5786454"/>
            <a:ext cx="5786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Церковь в </a:t>
            </a:r>
            <a:r>
              <a:rPr lang="ru-RU" dirty="0" err="1" smtClean="0"/>
              <a:t>Решном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(в наст. время </a:t>
            </a:r>
            <a:r>
              <a:rPr lang="ru-RU" dirty="0" err="1" smtClean="0"/>
              <a:t>Решное</a:t>
            </a:r>
            <a:r>
              <a:rPr lang="ru-RU" dirty="0" smtClean="0"/>
              <a:t> — часть </a:t>
            </a:r>
            <a:r>
              <a:rPr lang="ru-RU" dirty="0" err="1" smtClean="0"/>
              <a:t>Досчатого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загородный д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00042"/>
            <a:ext cx="7929618" cy="52864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5857892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Охотничий дом </a:t>
            </a:r>
            <a:r>
              <a:rPr lang="ru-RU" dirty="0" err="1" smtClean="0"/>
              <a:t>Баташeвых</a:t>
            </a:r>
            <a:r>
              <a:rPr lang="ru-RU" dirty="0" smtClean="0"/>
              <a:t> (конец XVIII века) в селе </a:t>
            </a:r>
            <a:r>
              <a:rPr lang="ru-RU" dirty="0" err="1" smtClean="0"/>
              <a:t>Досчатое</a:t>
            </a:r>
            <a:r>
              <a:rPr lang="ru-RU" dirty="0" smtClean="0"/>
              <a:t> </a:t>
            </a:r>
          </a:p>
          <a:p>
            <a:pPr algn="ctr"/>
            <a:r>
              <a:rPr lang="ru-RU" dirty="0" err="1" smtClean="0"/>
              <a:t>Выксунского</a:t>
            </a:r>
            <a:r>
              <a:rPr lang="ru-RU" dirty="0" smtClean="0"/>
              <a:t> района ,  выполненный в романском стиле.</a:t>
            </a:r>
            <a:endParaRPr lang="ru-RU" dirty="0"/>
          </a:p>
        </p:txBody>
      </p:sp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8715404" y="6429396"/>
            <a:ext cx="214282" cy="2142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643998" cy="6144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err="1" smtClean="0">
                <a:latin typeface="Bookman Old Style" pitchFamily="18" charset="0"/>
              </a:rPr>
              <a:t>Топони́мика</a:t>
            </a:r>
            <a:r>
              <a:rPr lang="ru-RU" sz="3200" dirty="0" smtClean="0">
                <a:latin typeface="Bookman Old Style" pitchFamily="18" charset="0"/>
              </a:rPr>
              <a:t> </a:t>
            </a:r>
            <a:r>
              <a:rPr lang="ru-RU" sz="2800" dirty="0" smtClean="0">
                <a:latin typeface="Bookman Old Style" pitchFamily="18" charset="0"/>
              </a:rPr>
              <a:t>(от др.греч. </a:t>
            </a:r>
            <a:r>
              <a:rPr lang="ru-RU" sz="2800" dirty="0" err="1" smtClean="0">
                <a:latin typeface="Bookman Old Style" pitchFamily="18" charset="0"/>
              </a:rPr>
              <a:t>τόπος </a:t>
            </a:r>
            <a:r>
              <a:rPr lang="ru-RU" sz="2800" dirty="0" smtClean="0">
                <a:latin typeface="Bookman Old Style" pitchFamily="18" charset="0"/>
              </a:rPr>
              <a:t>(</a:t>
            </a:r>
            <a:r>
              <a:rPr lang="ru-RU" sz="2800" dirty="0" err="1" smtClean="0">
                <a:latin typeface="Bookman Old Style" pitchFamily="18" charset="0"/>
              </a:rPr>
              <a:t>topos</a:t>
            </a:r>
            <a:r>
              <a:rPr lang="ru-RU" sz="2800" dirty="0" smtClean="0">
                <a:latin typeface="Bookman Old Style" pitchFamily="18" charset="0"/>
              </a:rPr>
              <a:t>) — место и </a:t>
            </a:r>
            <a:r>
              <a:rPr lang="ru-RU" sz="2800" dirty="0" err="1" smtClean="0">
                <a:latin typeface="Bookman Old Style" pitchFamily="18" charset="0"/>
              </a:rPr>
              <a:t>ὄνομα</a:t>
            </a:r>
            <a:r>
              <a:rPr lang="ru-RU" sz="2800" dirty="0" smtClean="0">
                <a:latin typeface="Bookman Old Style" pitchFamily="18" charset="0"/>
              </a:rPr>
              <a:t> (</a:t>
            </a:r>
            <a:r>
              <a:rPr lang="ru-RU" sz="2800" dirty="0" err="1" smtClean="0">
                <a:latin typeface="Bookman Old Style" pitchFamily="18" charset="0"/>
              </a:rPr>
              <a:t>onoma</a:t>
            </a:r>
            <a:r>
              <a:rPr lang="ru-RU" sz="2800" dirty="0" smtClean="0">
                <a:latin typeface="Bookman Old Style" pitchFamily="18" charset="0"/>
              </a:rPr>
              <a:t>) — имя, название)</a:t>
            </a:r>
            <a:r>
              <a:rPr lang="ru-RU" sz="3200" dirty="0" smtClean="0">
                <a:latin typeface="Bookman Old Style" pitchFamily="18" charset="0"/>
              </a:rPr>
              <a:t> — раздел языкознания, изучающий географические названия (топонимы), </a:t>
            </a:r>
          </a:p>
          <a:p>
            <a:pPr algn="ctr"/>
            <a:r>
              <a:rPr lang="ru-RU" sz="3200" dirty="0" smtClean="0">
                <a:latin typeface="Bookman Old Style" pitchFamily="18" charset="0"/>
              </a:rPr>
              <a:t>их происхождение, смысловое значение, развитие, современное состояние, написание и произношение. Топонимика является интегральной научной дисциплиной, которая находится на стыке и использует данные трёх областей знаний: географии, истории и лингвистики.</a:t>
            </a:r>
            <a:endParaRPr lang="ru-RU" sz="32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latin typeface="Bookman Old Style" pitchFamily="18" charset="0"/>
              </a:rPr>
              <a:t>Топоним – это имя собственное, относящееся к любому объекту на земле, природному или созданному человеком. </a:t>
            </a:r>
          </a:p>
          <a:p>
            <a:pPr algn="just"/>
            <a:r>
              <a:rPr lang="ru-RU" sz="2300" dirty="0" smtClean="0">
                <a:latin typeface="Bookman Old Style" pitchFamily="18" charset="0"/>
              </a:rPr>
              <a:t>В зависимости от характера именуемых объектов выделяются: </a:t>
            </a:r>
          </a:p>
          <a:p>
            <a:pPr algn="just"/>
            <a:r>
              <a:rPr lang="ru-RU" sz="2300" dirty="0" smtClean="0">
                <a:latin typeface="Bookman Old Style" pitchFamily="18" charset="0"/>
              </a:rPr>
              <a:t>названия водных объектов –</a:t>
            </a:r>
            <a:r>
              <a:rPr lang="ru-RU" sz="2300" i="1" dirty="0" smtClean="0">
                <a:latin typeface="Bookman Old Style" pitchFamily="18" charset="0"/>
              </a:rPr>
              <a:t>гидронимы</a:t>
            </a:r>
            <a:r>
              <a:rPr lang="ru-RU" sz="2300" dirty="0" smtClean="0">
                <a:latin typeface="Bookman Old Style" pitchFamily="18" charset="0"/>
              </a:rPr>
              <a:t> (</a:t>
            </a:r>
            <a:r>
              <a:rPr lang="ru-RU" sz="2300" i="1" dirty="0" smtClean="0">
                <a:latin typeface="Bookman Old Style" pitchFamily="18" charset="0"/>
              </a:rPr>
              <a:t>Черное море</a:t>
            </a:r>
            <a:r>
              <a:rPr lang="ru-RU" sz="2300" dirty="0" smtClean="0">
                <a:latin typeface="Bookman Old Style" pitchFamily="18" charset="0"/>
              </a:rPr>
              <a:t>, река </a:t>
            </a:r>
            <a:r>
              <a:rPr lang="ru-RU" sz="2300" i="1" dirty="0" smtClean="0">
                <a:latin typeface="Bookman Old Style" pitchFamily="18" charset="0"/>
              </a:rPr>
              <a:t>Сухона</a:t>
            </a:r>
            <a:r>
              <a:rPr lang="ru-RU" sz="2300" dirty="0" smtClean="0">
                <a:latin typeface="Bookman Old Style" pitchFamily="18" charset="0"/>
              </a:rPr>
              <a:t>, ручей </a:t>
            </a:r>
            <a:r>
              <a:rPr lang="ru-RU" sz="2300" i="1" dirty="0" smtClean="0">
                <a:latin typeface="Bookman Old Style" pitchFamily="18" charset="0"/>
              </a:rPr>
              <a:t>Колодезь</a:t>
            </a:r>
            <a:r>
              <a:rPr lang="ru-RU" sz="2300" dirty="0" smtClean="0">
                <a:latin typeface="Bookman Old Style" pitchFamily="18" charset="0"/>
              </a:rPr>
              <a:t>); </a:t>
            </a:r>
          </a:p>
          <a:p>
            <a:pPr algn="just"/>
            <a:r>
              <a:rPr lang="ru-RU" sz="2300" dirty="0" smtClean="0">
                <a:latin typeface="Bookman Old Style" pitchFamily="18" charset="0"/>
              </a:rPr>
              <a:t>названия объектов сухопутной поверхности земли –</a:t>
            </a:r>
            <a:r>
              <a:rPr lang="ru-RU" sz="2300" i="1" dirty="0" err="1" smtClean="0">
                <a:latin typeface="Bookman Old Style" pitchFamily="18" charset="0"/>
              </a:rPr>
              <a:t>оронимы</a:t>
            </a:r>
            <a:r>
              <a:rPr lang="ru-RU" sz="2300" dirty="0" smtClean="0">
                <a:latin typeface="Bookman Old Style" pitchFamily="18" charset="0"/>
              </a:rPr>
              <a:t> (гора </a:t>
            </a:r>
            <a:r>
              <a:rPr lang="ru-RU" sz="2300" i="1" dirty="0" smtClean="0">
                <a:latin typeface="Bookman Old Style" pitchFamily="18" charset="0"/>
              </a:rPr>
              <a:t>Эльбрус</a:t>
            </a:r>
            <a:r>
              <a:rPr lang="ru-RU" sz="2300" dirty="0" smtClean="0">
                <a:latin typeface="Bookman Old Style" pitchFamily="18" charset="0"/>
              </a:rPr>
              <a:t>, </a:t>
            </a:r>
            <a:r>
              <a:rPr lang="ru-RU" sz="2300" i="1" dirty="0" err="1" smtClean="0">
                <a:latin typeface="Bookman Old Style" pitchFamily="18" charset="0"/>
              </a:rPr>
              <a:t>Боровицкий</a:t>
            </a:r>
            <a:r>
              <a:rPr lang="ru-RU" sz="2300" i="1" dirty="0" smtClean="0">
                <a:latin typeface="Bookman Old Style" pitchFamily="18" charset="0"/>
              </a:rPr>
              <a:t> </a:t>
            </a:r>
            <a:r>
              <a:rPr lang="ru-RU" sz="2300" i="1" dirty="0" err="1" smtClean="0">
                <a:latin typeface="Bookman Old Style" pitchFamily="18" charset="0"/>
              </a:rPr>
              <a:t>холм</a:t>
            </a:r>
            <a:r>
              <a:rPr lang="ru-RU" sz="2300" dirty="0" err="1" smtClean="0">
                <a:latin typeface="Bookman Old Style" pitchFamily="18" charset="0"/>
              </a:rPr>
              <a:t>,</a:t>
            </a:r>
            <a:r>
              <a:rPr lang="ru-RU" sz="2300" i="1" dirty="0" err="1" smtClean="0">
                <a:latin typeface="Bookman Old Style" pitchFamily="18" charset="0"/>
              </a:rPr>
              <a:t>Воробьевы</a:t>
            </a:r>
            <a:r>
              <a:rPr lang="ru-RU" sz="2300" i="1" dirty="0" smtClean="0">
                <a:latin typeface="Bookman Old Style" pitchFamily="18" charset="0"/>
              </a:rPr>
              <a:t> горы</a:t>
            </a:r>
            <a:r>
              <a:rPr lang="ru-RU" sz="2300" dirty="0" smtClean="0">
                <a:latin typeface="Bookman Old Style" pitchFamily="18" charset="0"/>
              </a:rPr>
              <a:t>); </a:t>
            </a:r>
          </a:p>
          <a:p>
            <a:pPr algn="just"/>
            <a:r>
              <a:rPr lang="ru-RU" sz="2300" dirty="0" smtClean="0">
                <a:latin typeface="Bookman Old Style" pitchFamily="18" charset="0"/>
              </a:rPr>
              <a:t>названия подземных объектов – </a:t>
            </a:r>
            <a:r>
              <a:rPr lang="ru-RU" sz="2300" i="1" dirty="0" err="1" smtClean="0">
                <a:latin typeface="Bookman Old Style" pitchFamily="18" charset="0"/>
              </a:rPr>
              <a:t>спелеонимы</a:t>
            </a:r>
            <a:r>
              <a:rPr lang="ru-RU" sz="2300" dirty="0" smtClean="0">
                <a:latin typeface="Bookman Old Style" pitchFamily="18" charset="0"/>
              </a:rPr>
              <a:t> (</a:t>
            </a:r>
            <a:r>
              <a:rPr lang="ru-RU" sz="2300" i="1" dirty="0" smtClean="0">
                <a:latin typeface="Bookman Old Style" pitchFamily="18" charset="0"/>
              </a:rPr>
              <a:t>Красная пещера</a:t>
            </a:r>
            <a:r>
              <a:rPr lang="ru-RU" sz="2300" dirty="0" smtClean="0">
                <a:latin typeface="Bookman Old Style" pitchFamily="18" charset="0"/>
              </a:rPr>
              <a:t>); </a:t>
            </a:r>
          </a:p>
          <a:p>
            <a:pPr algn="just" defTabSz="0"/>
            <a:r>
              <a:rPr lang="ru-RU" sz="2300" dirty="0" smtClean="0">
                <a:latin typeface="Bookman Old Style" pitchFamily="18" charset="0"/>
              </a:rPr>
              <a:t>названия мелких объектов - </a:t>
            </a:r>
            <a:r>
              <a:rPr lang="ru-RU" sz="2300" i="1" dirty="0" smtClean="0">
                <a:latin typeface="Bookman Old Style" pitchFamily="18" charset="0"/>
              </a:rPr>
              <a:t>микротопонимы</a:t>
            </a:r>
            <a:r>
              <a:rPr lang="ru-RU" sz="2300" dirty="0" smtClean="0">
                <a:latin typeface="Bookman Old Style" pitchFamily="18" charset="0"/>
              </a:rPr>
              <a:t> (скала </a:t>
            </a:r>
            <a:r>
              <a:rPr lang="ru-RU" sz="2300" i="1" dirty="0" smtClean="0">
                <a:latin typeface="Bookman Old Style" pitchFamily="18" charset="0"/>
              </a:rPr>
              <a:t>Парус</a:t>
            </a:r>
            <a:r>
              <a:rPr lang="ru-RU" sz="2300" dirty="0" smtClean="0">
                <a:latin typeface="Bookman Old Style" pitchFamily="18" charset="0"/>
              </a:rPr>
              <a:t>, </a:t>
            </a:r>
            <a:r>
              <a:rPr lang="ru-RU" sz="2300" i="1" dirty="0" smtClean="0">
                <a:latin typeface="Bookman Old Style" pitchFamily="18" charset="0"/>
              </a:rPr>
              <a:t>Марьина пожня</a:t>
            </a:r>
            <a:r>
              <a:rPr lang="ru-RU" sz="2300" dirty="0" smtClean="0">
                <a:latin typeface="Bookman Old Style" pitchFamily="18" charset="0"/>
              </a:rPr>
              <a:t>, </a:t>
            </a:r>
            <a:r>
              <a:rPr lang="ru-RU" sz="2300" i="1" dirty="0" smtClean="0">
                <a:latin typeface="Bookman Old Style" pitchFamily="18" charset="0"/>
              </a:rPr>
              <a:t>Сенькин покос</a:t>
            </a:r>
            <a:r>
              <a:rPr lang="ru-RU" sz="2300" dirty="0" smtClean="0">
                <a:latin typeface="Bookman Old Style" pitchFamily="18" charset="0"/>
              </a:rPr>
              <a:t>); </a:t>
            </a:r>
          </a:p>
          <a:p>
            <a:pPr algn="just" defTabSz="0"/>
            <a:r>
              <a:rPr lang="ru-RU" sz="2300" dirty="0" smtClean="0">
                <a:latin typeface="Bookman Old Style" pitchFamily="18" charset="0"/>
              </a:rPr>
              <a:t>названия населенных мест – </a:t>
            </a:r>
            <a:r>
              <a:rPr lang="ru-RU" sz="2300" i="1" dirty="0" err="1" smtClean="0">
                <a:latin typeface="Bookman Old Style" pitchFamily="18" charset="0"/>
              </a:rPr>
              <a:t>ойконимы</a:t>
            </a:r>
            <a:r>
              <a:rPr lang="ru-RU" sz="2300" dirty="0" smtClean="0">
                <a:latin typeface="Bookman Old Style" pitchFamily="18" charset="0"/>
              </a:rPr>
              <a:t> (город </a:t>
            </a:r>
            <a:r>
              <a:rPr lang="ru-RU" sz="2300" i="1" dirty="0" smtClean="0">
                <a:latin typeface="Bookman Old Style" pitchFamily="18" charset="0"/>
              </a:rPr>
              <a:t>Псков</a:t>
            </a:r>
            <a:r>
              <a:rPr lang="ru-RU" sz="2300" dirty="0" smtClean="0">
                <a:latin typeface="Bookman Old Style" pitchFamily="18" charset="0"/>
              </a:rPr>
              <a:t>, деревня </a:t>
            </a:r>
            <a:r>
              <a:rPr lang="ru-RU" sz="2300" i="1" dirty="0" err="1" smtClean="0">
                <a:latin typeface="Bookman Old Style" pitchFamily="18" charset="0"/>
              </a:rPr>
              <a:t>Опалиха</a:t>
            </a:r>
            <a:r>
              <a:rPr lang="ru-RU" sz="2300" dirty="0" smtClean="0">
                <a:latin typeface="Bookman Old Style" pitchFamily="18" charset="0"/>
              </a:rPr>
              <a:t>); </a:t>
            </a:r>
          </a:p>
          <a:p>
            <a:pPr algn="just" defTabSz="0"/>
            <a:r>
              <a:rPr lang="ru-RU" sz="2300" dirty="0" smtClean="0">
                <a:latin typeface="Bookman Old Style" pitchFamily="18" charset="0"/>
              </a:rPr>
              <a:t>названия внутригородских объектов –</a:t>
            </a:r>
            <a:r>
              <a:rPr lang="ru-RU" sz="2300" i="1" dirty="0" err="1" smtClean="0">
                <a:latin typeface="Bookman Old Style" pitchFamily="18" charset="0"/>
              </a:rPr>
              <a:t>урбанонимы</a:t>
            </a:r>
            <a:r>
              <a:rPr lang="ru-RU" sz="2300" dirty="0" smtClean="0">
                <a:latin typeface="Bookman Old Style" pitchFamily="18" charset="0"/>
              </a:rPr>
              <a:t> (проспект </a:t>
            </a:r>
            <a:r>
              <a:rPr lang="ru-RU" sz="2300" i="1" dirty="0" smtClean="0">
                <a:latin typeface="Bookman Old Style" pitchFamily="18" charset="0"/>
              </a:rPr>
              <a:t>Вернадского</a:t>
            </a:r>
            <a:r>
              <a:rPr lang="ru-RU" sz="2300" dirty="0" smtClean="0">
                <a:latin typeface="Bookman Old Style" pitchFamily="18" charset="0"/>
              </a:rPr>
              <a:t>, улица </a:t>
            </a:r>
            <a:r>
              <a:rPr lang="ru-RU" sz="2300" i="1" dirty="0" smtClean="0">
                <a:latin typeface="Bookman Old Style" pitchFamily="18" charset="0"/>
              </a:rPr>
              <a:t>Волхонка</a:t>
            </a:r>
            <a:r>
              <a:rPr lang="ru-RU" sz="2300" dirty="0" smtClean="0">
                <a:latin typeface="Bookman Old Style" pitchFamily="18" charset="0"/>
              </a:rPr>
              <a:t>, </a:t>
            </a:r>
            <a:r>
              <a:rPr lang="ru-RU" sz="2300" i="1" dirty="0" smtClean="0">
                <a:latin typeface="Bookman Old Style" pitchFamily="18" charset="0"/>
              </a:rPr>
              <a:t>Бобров переулок</a:t>
            </a:r>
            <a:r>
              <a:rPr lang="ru-RU" sz="2300" dirty="0" smtClean="0">
                <a:latin typeface="Bookman Old Style" pitchFamily="18" charset="0"/>
              </a:rPr>
              <a:t>, магазин «</a:t>
            </a:r>
            <a:r>
              <a:rPr lang="ru-RU" sz="2300" i="1" dirty="0" smtClean="0">
                <a:latin typeface="Bookman Old Style" pitchFamily="18" charset="0"/>
              </a:rPr>
              <a:t>Три толстяка</a:t>
            </a:r>
            <a:r>
              <a:rPr lang="ru-RU" sz="2300" dirty="0" smtClean="0">
                <a:latin typeface="Bookman Old Style" pitchFamily="18" charset="0"/>
              </a:rPr>
              <a:t>», кафе «</a:t>
            </a:r>
            <a:r>
              <a:rPr lang="ru-RU" sz="2300" i="1" dirty="0" smtClean="0">
                <a:latin typeface="Bookman Old Style" pitchFamily="18" charset="0"/>
              </a:rPr>
              <a:t>Столешники</a:t>
            </a:r>
            <a:r>
              <a:rPr lang="ru-RU" sz="2300" dirty="0" smtClean="0">
                <a:latin typeface="Bookman Old Style" pitchFamily="18" charset="0"/>
              </a:rPr>
              <a:t>», оно же «</a:t>
            </a:r>
            <a:r>
              <a:rPr lang="ru-RU" sz="2300" i="1" dirty="0" smtClean="0">
                <a:latin typeface="Bookman Old Style" pitchFamily="18" charset="0"/>
              </a:rPr>
              <a:t>У дяди </a:t>
            </a:r>
            <a:r>
              <a:rPr lang="ru-RU" sz="2300" i="1" dirty="0" err="1" smtClean="0">
                <a:latin typeface="Bookman Old Style" pitchFamily="18" charset="0"/>
              </a:rPr>
              <a:t>Гиляя</a:t>
            </a:r>
            <a:r>
              <a:rPr lang="ru-RU" sz="2300" dirty="0" smtClean="0">
                <a:latin typeface="Bookman Old Style" pitchFamily="18" charset="0"/>
              </a:rPr>
              <a:t>»).</a:t>
            </a:r>
            <a:endParaRPr lang="ru-RU" sz="23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А так советовал проводить классификацию географических названий  Л.Л.Трубе.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1.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Названия - антропонимы 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(примеры населённых пунктов Владимирской области)    Андреевка,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Анохино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Артёмовка и т. д.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2. 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Занятие населения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: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Брагино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Борщёвка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Бусино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Бутылки и т. д.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3.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Религиозные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: Архангел, Боголюбово, Вознесенье, Воскресенье, Покров и др.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4.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По географическому местоположению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: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Клязьменский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 городок,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Нерльская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 Новосёлка, Загорье, Нижняя и Верхняя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Занинки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Поречье, Придорожный и т. д.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5.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По размерам и характеру поселения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: Городище, Селище, Митины Деревеньки, Погост, Сенинские Дворики и т. д.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6.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По рельефу (</a:t>
            </a:r>
            <a:r>
              <a:rPr lang="ru-RU" b="1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оронимы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)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: Бережки,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Брыковы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 Горы, Большой и Малый Холмы,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Удол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Вал, Золотая Грива и т. д.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7.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По климату и погоде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: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Суханиха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Озяблицы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Зимницы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 и т. д.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8.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По внутренним водам (гидронимы): 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Озерки,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Омутищи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Болотский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Ключевая,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Прудищи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Ручей, Рукав и др.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9.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По характеру поверхности, горным породам, плодородию земли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: Глинище,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Ополье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Пески, Каменка и др.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10.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По животным и растениям (</a:t>
            </a:r>
            <a:r>
              <a:rPr lang="ru-RU" b="1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бионимы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): 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Барсуки, Берёзка, Боровицы, Бобры, Дубёнки,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Елькино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 и  т. д.</a:t>
            </a:r>
            <a:endParaRPr lang="ru-RU" sz="1600" dirty="0" smtClean="0">
              <a:latin typeface="Georgia" pitchFamily="18" charset="0"/>
              <a:cs typeface="Courier New" pitchFamily="49" charset="0"/>
            </a:endParaRP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11. </a:t>
            </a:r>
            <a:r>
              <a:rPr lang="ru-RU" b="1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Названия, символизирующие эпоху социализма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:  Большевик, Достижение, Гигант, </a:t>
            </a:r>
            <a:r>
              <a:rPr lang="ru-RU" dirty="0" err="1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Ильичёвка</a:t>
            </a: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, Красный Октябрь и т. д.</a:t>
            </a:r>
          </a:p>
          <a:p>
            <a:pPr lvl="0" algn="just" defTabSz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Georgia" pitchFamily="18" charset="0"/>
                <a:ea typeface="Times New Roman" pitchFamily="18" charset="0"/>
                <a:cs typeface="Courier New" pitchFamily="49" charset="0"/>
              </a:rPr>
              <a:t>12. Прочие названия, которые трудно объяснить, в том числе иноязычные. Часто эти  непонятные названия дошли к нам из глубины веков и за огромный промежуток времени сильно видоизменились в произношении и написании, потеряли своё первоначальное назначение, были неправильно переведены, истолкованы, записаны. </a:t>
            </a:r>
            <a:endParaRPr lang="ru-RU" sz="2800" dirty="0" smtClean="0">
              <a:latin typeface="Georgia" pitchFamily="18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Чтобы объяснить смысл и значение какого-то географического названия, надо: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а) хорошо знать русский язык, прежде всего механизм словообразования;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б) фонетический разбор слов;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в) историю своего родного края, то есть  когда он образовался, какие народы здесь жили, чем занимались, какие важнейшие   исторические события проходили, какие  люди его прославили и многое другое;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г) по географии надо хорошо знать рельеф, геологическое прошлое, воды, климат,  растительный и животный мир, почвы, современные и прошлые занятия людей своего края, в частности Владимирской области.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8580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3000" dirty="0" smtClean="0">
                <a:latin typeface="Bookman Old Style" pitchFamily="18" charset="0"/>
                <a:ea typeface="Times New Roman" pitchFamily="18" charset="0"/>
              </a:rPr>
              <a:t>По каждому названию надо найти ответы на поставленные вопросы:</a:t>
            </a:r>
            <a:endParaRPr lang="ru-RU" sz="3000" dirty="0" smtClean="0">
              <a:latin typeface="Bookman Old Style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000" dirty="0" smtClean="0">
                <a:latin typeface="Bookman Old Style" pitchFamily="18" charset="0"/>
                <a:ea typeface="Times New Roman" pitchFamily="18" charset="0"/>
              </a:rPr>
              <a:t>Называемый объект (населенный пункт, водоём, урочище и т.д.)</a:t>
            </a:r>
            <a:endParaRPr lang="ru-RU" sz="3000" dirty="0" smtClean="0">
              <a:latin typeface="Bookman Old Style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000" dirty="0" smtClean="0">
                <a:latin typeface="Bookman Old Style" pitchFamily="18" charset="0"/>
                <a:ea typeface="Times New Roman" pitchFamily="18" charset="0"/>
              </a:rPr>
              <a:t>Его современное  название</a:t>
            </a:r>
            <a:endParaRPr lang="ru-RU" sz="3000" dirty="0" smtClean="0">
              <a:latin typeface="Bookman Old Style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000" dirty="0" smtClean="0">
                <a:latin typeface="Bookman Old Style" pitchFamily="18" charset="0"/>
                <a:ea typeface="Times New Roman" pitchFamily="18" charset="0"/>
              </a:rPr>
              <a:t>Имеет ли объект другие названия, имел ли он их в прошлом</a:t>
            </a:r>
            <a:endParaRPr lang="ru-RU" sz="3000" dirty="0" smtClean="0">
              <a:latin typeface="Bookman Old Style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000" dirty="0" smtClean="0">
                <a:latin typeface="Bookman Old Style" pitchFamily="18" charset="0"/>
                <a:ea typeface="Times New Roman" pitchFamily="18" charset="0"/>
              </a:rPr>
              <a:t>С каких пор (насколько это можно выяснить) известно это название</a:t>
            </a:r>
            <a:endParaRPr lang="ru-RU" sz="3000" dirty="0" smtClean="0">
              <a:latin typeface="Bookman Old Style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000" dirty="0" smtClean="0">
                <a:latin typeface="Bookman Old Style" pitchFamily="18" charset="0"/>
                <a:ea typeface="Times New Roman" pitchFamily="18" charset="0"/>
              </a:rPr>
              <a:t>Есть ли вблизи другие такие названия</a:t>
            </a:r>
            <a:endParaRPr lang="ru-RU" sz="3000" dirty="0" smtClean="0">
              <a:latin typeface="Bookman Old Style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000" dirty="0" smtClean="0">
                <a:latin typeface="Bookman Old Style" pitchFamily="18" charset="0"/>
                <a:ea typeface="Times New Roman" pitchFamily="18" charset="0"/>
              </a:rPr>
              <a:t>Как местное население объясняет это название</a:t>
            </a:r>
            <a:endParaRPr lang="ru-RU" sz="3000" dirty="0" smtClean="0">
              <a:latin typeface="Bookman Old Style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3000" dirty="0" smtClean="0">
                <a:latin typeface="Bookman Old Style" pitchFamily="18" charset="0"/>
                <a:ea typeface="Times New Roman" pitchFamily="18" charset="0"/>
              </a:rPr>
              <a:t>Подтверждается ли это объяснение фактическими данными</a:t>
            </a:r>
            <a:endParaRPr lang="ru-RU" sz="3000" dirty="0" smtClean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Музей хрусталя во Владимире. Ранее - Троицкая старообрядческая церковь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000108"/>
            <a:ext cx="7358082" cy="4905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Областной Центр народного творчества - ОЦ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8067675" cy="6076951"/>
          </a:xfrm>
          <a:prstGeom prst="rect">
            <a:avLst/>
          </a:prstGeom>
          <a:noFill/>
        </p:spPr>
      </p:pic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8715404" y="6429396"/>
            <a:ext cx="252090" cy="2612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631</Words>
  <Application>Microsoft Office PowerPoint</Application>
  <PresentationFormat>Экран (4:3)</PresentationFormat>
  <Paragraphs>63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Bookman Old Style</vt:lpstr>
      <vt:lpstr>Calibri</vt:lpstr>
      <vt:lpstr>Courier New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Owner</cp:lastModifiedBy>
  <cp:revision>68</cp:revision>
  <dcterms:created xsi:type="dcterms:W3CDTF">2013-11-30T13:36:55Z</dcterms:created>
  <dcterms:modified xsi:type="dcterms:W3CDTF">2023-11-05T16:13:25Z</dcterms:modified>
</cp:coreProperties>
</file>