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61" r:id="rId3"/>
    <p:sldId id="267" r:id="rId4"/>
    <p:sldId id="258" r:id="rId5"/>
    <p:sldId id="332" r:id="rId6"/>
    <p:sldId id="265" r:id="rId7"/>
    <p:sldId id="318" r:id="rId8"/>
    <p:sldId id="263" r:id="rId9"/>
    <p:sldId id="314" r:id="rId10"/>
    <p:sldId id="319" r:id="rId11"/>
    <p:sldId id="337" r:id="rId12"/>
    <p:sldId id="333" r:id="rId13"/>
    <p:sldId id="338" r:id="rId14"/>
    <p:sldId id="320" r:id="rId15"/>
    <p:sldId id="315" r:id="rId16"/>
    <p:sldId id="342" r:id="rId17"/>
    <p:sldId id="343" r:id="rId18"/>
    <p:sldId id="335" r:id="rId19"/>
    <p:sldId id="339" r:id="rId20"/>
    <p:sldId id="345" r:id="rId21"/>
    <p:sldId id="321" r:id="rId22"/>
    <p:sldId id="316" r:id="rId23"/>
    <p:sldId id="323" r:id="rId24"/>
    <p:sldId id="344" r:id="rId25"/>
    <p:sldId id="336" r:id="rId26"/>
    <p:sldId id="340" r:id="rId27"/>
    <p:sldId id="324" r:id="rId28"/>
    <p:sldId id="317" r:id="rId29"/>
    <p:sldId id="325" r:id="rId30"/>
    <p:sldId id="334" r:id="rId31"/>
    <p:sldId id="341" r:id="rId32"/>
    <p:sldId id="331" r:id="rId33"/>
    <p:sldId id="330" r:id="rId34"/>
    <p:sldId id="346" r:id="rId35"/>
    <p:sldId id="347" r:id="rId36"/>
    <p:sldId id="348" r:id="rId37"/>
    <p:sldId id="289" r:id="rId38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D52B7-575C-47BC-8BE7-9CCDA2FAD472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531F5-BB1B-44B4-A85F-6A16803169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193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531F5-BB1B-44B4-A85F-6A168031699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66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531F5-BB1B-44B4-A85F-6A168031699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840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531F5-BB1B-44B4-A85F-6A168031699F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840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69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34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896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788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232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522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871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403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83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089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603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D1446-DCAB-4253-8DD2-413D6D387DEA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DABA0-629C-4AC7-845E-130D7C77E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717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4.jpeg"/><Relationship Id="rId10" Type="http://schemas.openxmlformats.org/officeDocument/2006/relationships/image" Target="../media/image25.jpeg"/><Relationship Id="rId4" Type="http://schemas.openxmlformats.org/officeDocument/2006/relationships/image" Target="../media/image18.jpeg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jpe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9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11" Type="http://schemas.openxmlformats.org/officeDocument/2006/relationships/slide" Target="slide36.xml"/><Relationship Id="rId5" Type="http://schemas.openxmlformats.org/officeDocument/2006/relationships/slide" Target="slide15.xml"/><Relationship Id="rId10" Type="http://schemas.openxmlformats.org/officeDocument/2006/relationships/slide" Target="slide35.xml"/><Relationship Id="rId4" Type="http://schemas.openxmlformats.org/officeDocument/2006/relationships/slide" Target="slide9.xml"/><Relationship Id="rId9" Type="http://schemas.openxmlformats.org/officeDocument/2006/relationships/slide" Target="slide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jpe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jpeg"/><Relationship Id="rId3" Type="http://schemas.openxmlformats.org/officeDocument/2006/relationships/image" Target="../media/image2.jpeg"/><Relationship Id="rId7" Type="http://schemas.openxmlformats.org/officeDocument/2006/relationships/image" Target="../media/image42.png"/><Relationship Id="rId12" Type="http://schemas.openxmlformats.org/officeDocument/2006/relationships/image" Target="../media/image47.jpeg"/><Relationship Id="rId2" Type="http://schemas.openxmlformats.org/officeDocument/2006/relationships/image" Target="../media/image38.pn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slide" Target="slide2.xml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53.jpeg"/><Relationship Id="rId5" Type="http://schemas.openxmlformats.org/officeDocument/2006/relationships/image" Target="../media/image29.jpeg"/><Relationship Id="rId10" Type="http://schemas.openxmlformats.org/officeDocument/2006/relationships/image" Target="../media/image52.png"/><Relationship Id="rId4" Type="http://schemas.openxmlformats.org/officeDocument/2006/relationships/image" Target="../media/image28.jpeg"/><Relationship Id="rId9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jpe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8.jpeg"/><Relationship Id="rId7" Type="http://schemas.openxmlformats.org/officeDocument/2006/relationships/image" Target="../media/image5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1.png"/><Relationship Id="rId10" Type="http://schemas.openxmlformats.org/officeDocument/2006/relationships/image" Target="../media/image62.png"/><Relationship Id="rId4" Type="http://schemas.openxmlformats.org/officeDocument/2006/relationships/image" Target="../media/image50.jpeg"/><Relationship Id="rId9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7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10" Type="http://schemas.openxmlformats.org/officeDocument/2006/relationships/image" Target="../media/image16.png"/><Relationship Id="rId4" Type="http://schemas.openxmlformats.org/officeDocument/2006/relationships/image" Target="../media/image2.jpeg"/><Relationship Id="rId9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53.jpeg"/><Relationship Id="rId3" Type="http://schemas.openxmlformats.org/officeDocument/2006/relationships/image" Target="../media/image69.jpeg"/><Relationship Id="rId7" Type="http://schemas.openxmlformats.org/officeDocument/2006/relationships/image" Target="../media/image72.png"/><Relationship Id="rId12" Type="http://schemas.openxmlformats.org/officeDocument/2006/relationships/image" Target="../media/image76.png"/><Relationship Id="rId17" Type="http://schemas.openxmlformats.org/officeDocument/2006/relationships/image" Target="../media/image15.jpeg"/><Relationship Id="rId2" Type="http://schemas.openxmlformats.org/officeDocument/2006/relationships/image" Target="../media/image68.png"/><Relationship Id="rId16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75.png"/><Relationship Id="rId5" Type="http://schemas.openxmlformats.org/officeDocument/2006/relationships/image" Target="../media/image71.png"/><Relationship Id="rId15" Type="http://schemas.microsoft.com/office/2007/relationships/hdphoto" Target="../media/hdphoto3.wdp"/><Relationship Id="rId10" Type="http://schemas.openxmlformats.org/officeDocument/2006/relationships/image" Target="../media/image60.png"/><Relationship Id="rId4" Type="http://schemas.openxmlformats.org/officeDocument/2006/relationships/image" Target="../media/image70.jpe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jpe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jpeg"/><Relationship Id="rId4" Type="http://schemas.openxmlformats.org/officeDocument/2006/relationships/image" Target="../media/image2.jpeg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0207" y="225222"/>
            <a:ext cx="6984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Тренажёр </a:t>
            </a:r>
          </a:p>
          <a:p>
            <a:pPr algn="ctr"/>
            <a:r>
              <a:rPr lang="ru-RU" sz="6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п</a:t>
            </a: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о чтению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0207" y="2241475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(закрытые слоги)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92081" y="3072304"/>
            <a:ext cx="385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Автор: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Колишева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 С.И.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4781" y="218330"/>
            <a:ext cx="131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2 класс</a:t>
            </a:r>
          </a:p>
        </p:txBody>
      </p:sp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46529"/>
            <a:ext cx="4892316" cy="359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11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1" y="4316000"/>
            <a:ext cx="1834657" cy="153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14281" r="8014" b="13077"/>
          <a:stretch/>
        </p:blipFill>
        <p:spPr bwMode="auto">
          <a:xfrm>
            <a:off x="109833" y="925753"/>
            <a:ext cx="2216442" cy="192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0"/>
          <a:stretch/>
        </p:blipFill>
        <p:spPr bwMode="auto">
          <a:xfrm>
            <a:off x="6012160" y="1171543"/>
            <a:ext cx="2588974" cy="367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10332" y="3173926"/>
            <a:ext cx="11240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0332" y="2107616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3933" y="4310582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48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</a:t>
            </a:r>
            <a:endParaRPr lang="ru-RU" sz="4800" dirty="0">
              <a:latin typeface="Times New Roman" panose="02020603050405020304" pitchFamily="18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9918" y="97567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Соедини слово и картинку.</a:t>
            </a:r>
            <a:endParaRPr lang="ru-RU" sz="1800" dirty="0"/>
          </a:p>
        </p:txBody>
      </p:sp>
      <p:sp>
        <p:nvSpPr>
          <p:cNvPr id="8" name="Полилиния 7"/>
          <p:cNvSpPr/>
          <p:nvPr/>
        </p:nvSpPr>
        <p:spPr>
          <a:xfrm>
            <a:off x="1496291" y="1648691"/>
            <a:ext cx="1413164" cy="1543377"/>
          </a:xfrm>
          <a:custGeom>
            <a:avLst/>
            <a:gdLst>
              <a:gd name="connsiteX0" fmla="*/ 0 w 1413164"/>
              <a:gd name="connsiteY0" fmla="*/ 1371600 h 1543377"/>
              <a:gd name="connsiteX1" fmla="*/ 290945 w 1413164"/>
              <a:gd name="connsiteY1" fmla="*/ 1537854 h 1543377"/>
              <a:gd name="connsiteX2" fmla="*/ 692727 w 1413164"/>
              <a:gd name="connsiteY2" fmla="*/ 1454727 h 1543377"/>
              <a:gd name="connsiteX3" fmla="*/ 858982 w 1413164"/>
              <a:gd name="connsiteY3" fmla="*/ 997527 h 1543377"/>
              <a:gd name="connsiteX4" fmla="*/ 1025236 w 1413164"/>
              <a:gd name="connsiteY4" fmla="*/ 609600 h 1543377"/>
              <a:gd name="connsiteX5" fmla="*/ 1191491 w 1413164"/>
              <a:gd name="connsiteY5" fmla="*/ 290945 h 1543377"/>
              <a:gd name="connsiteX6" fmla="*/ 1357745 w 1413164"/>
              <a:gd name="connsiteY6" fmla="*/ 69273 h 1543377"/>
              <a:gd name="connsiteX7" fmla="*/ 1413164 w 1413164"/>
              <a:gd name="connsiteY7" fmla="*/ 0 h 154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3164" h="1543377">
                <a:moveTo>
                  <a:pt x="0" y="1371600"/>
                </a:moveTo>
                <a:cubicBezTo>
                  <a:pt x="87745" y="1447800"/>
                  <a:pt x="175491" y="1524000"/>
                  <a:pt x="290945" y="1537854"/>
                </a:cubicBezTo>
                <a:cubicBezTo>
                  <a:pt x="406399" y="1551708"/>
                  <a:pt x="598054" y="1544782"/>
                  <a:pt x="692727" y="1454727"/>
                </a:cubicBezTo>
                <a:cubicBezTo>
                  <a:pt x="787400" y="1364672"/>
                  <a:pt x="803564" y="1138381"/>
                  <a:pt x="858982" y="997527"/>
                </a:cubicBezTo>
                <a:cubicBezTo>
                  <a:pt x="914400" y="856673"/>
                  <a:pt x="969818" y="727364"/>
                  <a:pt x="1025236" y="609600"/>
                </a:cubicBezTo>
                <a:cubicBezTo>
                  <a:pt x="1080654" y="491836"/>
                  <a:pt x="1136073" y="381000"/>
                  <a:pt x="1191491" y="290945"/>
                </a:cubicBezTo>
                <a:cubicBezTo>
                  <a:pt x="1246909" y="200890"/>
                  <a:pt x="1320800" y="117764"/>
                  <a:pt x="1357745" y="69273"/>
                </a:cubicBezTo>
                <a:cubicBezTo>
                  <a:pt x="1394690" y="20782"/>
                  <a:pt x="1403927" y="10391"/>
                  <a:pt x="1413164" y="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114800" y="2152917"/>
            <a:ext cx="2396836" cy="548719"/>
          </a:xfrm>
          <a:custGeom>
            <a:avLst/>
            <a:gdLst>
              <a:gd name="connsiteX0" fmla="*/ 0 w 2396836"/>
              <a:gd name="connsiteY0" fmla="*/ 548719 h 548719"/>
              <a:gd name="connsiteX1" fmla="*/ 332509 w 2396836"/>
              <a:gd name="connsiteY1" fmla="*/ 327047 h 548719"/>
              <a:gd name="connsiteX2" fmla="*/ 734291 w 2396836"/>
              <a:gd name="connsiteY2" fmla="*/ 8392 h 548719"/>
              <a:gd name="connsiteX3" fmla="*/ 1274618 w 2396836"/>
              <a:gd name="connsiteY3" fmla="*/ 105374 h 548719"/>
              <a:gd name="connsiteX4" fmla="*/ 1357745 w 2396836"/>
              <a:gd name="connsiteY4" fmla="*/ 243919 h 548719"/>
              <a:gd name="connsiteX5" fmla="*/ 1468582 w 2396836"/>
              <a:gd name="connsiteY5" fmla="*/ 257774 h 548719"/>
              <a:gd name="connsiteX6" fmla="*/ 2396836 w 2396836"/>
              <a:gd name="connsiteY6" fmla="*/ 313192 h 548719"/>
              <a:gd name="connsiteX7" fmla="*/ 2396836 w 2396836"/>
              <a:gd name="connsiteY7" fmla="*/ 313192 h 54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6836" h="548719">
                <a:moveTo>
                  <a:pt x="0" y="548719"/>
                </a:moveTo>
                <a:cubicBezTo>
                  <a:pt x="105063" y="482910"/>
                  <a:pt x="210127" y="417101"/>
                  <a:pt x="332509" y="327047"/>
                </a:cubicBezTo>
                <a:cubicBezTo>
                  <a:pt x="454891" y="236992"/>
                  <a:pt x="577273" y="45337"/>
                  <a:pt x="734291" y="8392"/>
                </a:cubicBezTo>
                <a:cubicBezTo>
                  <a:pt x="891309" y="-28553"/>
                  <a:pt x="1170709" y="66119"/>
                  <a:pt x="1274618" y="105374"/>
                </a:cubicBezTo>
                <a:cubicBezTo>
                  <a:pt x="1378527" y="144628"/>
                  <a:pt x="1325418" y="218519"/>
                  <a:pt x="1357745" y="243919"/>
                </a:cubicBezTo>
                <a:cubicBezTo>
                  <a:pt x="1390072" y="269319"/>
                  <a:pt x="1468582" y="257774"/>
                  <a:pt x="1468582" y="257774"/>
                </a:cubicBezTo>
                <a:lnTo>
                  <a:pt x="2396836" y="313192"/>
                </a:lnTo>
                <a:lnTo>
                  <a:pt x="2396836" y="313192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100944" y="3525355"/>
            <a:ext cx="2121657" cy="1516238"/>
          </a:xfrm>
          <a:custGeom>
            <a:avLst/>
            <a:gdLst>
              <a:gd name="connsiteX0" fmla="*/ 0 w 2078182"/>
              <a:gd name="connsiteY0" fmla="*/ 201518 h 1357602"/>
              <a:gd name="connsiteX1" fmla="*/ 568037 w 2078182"/>
              <a:gd name="connsiteY1" fmla="*/ 76827 h 1357602"/>
              <a:gd name="connsiteX2" fmla="*/ 1413164 w 2078182"/>
              <a:gd name="connsiteY2" fmla="*/ 7554 h 1357602"/>
              <a:gd name="connsiteX3" fmla="*/ 1565564 w 2078182"/>
              <a:gd name="connsiteY3" fmla="*/ 256936 h 1357602"/>
              <a:gd name="connsiteX4" fmla="*/ 1579419 w 2078182"/>
              <a:gd name="connsiteY4" fmla="*/ 520172 h 1357602"/>
              <a:gd name="connsiteX5" fmla="*/ 1620982 w 2078182"/>
              <a:gd name="connsiteY5" fmla="*/ 977372 h 1357602"/>
              <a:gd name="connsiteX6" fmla="*/ 1773382 w 2078182"/>
              <a:gd name="connsiteY6" fmla="*/ 1268318 h 1357602"/>
              <a:gd name="connsiteX7" fmla="*/ 1939637 w 2078182"/>
              <a:gd name="connsiteY7" fmla="*/ 1351445 h 1357602"/>
              <a:gd name="connsiteX8" fmla="*/ 2078182 w 2078182"/>
              <a:gd name="connsiteY8" fmla="*/ 1351445 h 1357602"/>
              <a:gd name="connsiteX9" fmla="*/ 2078182 w 2078182"/>
              <a:gd name="connsiteY9" fmla="*/ 1351445 h 135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8182" h="1357602">
                <a:moveTo>
                  <a:pt x="0" y="201518"/>
                </a:moveTo>
                <a:cubicBezTo>
                  <a:pt x="166255" y="155336"/>
                  <a:pt x="332510" y="109154"/>
                  <a:pt x="568037" y="76827"/>
                </a:cubicBezTo>
                <a:cubicBezTo>
                  <a:pt x="803564" y="44500"/>
                  <a:pt x="1246910" y="-22464"/>
                  <a:pt x="1413164" y="7554"/>
                </a:cubicBezTo>
                <a:cubicBezTo>
                  <a:pt x="1579419" y="37572"/>
                  <a:pt x="1537855" y="171500"/>
                  <a:pt x="1565564" y="256936"/>
                </a:cubicBezTo>
                <a:cubicBezTo>
                  <a:pt x="1593273" y="342372"/>
                  <a:pt x="1570183" y="400099"/>
                  <a:pt x="1579419" y="520172"/>
                </a:cubicBezTo>
                <a:cubicBezTo>
                  <a:pt x="1588655" y="640245"/>
                  <a:pt x="1588655" y="852681"/>
                  <a:pt x="1620982" y="977372"/>
                </a:cubicBezTo>
                <a:cubicBezTo>
                  <a:pt x="1653309" y="1102063"/>
                  <a:pt x="1720273" y="1205973"/>
                  <a:pt x="1773382" y="1268318"/>
                </a:cubicBezTo>
                <a:cubicBezTo>
                  <a:pt x="1826491" y="1330664"/>
                  <a:pt x="1888837" y="1337591"/>
                  <a:pt x="1939637" y="1351445"/>
                </a:cubicBezTo>
                <a:cubicBezTo>
                  <a:pt x="1990437" y="1365299"/>
                  <a:pt x="2078182" y="1351445"/>
                  <a:pt x="2078182" y="1351445"/>
                </a:cubicBezTo>
                <a:lnTo>
                  <a:pt x="2078182" y="1351445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1246909" y="4790764"/>
            <a:ext cx="1648691" cy="820327"/>
          </a:xfrm>
          <a:custGeom>
            <a:avLst/>
            <a:gdLst>
              <a:gd name="connsiteX0" fmla="*/ 0 w 1648691"/>
              <a:gd name="connsiteY0" fmla="*/ 667927 h 820327"/>
              <a:gd name="connsiteX1" fmla="*/ 415636 w 1648691"/>
              <a:gd name="connsiteY1" fmla="*/ 820327 h 820327"/>
              <a:gd name="connsiteX2" fmla="*/ 762000 w 1648691"/>
              <a:gd name="connsiteY2" fmla="*/ 667927 h 820327"/>
              <a:gd name="connsiteX3" fmla="*/ 1039091 w 1648691"/>
              <a:gd name="connsiteY3" fmla="*/ 266145 h 820327"/>
              <a:gd name="connsiteX4" fmla="*/ 1413164 w 1648691"/>
              <a:gd name="connsiteY4" fmla="*/ 30618 h 820327"/>
              <a:gd name="connsiteX5" fmla="*/ 1648691 w 1648691"/>
              <a:gd name="connsiteY5" fmla="*/ 2909 h 820327"/>
              <a:gd name="connsiteX6" fmla="*/ 1648691 w 1648691"/>
              <a:gd name="connsiteY6" fmla="*/ 2909 h 8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691" h="820327">
                <a:moveTo>
                  <a:pt x="0" y="667927"/>
                </a:moveTo>
                <a:cubicBezTo>
                  <a:pt x="144318" y="744127"/>
                  <a:pt x="288636" y="820327"/>
                  <a:pt x="415636" y="820327"/>
                </a:cubicBezTo>
                <a:cubicBezTo>
                  <a:pt x="542636" y="820327"/>
                  <a:pt x="658091" y="760291"/>
                  <a:pt x="762000" y="667927"/>
                </a:cubicBezTo>
                <a:cubicBezTo>
                  <a:pt x="865909" y="575563"/>
                  <a:pt x="930564" y="372363"/>
                  <a:pt x="1039091" y="266145"/>
                </a:cubicBezTo>
                <a:cubicBezTo>
                  <a:pt x="1147618" y="159927"/>
                  <a:pt x="1311564" y="74491"/>
                  <a:pt x="1413164" y="30618"/>
                </a:cubicBezTo>
                <a:cubicBezTo>
                  <a:pt x="1514764" y="-13255"/>
                  <a:pt x="1648691" y="2909"/>
                  <a:pt x="1648691" y="2909"/>
                </a:cubicBezTo>
                <a:lnTo>
                  <a:pt x="1648691" y="2909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310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Вставь пропущенные буквы</a:t>
            </a:r>
            <a:endParaRPr lang="ru-RU" sz="1800" dirty="0"/>
          </a:p>
        </p:txBody>
      </p:sp>
      <p:sp>
        <p:nvSpPr>
          <p:cNvPr id="21" name="Прямоугольник 20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63" y="1117897"/>
            <a:ext cx="1685728" cy="1791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178" y="1551188"/>
            <a:ext cx="1870074" cy="162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169" y="1132011"/>
            <a:ext cx="1645183" cy="1645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Picture background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132" y="968163"/>
            <a:ext cx="2091381" cy="2091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69871" y="3118340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_et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8584" y="3133417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77838" y="3175906"/>
            <a:ext cx="20534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t_n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00381" y="3140968"/>
            <a:ext cx="526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04545" y="3205425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63142" y="3195042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_et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39504" y="3240659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74673" y="328708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913764" y="3284984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6000" dirty="0">
              <a:solidFill>
                <a:srgbClr val="C0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23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3" grpId="0"/>
      <p:bldP spid="35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Look.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11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defRPr>
            </a:lvl1pPr>
          </a:lstStyle>
          <a:p>
            <a:r>
              <a:rPr lang="en-US" dirty="0"/>
              <a:t>Lesson 2</a:t>
            </a:r>
            <a:endParaRPr lang="ru-RU" dirty="0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867" y="1731591"/>
            <a:ext cx="3366240" cy="336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82433" y="4974397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dad</a:t>
            </a:r>
            <a:endParaRPr lang="ru-RU" sz="40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97244" y="1031587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vet</a:t>
            </a:r>
            <a:endParaRPr lang="ru-RU" sz="4000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97244" y="1717816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pe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82434" y="4324113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bad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88037" y="772198"/>
            <a:ext cx="25267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it?</a:t>
            </a:r>
            <a:endParaRPr lang="ru-RU" sz="4000" b="1" cap="none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459" y="1843844"/>
            <a:ext cx="3943252" cy="329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313786" y="236851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pet</a:t>
            </a:r>
            <a:endParaRPr lang="ru-RU" sz="40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2436" y="3021432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tent</a:t>
            </a:r>
            <a:endParaRPr lang="ru-RU" sz="40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2435" y="366950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rat</a:t>
            </a:r>
            <a:endParaRPr lang="ru-RU" sz="40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4249" y="5670048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bat</a:t>
            </a:r>
            <a:endParaRPr lang="ru-RU" sz="40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3282479" y="1860117"/>
            <a:ext cx="3514052" cy="3618774"/>
            <a:chOff x="-1980728" y="0"/>
            <a:chExt cx="3514052" cy="3618774"/>
          </a:xfrm>
        </p:grpSpPr>
        <p:pic>
          <p:nvPicPr>
            <p:cNvPr id="5122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74"/>
            <a:stretch/>
          </p:blipFill>
          <p:spPr bwMode="auto">
            <a:xfrm>
              <a:off x="-1980728" y="0"/>
              <a:ext cx="3514052" cy="3618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трелка вправо 1"/>
            <p:cNvSpPr/>
            <p:nvPr/>
          </p:nvSpPr>
          <p:spPr>
            <a:xfrm rot="20838134">
              <a:off x="-1692697" y="1145931"/>
              <a:ext cx="1008112" cy="4579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718" y="1673262"/>
            <a:ext cx="3456384" cy="423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Picture background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14281" r="8014" b="13077"/>
          <a:stretch/>
        </p:blipFill>
        <p:spPr bwMode="auto">
          <a:xfrm>
            <a:off x="2752076" y="1750186"/>
            <a:ext cx="4628235" cy="401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4"/>
          <a:stretch/>
        </p:blipFill>
        <p:spPr bwMode="auto">
          <a:xfrm>
            <a:off x="3025867" y="1717816"/>
            <a:ext cx="4116628" cy="385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981" y="1368196"/>
            <a:ext cx="4651507" cy="411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Группа 25"/>
          <p:cNvGrpSpPr/>
          <p:nvPr/>
        </p:nvGrpSpPr>
        <p:grpSpPr>
          <a:xfrm>
            <a:off x="3160459" y="1773367"/>
            <a:ext cx="4243838" cy="4133967"/>
            <a:chOff x="-1980728" y="0"/>
            <a:chExt cx="3514052" cy="3618774"/>
          </a:xfrm>
        </p:grpSpPr>
        <p:pic>
          <p:nvPicPr>
            <p:cNvPr id="27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74"/>
            <a:stretch/>
          </p:blipFill>
          <p:spPr bwMode="auto">
            <a:xfrm>
              <a:off x="-1980728" y="0"/>
              <a:ext cx="3514052" cy="3618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Стрелка вправо 27"/>
            <p:cNvSpPr/>
            <p:nvPr/>
          </p:nvSpPr>
          <p:spPr>
            <a:xfrm rot="20838134">
              <a:off x="-1463027" y="2407674"/>
              <a:ext cx="1008112" cy="4579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27287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19"/>
            <a:ext cx="6373250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Подпиши картинки.</a:t>
            </a:r>
            <a:endParaRPr lang="ru-RU" sz="18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908718"/>
            <a:ext cx="2832448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108717" y="1347653"/>
            <a:ext cx="1337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15254" y="4953614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37695" y="3961071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54503" y="2492896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4800" dirty="0" smtClean="0">
                <a:latin typeface="Segoe UI Symbol" panose="020B0502040204020203" pitchFamily="34" charset="0"/>
                <a:ea typeface="Segoe UI Symbol" panose="020B0502040204020203" pitchFamily="34" charset="0"/>
                <a:cs typeface="Times New Roman" panose="02020603050405020304" pitchFamily="18" charset="0"/>
              </a:rPr>
              <a:t>g</a:t>
            </a:r>
            <a:endParaRPr lang="ru-RU" sz="4800" dirty="0">
              <a:latin typeface="Times New Roman" panose="02020603050405020304" pitchFamily="18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31" name="Picture 8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14281" r="8014" b="13077"/>
          <a:stretch/>
        </p:blipFill>
        <p:spPr bwMode="auto">
          <a:xfrm>
            <a:off x="426151" y="943511"/>
            <a:ext cx="1557146" cy="135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0"/>
          <a:stretch/>
        </p:blipFill>
        <p:spPr bwMode="auto">
          <a:xfrm>
            <a:off x="311019" y="3961071"/>
            <a:ext cx="167227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95" y="2337102"/>
            <a:ext cx="1834657" cy="153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47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42396" y="1741370"/>
            <a:ext cx="11464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pet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2396" y="829421"/>
            <a:ext cx="1339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vet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67827" y="758493"/>
            <a:ext cx="1500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peg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166" y="1844036"/>
            <a:ext cx="1523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tent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Отчитай слова.</a:t>
            </a:r>
            <a:endParaRPr lang="ru-RU" sz="1800" dirty="0"/>
          </a:p>
        </p:txBody>
      </p:sp>
      <p:sp>
        <p:nvSpPr>
          <p:cNvPr id="21" name="TextBox 20"/>
          <p:cNvSpPr txBox="1"/>
          <p:nvPr/>
        </p:nvSpPr>
        <p:spPr>
          <a:xfrm>
            <a:off x="468166" y="818040"/>
            <a:ext cx="1523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ten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8166" y="2870032"/>
            <a:ext cx="1523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net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58031" y="818040"/>
            <a:ext cx="1500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red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63762" y="1681823"/>
            <a:ext cx="1500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bed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1026" y="1681823"/>
            <a:ext cx="1500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get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42396" y="2767366"/>
            <a:ext cx="10358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  <a:cs typeface="Segoe UI Semilight" panose="020B0402040204020203" pitchFamily="34" charset="0"/>
              </a:rPr>
              <a:t>rat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42007" y="2754128"/>
            <a:ext cx="1500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bad</a:t>
            </a:r>
            <a:endParaRPr lang="ru-RU" sz="5400" dirty="0"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74255" y="2664700"/>
            <a:ext cx="1500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Berlin Sans FB" panose="020E0602020502020306" pitchFamily="34" charset="0"/>
                <a:cs typeface="Segoe UI Semilight" panose="020B0402040204020203" pitchFamily="34" charset="0"/>
              </a:rPr>
              <a:t>ant</a:t>
            </a:r>
            <a:endParaRPr lang="ru-RU" sz="5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5536" y="3936126"/>
            <a:ext cx="3814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bad rat 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95497" y="3936126"/>
            <a:ext cx="3814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40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a bad bat 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95536" y="4859456"/>
            <a:ext cx="5830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dad , a vet and a pet 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536" y="5662944"/>
            <a:ext cx="5830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tent and a peg 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302920" y="1124744"/>
            <a:ext cx="0" cy="25659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235575" y="1111506"/>
            <a:ext cx="0" cy="25659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511636" y="1066924"/>
            <a:ext cx="0" cy="25659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Picture background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6816287" y="6206719"/>
            <a:ext cx="1986980" cy="451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48177" y="2413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7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237" y="3727658"/>
            <a:ext cx="2473082" cy="252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5428" y="546133"/>
            <a:ext cx="1185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Uu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7091" y="482031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33702" y="1239119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3730" y="2409923"/>
            <a:ext cx="811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32802" y="2110562"/>
            <a:ext cx="1339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Segoe UI Symbol" panose="020B0502040204020203" pitchFamily="34" charset="0"/>
                <a:ea typeface="Segoe UI Symbol" panose="020B0502040204020203" pitchFamily="34" charset="0"/>
                <a:cs typeface="Times New Roman" panose="02020603050405020304" pitchFamily="18" charset="0"/>
              </a:rPr>
              <a:t>mug</a:t>
            </a:r>
            <a:endParaRPr lang="ru-RU" sz="4000" dirty="0">
              <a:latin typeface="Times New Roman" panose="02020603050405020304" pitchFamily="18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32236" y="4237158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hug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5615" y="4591101"/>
            <a:ext cx="1523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7514" y="713684"/>
            <a:ext cx="782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/>
              <a:t>ʌ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34877" y="680527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[k]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209889" y="1442664"/>
            <a:ext cx="926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[m]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41608" y="5298987"/>
            <a:ext cx="1370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000" dirty="0" err="1" smtClean="0"/>
              <a:t>ʌm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1310" y="2723488"/>
            <a:ext cx="1527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>
                <a:latin typeface="Segoe UI Symbol" panose="020B0502040204020203" pitchFamily="34" charset="0"/>
                <a:ea typeface="Segoe UI Symbol" panose="020B0502040204020203" pitchFamily="34" charset="0"/>
                <a:cs typeface="Times New Roman" panose="02020603050405020304" pitchFamily="18" charset="0"/>
              </a:rPr>
              <a:t>mʌg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3539" y="4765703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000" dirty="0" err="1" smtClean="0"/>
              <a:t>ʌ</a:t>
            </a:r>
            <a:r>
              <a:rPr lang="en-US" sz="4000" dirty="0" err="1">
                <a:latin typeface="Segoe UI Symbol" panose="020B0502040204020203" pitchFamily="34" charset="0"/>
                <a:ea typeface="Segoe UI Symbol" panose="020B0502040204020203" pitchFamily="34" charset="0"/>
                <a:cs typeface="Times New Roman" panose="02020603050405020304" pitchFamily="18" charset="0"/>
              </a:rPr>
              <a:t>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60839" y="3011871"/>
            <a:ext cx="1188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4000" dirty="0" err="1" smtClean="0"/>
              <a:t>ʌt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Запоминай. Читай.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119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Lesson 3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85615" y="5896813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пример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14771" y="3517686"/>
            <a:ext cx="9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кружка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705549" y="5416760"/>
            <a:ext cx="1168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обнимать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199816" y="3744938"/>
            <a:ext cx="837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резать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417631" y="1189657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89098" y="1343545"/>
            <a:ext cx="856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[s] 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5580836" y="466475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Hh</a:t>
            </a:r>
            <a:endParaRPr lang="ru-RU" sz="6000" b="1" dirty="0">
              <a:solidFill>
                <a:srgbClr val="F6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56990" y="611092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7" y="2261219"/>
            <a:ext cx="1530416" cy="134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655" y="2409923"/>
            <a:ext cx="1690399" cy="114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88" y="4096526"/>
            <a:ext cx="1892428" cy="237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6539854" y="1106989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Yy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37319" y="1260877"/>
            <a:ext cx="7986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] 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449666" y="4127960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90969" y="4656505"/>
            <a:ext cx="1566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000" dirty="0" err="1" smtClean="0"/>
              <a:t>æpi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22979" y="5307562"/>
            <a:ext cx="127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счастливая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400692" y="4625727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352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2" grpId="0"/>
      <p:bldP spid="21" grpId="0"/>
      <p:bldP spid="22" grpId="0"/>
      <p:bldP spid="24" grpId="0"/>
      <p:bldP spid="25" grpId="0"/>
      <p:bldP spid="26" grpId="0"/>
      <p:bldP spid="27" grpId="0"/>
      <p:bldP spid="4" grpId="0"/>
      <p:bldP spid="37" grpId="0"/>
      <p:bldP spid="38" grpId="0"/>
      <p:bldP spid="39" grpId="0"/>
      <p:bldP spid="41" grpId="0"/>
      <p:bldP spid="43" grpId="0"/>
      <p:bldP spid="34" grpId="0"/>
      <p:bldP spid="35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843" y="2070963"/>
            <a:ext cx="2473082" cy="252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10332" y="3173926"/>
            <a:ext cx="14670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0332" y="2107616"/>
            <a:ext cx="2402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3933" y="4310582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</a:t>
            </a:r>
            <a:r>
              <a:rPr lang="en-US" sz="6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800" dirty="0">
              <a:latin typeface="Segoe UI Semilight" panose="020B0402040204020203" pitchFamily="34" charset="0"/>
              <a:ea typeface="Segoe UI Historic" panose="020B05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9918" y="97567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Соедини слово и картинку.</a:t>
            </a:r>
            <a:endParaRPr lang="ru-RU" sz="1800" dirty="0"/>
          </a:p>
        </p:txBody>
      </p:sp>
      <p:sp>
        <p:nvSpPr>
          <p:cNvPr id="8" name="Полилиния 7"/>
          <p:cNvSpPr/>
          <p:nvPr/>
        </p:nvSpPr>
        <p:spPr>
          <a:xfrm rot="3230227">
            <a:off x="1268592" y="2948566"/>
            <a:ext cx="1776664" cy="955791"/>
          </a:xfrm>
          <a:custGeom>
            <a:avLst/>
            <a:gdLst>
              <a:gd name="connsiteX0" fmla="*/ 0 w 1413164"/>
              <a:gd name="connsiteY0" fmla="*/ 1371600 h 1543377"/>
              <a:gd name="connsiteX1" fmla="*/ 290945 w 1413164"/>
              <a:gd name="connsiteY1" fmla="*/ 1537854 h 1543377"/>
              <a:gd name="connsiteX2" fmla="*/ 692727 w 1413164"/>
              <a:gd name="connsiteY2" fmla="*/ 1454727 h 1543377"/>
              <a:gd name="connsiteX3" fmla="*/ 858982 w 1413164"/>
              <a:gd name="connsiteY3" fmla="*/ 997527 h 1543377"/>
              <a:gd name="connsiteX4" fmla="*/ 1025236 w 1413164"/>
              <a:gd name="connsiteY4" fmla="*/ 609600 h 1543377"/>
              <a:gd name="connsiteX5" fmla="*/ 1191491 w 1413164"/>
              <a:gd name="connsiteY5" fmla="*/ 290945 h 1543377"/>
              <a:gd name="connsiteX6" fmla="*/ 1357745 w 1413164"/>
              <a:gd name="connsiteY6" fmla="*/ 69273 h 1543377"/>
              <a:gd name="connsiteX7" fmla="*/ 1413164 w 1413164"/>
              <a:gd name="connsiteY7" fmla="*/ 0 h 154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3164" h="1543377">
                <a:moveTo>
                  <a:pt x="0" y="1371600"/>
                </a:moveTo>
                <a:cubicBezTo>
                  <a:pt x="87745" y="1447800"/>
                  <a:pt x="175491" y="1524000"/>
                  <a:pt x="290945" y="1537854"/>
                </a:cubicBezTo>
                <a:cubicBezTo>
                  <a:pt x="406399" y="1551708"/>
                  <a:pt x="598054" y="1544782"/>
                  <a:pt x="692727" y="1454727"/>
                </a:cubicBezTo>
                <a:cubicBezTo>
                  <a:pt x="787400" y="1364672"/>
                  <a:pt x="803564" y="1138381"/>
                  <a:pt x="858982" y="997527"/>
                </a:cubicBezTo>
                <a:cubicBezTo>
                  <a:pt x="914400" y="856673"/>
                  <a:pt x="969818" y="727364"/>
                  <a:pt x="1025236" y="609600"/>
                </a:cubicBezTo>
                <a:cubicBezTo>
                  <a:pt x="1080654" y="491836"/>
                  <a:pt x="1136073" y="381000"/>
                  <a:pt x="1191491" y="290945"/>
                </a:cubicBezTo>
                <a:cubicBezTo>
                  <a:pt x="1246909" y="200890"/>
                  <a:pt x="1320800" y="117764"/>
                  <a:pt x="1357745" y="69273"/>
                </a:cubicBezTo>
                <a:cubicBezTo>
                  <a:pt x="1394690" y="20782"/>
                  <a:pt x="1403927" y="10391"/>
                  <a:pt x="1413164" y="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rot="20333572">
            <a:off x="4656496" y="1881680"/>
            <a:ext cx="2127361" cy="548719"/>
          </a:xfrm>
          <a:custGeom>
            <a:avLst/>
            <a:gdLst>
              <a:gd name="connsiteX0" fmla="*/ 0 w 2396836"/>
              <a:gd name="connsiteY0" fmla="*/ 548719 h 548719"/>
              <a:gd name="connsiteX1" fmla="*/ 332509 w 2396836"/>
              <a:gd name="connsiteY1" fmla="*/ 327047 h 548719"/>
              <a:gd name="connsiteX2" fmla="*/ 734291 w 2396836"/>
              <a:gd name="connsiteY2" fmla="*/ 8392 h 548719"/>
              <a:gd name="connsiteX3" fmla="*/ 1274618 w 2396836"/>
              <a:gd name="connsiteY3" fmla="*/ 105374 h 548719"/>
              <a:gd name="connsiteX4" fmla="*/ 1357745 w 2396836"/>
              <a:gd name="connsiteY4" fmla="*/ 243919 h 548719"/>
              <a:gd name="connsiteX5" fmla="*/ 1468582 w 2396836"/>
              <a:gd name="connsiteY5" fmla="*/ 257774 h 548719"/>
              <a:gd name="connsiteX6" fmla="*/ 2396836 w 2396836"/>
              <a:gd name="connsiteY6" fmla="*/ 313192 h 548719"/>
              <a:gd name="connsiteX7" fmla="*/ 2396836 w 2396836"/>
              <a:gd name="connsiteY7" fmla="*/ 313192 h 54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6836" h="548719">
                <a:moveTo>
                  <a:pt x="0" y="548719"/>
                </a:moveTo>
                <a:cubicBezTo>
                  <a:pt x="105063" y="482910"/>
                  <a:pt x="210127" y="417101"/>
                  <a:pt x="332509" y="327047"/>
                </a:cubicBezTo>
                <a:cubicBezTo>
                  <a:pt x="454891" y="236992"/>
                  <a:pt x="577273" y="45337"/>
                  <a:pt x="734291" y="8392"/>
                </a:cubicBezTo>
                <a:cubicBezTo>
                  <a:pt x="891309" y="-28553"/>
                  <a:pt x="1170709" y="66119"/>
                  <a:pt x="1274618" y="105374"/>
                </a:cubicBezTo>
                <a:cubicBezTo>
                  <a:pt x="1378527" y="144628"/>
                  <a:pt x="1325418" y="218519"/>
                  <a:pt x="1357745" y="243919"/>
                </a:cubicBezTo>
                <a:cubicBezTo>
                  <a:pt x="1390072" y="269319"/>
                  <a:pt x="1468582" y="257774"/>
                  <a:pt x="1468582" y="257774"/>
                </a:cubicBezTo>
                <a:lnTo>
                  <a:pt x="2396836" y="313192"/>
                </a:lnTo>
                <a:lnTo>
                  <a:pt x="2396836" y="313192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 rot="20591346" flipV="1">
            <a:off x="4114324" y="3765614"/>
            <a:ext cx="3135700" cy="907735"/>
          </a:xfrm>
          <a:custGeom>
            <a:avLst/>
            <a:gdLst>
              <a:gd name="connsiteX0" fmla="*/ 0 w 2078182"/>
              <a:gd name="connsiteY0" fmla="*/ 201518 h 1357602"/>
              <a:gd name="connsiteX1" fmla="*/ 568037 w 2078182"/>
              <a:gd name="connsiteY1" fmla="*/ 76827 h 1357602"/>
              <a:gd name="connsiteX2" fmla="*/ 1413164 w 2078182"/>
              <a:gd name="connsiteY2" fmla="*/ 7554 h 1357602"/>
              <a:gd name="connsiteX3" fmla="*/ 1565564 w 2078182"/>
              <a:gd name="connsiteY3" fmla="*/ 256936 h 1357602"/>
              <a:gd name="connsiteX4" fmla="*/ 1579419 w 2078182"/>
              <a:gd name="connsiteY4" fmla="*/ 520172 h 1357602"/>
              <a:gd name="connsiteX5" fmla="*/ 1620982 w 2078182"/>
              <a:gd name="connsiteY5" fmla="*/ 977372 h 1357602"/>
              <a:gd name="connsiteX6" fmla="*/ 1773382 w 2078182"/>
              <a:gd name="connsiteY6" fmla="*/ 1268318 h 1357602"/>
              <a:gd name="connsiteX7" fmla="*/ 1939637 w 2078182"/>
              <a:gd name="connsiteY7" fmla="*/ 1351445 h 1357602"/>
              <a:gd name="connsiteX8" fmla="*/ 2078182 w 2078182"/>
              <a:gd name="connsiteY8" fmla="*/ 1351445 h 1357602"/>
              <a:gd name="connsiteX9" fmla="*/ 2078182 w 2078182"/>
              <a:gd name="connsiteY9" fmla="*/ 1351445 h 135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8182" h="1357602">
                <a:moveTo>
                  <a:pt x="0" y="201518"/>
                </a:moveTo>
                <a:cubicBezTo>
                  <a:pt x="166255" y="155336"/>
                  <a:pt x="332510" y="109154"/>
                  <a:pt x="568037" y="76827"/>
                </a:cubicBezTo>
                <a:cubicBezTo>
                  <a:pt x="803564" y="44500"/>
                  <a:pt x="1246910" y="-22464"/>
                  <a:pt x="1413164" y="7554"/>
                </a:cubicBezTo>
                <a:cubicBezTo>
                  <a:pt x="1579419" y="37572"/>
                  <a:pt x="1537855" y="171500"/>
                  <a:pt x="1565564" y="256936"/>
                </a:cubicBezTo>
                <a:cubicBezTo>
                  <a:pt x="1593273" y="342372"/>
                  <a:pt x="1570183" y="400099"/>
                  <a:pt x="1579419" y="520172"/>
                </a:cubicBezTo>
                <a:cubicBezTo>
                  <a:pt x="1588655" y="640245"/>
                  <a:pt x="1588655" y="852681"/>
                  <a:pt x="1620982" y="977372"/>
                </a:cubicBezTo>
                <a:cubicBezTo>
                  <a:pt x="1653309" y="1102063"/>
                  <a:pt x="1720273" y="1205973"/>
                  <a:pt x="1773382" y="1268318"/>
                </a:cubicBezTo>
                <a:cubicBezTo>
                  <a:pt x="1826491" y="1330664"/>
                  <a:pt x="1888837" y="1337591"/>
                  <a:pt x="1939637" y="1351445"/>
                </a:cubicBezTo>
                <a:cubicBezTo>
                  <a:pt x="1990437" y="1365299"/>
                  <a:pt x="2078182" y="1351445"/>
                  <a:pt x="2078182" y="1351445"/>
                </a:cubicBezTo>
                <a:lnTo>
                  <a:pt x="2078182" y="1351445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1669225" y="1868300"/>
            <a:ext cx="1648691" cy="3913947"/>
          </a:xfrm>
          <a:custGeom>
            <a:avLst/>
            <a:gdLst>
              <a:gd name="connsiteX0" fmla="*/ 0 w 1648691"/>
              <a:gd name="connsiteY0" fmla="*/ 667927 h 820327"/>
              <a:gd name="connsiteX1" fmla="*/ 415636 w 1648691"/>
              <a:gd name="connsiteY1" fmla="*/ 820327 h 820327"/>
              <a:gd name="connsiteX2" fmla="*/ 762000 w 1648691"/>
              <a:gd name="connsiteY2" fmla="*/ 667927 h 820327"/>
              <a:gd name="connsiteX3" fmla="*/ 1039091 w 1648691"/>
              <a:gd name="connsiteY3" fmla="*/ 266145 h 820327"/>
              <a:gd name="connsiteX4" fmla="*/ 1413164 w 1648691"/>
              <a:gd name="connsiteY4" fmla="*/ 30618 h 820327"/>
              <a:gd name="connsiteX5" fmla="*/ 1648691 w 1648691"/>
              <a:gd name="connsiteY5" fmla="*/ 2909 h 820327"/>
              <a:gd name="connsiteX6" fmla="*/ 1648691 w 1648691"/>
              <a:gd name="connsiteY6" fmla="*/ 2909 h 8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691" h="820327">
                <a:moveTo>
                  <a:pt x="0" y="667927"/>
                </a:moveTo>
                <a:cubicBezTo>
                  <a:pt x="144318" y="744127"/>
                  <a:pt x="288636" y="820327"/>
                  <a:pt x="415636" y="820327"/>
                </a:cubicBezTo>
                <a:cubicBezTo>
                  <a:pt x="542636" y="820327"/>
                  <a:pt x="658091" y="760291"/>
                  <a:pt x="762000" y="667927"/>
                </a:cubicBezTo>
                <a:cubicBezTo>
                  <a:pt x="865909" y="575563"/>
                  <a:pt x="930564" y="372363"/>
                  <a:pt x="1039091" y="266145"/>
                </a:cubicBezTo>
                <a:cubicBezTo>
                  <a:pt x="1147618" y="159927"/>
                  <a:pt x="1311564" y="74491"/>
                  <a:pt x="1413164" y="30618"/>
                </a:cubicBezTo>
                <a:cubicBezTo>
                  <a:pt x="1514764" y="-13255"/>
                  <a:pt x="1648691" y="2909"/>
                  <a:pt x="1648691" y="2909"/>
                </a:cubicBezTo>
                <a:lnTo>
                  <a:pt x="1648691" y="2909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7" y="4678291"/>
            <a:ext cx="1530416" cy="134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636" y="4629360"/>
            <a:ext cx="1690399" cy="114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95" y="1145422"/>
            <a:ext cx="1572713" cy="197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3001240" y="5478645"/>
            <a:ext cx="21605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</a:t>
            </a:r>
            <a:r>
              <a:rPr lang="en-US" sz="6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800" dirty="0">
              <a:latin typeface="Segoe UI Semilight" panose="020B0402040204020203" pitchFamily="34" charset="0"/>
              <a:ea typeface="Segoe UI Historic" panose="020B05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 rot="20669044" flipV="1">
            <a:off x="4414308" y="5508794"/>
            <a:ext cx="2376264" cy="546906"/>
          </a:xfrm>
          <a:custGeom>
            <a:avLst/>
            <a:gdLst>
              <a:gd name="connsiteX0" fmla="*/ 0 w 2078182"/>
              <a:gd name="connsiteY0" fmla="*/ 201518 h 1357602"/>
              <a:gd name="connsiteX1" fmla="*/ 568037 w 2078182"/>
              <a:gd name="connsiteY1" fmla="*/ 76827 h 1357602"/>
              <a:gd name="connsiteX2" fmla="*/ 1413164 w 2078182"/>
              <a:gd name="connsiteY2" fmla="*/ 7554 h 1357602"/>
              <a:gd name="connsiteX3" fmla="*/ 1565564 w 2078182"/>
              <a:gd name="connsiteY3" fmla="*/ 256936 h 1357602"/>
              <a:gd name="connsiteX4" fmla="*/ 1579419 w 2078182"/>
              <a:gd name="connsiteY4" fmla="*/ 520172 h 1357602"/>
              <a:gd name="connsiteX5" fmla="*/ 1620982 w 2078182"/>
              <a:gd name="connsiteY5" fmla="*/ 977372 h 1357602"/>
              <a:gd name="connsiteX6" fmla="*/ 1773382 w 2078182"/>
              <a:gd name="connsiteY6" fmla="*/ 1268318 h 1357602"/>
              <a:gd name="connsiteX7" fmla="*/ 1939637 w 2078182"/>
              <a:gd name="connsiteY7" fmla="*/ 1351445 h 1357602"/>
              <a:gd name="connsiteX8" fmla="*/ 2078182 w 2078182"/>
              <a:gd name="connsiteY8" fmla="*/ 1351445 h 1357602"/>
              <a:gd name="connsiteX9" fmla="*/ 2078182 w 2078182"/>
              <a:gd name="connsiteY9" fmla="*/ 1351445 h 135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8182" h="1357602">
                <a:moveTo>
                  <a:pt x="0" y="201518"/>
                </a:moveTo>
                <a:cubicBezTo>
                  <a:pt x="166255" y="155336"/>
                  <a:pt x="332510" y="109154"/>
                  <a:pt x="568037" y="76827"/>
                </a:cubicBezTo>
                <a:cubicBezTo>
                  <a:pt x="803564" y="44500"/>
                  <a:pt x="1246910" y="-22464"/>
                  <a:pt x="1413164" y="7554"/>
                </a:cubicBezTo>
                <a:cubicBezTo>
                  <a:pt x="1579419" y="37572"/>
                  <a:pt x="1537855" y="171500"/>
                  <a:pt x="1565564" y="256936"/>
                </a:cubicBezTo>
                <a:cubicBezTo>
                  <a:pt x="1593273" y="342372"/>
                  <a:pt x="1570183" y="400099"/>
                  <a:pt x="1579419" y="520172"/>
                </a:cubicBezTo>
                <a:cubicBezTo>
                  <a:pt x="1588655" y="640245"/>
                  <a:pt x="1588655" y="852681"/>
                  <a:pt x="1620982" y="977372"/>
                </a:cubicBezTo>
                <a:cubicBezTo>
                  <a:pt x="1653309" y="1102063"/>
                  <a:pt x="1720273" y="1205973"/>
                  <a:pt x="1773382" y="1268318"/>
                </a:cubicBezTo>
                <a:cubicBezTo>
                  <a:pt x="1826491" y="1330664"/>
                  <a:pt x="1888837" y="1337591"/>
                  <a:pt x="1939637" y="1351445"/>
                </a:cubicBezTo>
                <a:cubicBezTo>
                  <a:pt x="1990437" y="1365299"/>
                  <a:pt x="2078182" y="1351445"/>
                  <a:pt x="2078182" y="1351445"/>
                </a:cubicBezTo>
                <a:lnTo>
                  <a:pt x="2078182" y="1351445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294" y="227271"/>
            <a:ext cx="1806999" cy="190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29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3" grpId="0" animBg="1"/>
      <p:bldP spid="3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Вставь пропущенные буквы</a:t>
            </a:r>
            <a:endParaRPr lang="ru-RU" sz="1800" dirty="0"/>
          </a:p>
        </p:txBody>
      </p:sp>
      <p:sp>
        <p:nvSpPr>
          <p:cNvPr id="21" name="Прямоугольник 20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9870" y="3118340"/>
            <a:ext cx="18258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_um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532" y="3140968"/>
            <a:ext cx="4844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77838" y="3175906"/>
            <a:ext cx="20534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h_</a:t>
            </a:r>
            <a:r>
              <a:rPr lang="en-US" sz="60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6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71800" y="3140968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63142" y="3195042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81998" y="3205425"/>
            <a:ext cx="526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48264" y="3287084"/>
            <a:ext cx="17178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mu_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913764" y="3284984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6000" dirty="0">
              <a:solidFill>
                <a:srgbClr val="C0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2" name="Picture 8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170" y="765877"/>
            <a:ext cx="2473082" cy="252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989" y="1355343"/>
            <a:ext cx="1530416" cy="134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912" y="1544217"/>
            <a:ext cx="1690399" cy="114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32" y="1193373"/>
            <a:ext cx="1466930" cy="184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314479" y="4300647"/>
            <a:ext cx="2626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h_pp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ru-RU" sz="6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8442" y="4265709"/>
            <a:ext cx="526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05146" y="4418109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64467" y="5556239"/>
            <a:ext cx="4844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8356" y="5556239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6000" dirty="0">
              <a:solidFill>
                <a:srgbClr val="C0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88373" y="5556238"/>
            <a:ext cx="526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81529" y="5556239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51790" y="559330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42573" y="5534165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37" grpId="0"/>
      <p:bldP spid="30" grpId="0"/>
      <p:bldP spid="31" grpId="0"/>
      <p:bldP spid="33" grpId="0"/>
      <p:bldP spid="38" grpId="0"/>
      <p:bldP spid="39" grpId="0"/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Look.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10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Lesson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3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9609" y="1817771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mu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04407" y="2618243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sum</a:t>
            </a:r>
            <a:endParaRPr lang="ru-RU" sz="4000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04406" y="3354942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cut</a:t>
            </a:r>
            <a:endParaRPr lang="ru-RU" sz="4000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04405" y="4162706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hu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88037" y="772198"/>
            <a:ext cx="25267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it?</a:t>
            </a:r>
            <a:endParaRPr lang="ru-RU" sz="4000" b="1" cap="none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147" y="1636346"/>
            <a:ext cx="4362146" cy="444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817" y="1817770"/>
            <a:ext cx="4035749" cy="353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076" y="2399789"/>
            <a:ext cx="3512857" cy="237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395" y="1725261"/>
            <a:ext cx="3465400" cy="435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471177" y="4941168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happy</a:t>
            </a:r>
            <a:endParaRPr lang="ru-RU" sz="4000" dirty="0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251" y="1475912"/>
            <a:ext cx="4601938" cy="485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07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19"/>
            <a:ext cx="6373250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Write</a:t>
            </a:r>
            <a:endParaRPr lang="ru-RU" sz="18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908718"/>
            <a:ext cx="2832448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72445" y="1520787"/>
            <a:ext cx="11240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18810" y="4418270"/>
            <a:ext cx="22536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66654" y="3402607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</a:t>
            </a:r>
            <a:r>
              <a:rPr lang="en-US" sz="6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6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34002" y="237808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</a:t>
            </a:r>
            <a:r>
              <a:rPr lang="en-US" sz="4800" dirty="0" smtClean="0">
                <a:latin typeface="Segoe UI Symbol" panose="020B0502040204020203" pitchFamily="34" charset="0"/>
                <a:ea typeface="Segoe UI Symbol" panose="020B0502040204020203" pitchFamily="34" charset="0"/>
                <a:cs typeface="Times New Roman" panose="02020603050405020304" pitchFamily="18" charset="0"/>
              </a:rPr>
              <a:t>g</a:t>
            </a:r>
            <a:endParaRPr lang="ru-RU" sz="4800" dirty="0">
              <a:latin typeface="Times New Roman" panose="02020603050405020304" pitchFamily="18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7" y="3179440"/>
            <a:ext cx="1905397" cy="19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4" y="849651"/>
            <a:ext cx="1530416" cy="134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7" y="2265271"/>
            <a:ext cx="1351820" cy="91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94" y="5160788"/>
            <a:ext cx="1299206" cy="163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123641" y="5419566"/>
            <a:ext cx="1876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2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0207" y="225222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Содержание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2" name="TextBox 1">
            <a:hlinkClick r:id="rId3" action="ppaction://hlinksldjump"/>
          </p:cNvPr>
          <p:cNvSpPr txBox="1"/>
          <p:nvPr/>
        </p:nvSpPr>
        <p:spPr>
          <a:xfrm>
            <a:off x="371809" y="871553"/>
            <a:ext cx="6499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1   Буква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закрытом слоге.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371809" y="1554025"/>
            <a:ext cx="6251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Буква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закрытом слоге.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294673" y="2311132"/>
            <a:ext cx="6318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Буква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закрытом слоге.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hlinkClick r:id="rId6" action="ppaction://hlinksldjump"/>
          </p:cNvPr>
          <p:cNvSpPr txBox="1"/>
          <p:nvPr/>
        </p:nvSpPr>
        <p:spPr>
          <a:xfrm>
            <a:off x="345347" y="3025946"/>
            <a:ext cx="6299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4   Буква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закрытом слоге.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rId7" action="ppaction://hlinksldjump"/>
          </p:cNvPr>
          <p:cNvSpPr txBox="1"/>
          <p:nvPr/>
        </p:nvSpPr>
        <p:spPr>
          <a:xfrm>
            <a:off x="391045" y="3763121"/>
            <a:ext cx="6299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5   Буква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закрытом слоге.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7740352" y="6344373"/>
            <a:ext cx="12466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anose="030B0504020000000003" pitchFamily="66" charset="0"/>
              </a:rPr>
              <a:t>End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11" name="TextBox 10">
            <a:hlinkClick r:id="rId9" action="ppaction://hlinksldjump"/>
          </p:cNvPr>
          <p:cNvSpPr txBox="1"/>
          <p:nvPr/>
        </p:nvSpPr>
        <p:spPr>
          <a:xfrm>
            <a:off x="471996" y="4502334"/>
            <a:ext cx="48345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Учим алфавит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A-K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hlinkClick r:id="rId10" action="ppaction://hlinksldjump"/>
          </p:cNvPr>
          <p:cNvSpPr txBox="1"/>
          <p:nvPr/>
        </p:nvSpPr>
        <p:spPr>
          <a:xfrm>
            <a:off x="467544" y="5258089"/>
            <a:ext cx="4738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7   Учим алфавит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L-T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>
            <a:hlinkClick r:id="rId11" action="ppaction://hlinksldjump"/>
          </p:cNvPr>
          <p:cNvSpPr txBox="1"/>
          <p:nvPr/>
        </p:nvSpPr>
        <p:spPr>
          <a:xfrm>
            <a:off x="512872" y="6051985"/>
            <a:ext cx="4818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Учим алфавит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U-Z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475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Read</a:t>
            </a:r>
            <a:endParaRPr lang="ru-RU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476269" y="1124744"/>
            <a:ext cx="1031051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400" b="1">
                <a:latin typeface="Arial Narrow" panose="020B0606020202030204" pitchFamily="34" charset="0"/>
                <a:cs typeface="Arabic Typesetting" panose="03020402040406030203" pitchFamily="66" charset="-78"/>
              </a:defRPr>
            </a:lvl1pPr>
          </a:lstStyle>
          <a:p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-un</a:t>
            </a:r>
          </a:p>
          <a:p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</a:p>
          <a:p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</a:t>
            </a:r>
          </a:p>
          <a:p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pun</a:t>
            </a:r>
          </a:p>
          <a:p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6649" y="1124744"/>
            <a:ext cx="90601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400" b="1" u="sng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-</a:t>
            </a:r>
            <a:r>
              <a:rPr lang="en-US" dirty="0" err="1"/>
              <a:t>ut</a:t>
            </a:r>
            <a:endParaRPr lang="en-US" dirty="0"/>
          </a:p>
          <a:p>
            <a:r>
              <a:rPr lang="en-US" b="0" u="none" dirty="0"/>
              <a:t>nut</a:t>
            </a:r>
          </a:p>
          <a:p>
            <a:r>
              <a:rPr lang="en-US" b="0" u="none" dirty="0"/>
              <a:t>hut</a:t>
            </a:r>
          </a:p>
          <a:p>
            <a:r>
              <a:rPr lang="en-US" b="0" u="none" dirty="0"/>
              <a:t>cut</a:t>
            </a:r>
          </a:p>
          <a:p>
            <a:r>
              <a:rPr lang="en-US" b="0" u="none" dirty="0"/>
              <a:t>but</a:t>
            </a:r>
            <a:endParaRPr lang="ru-RU" b="0" u="none" dirty="0"/>
          </a:p>
        </p:txBody>
      </p:sp>
      <p:sp>
        <p:nvSpPr>
          <p:cNvPr id="9" name="TextBox 8"/>
          <p:cNvSpPr txBox="1"/>
          <p:nvPr/>
        </p:nvSpPr>
        <p:spPr>
          <a:xfrm>
            <a:off x="3093912" y="1118372"/>
            <a:ext cx="134524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400" b="1" u="sng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-um</a:t>
            </a:r>
          </a:p>
          <a:p>
            <a:r>
              <a:rPr lang="en-US" b="0" u="none" dirty="0"/>
              <a:t>mum</a:t>
            </a:r>
          </a:p>
          <a:p>
            <a:r>
              <a:rPr lang="en-US" b="0" u="none" dirty="0"/>
              <a:t>hum</a:t>
            </a:r>
          </a:p>
          <a:p>
            <a:r>
              <a:rPr lang="en-US" b="0" u="none" dirty="0">
                <a:latin typeface="Agency FB" panose="020B0503020202020204" pitchFamily="34" charset="0"/>
              </a:rPr>
              <a:t>g</a:t>
            </a:r>
            <a:r>
              <a:rPr lang="en-US" b="0" u="none" dirty="0"/>
              <a:t>um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8024" y="1124744"/>
            <a:ext cx="103105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400" b="1" u="sng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-up</a:t>
            </a:r>
          </a:p>
          <a:p>
            <a:r>
              <a:rPr lang="en-US" b="0" u="none" dirty="0"/>
              <a:t>cup</a:t>
            </a:r>
          </a:p>
          <a:p>
            <a:r>
              <a:rPr lang="en-US" b="0" u="none" dirty="0" err="1"/>
              <a:t>hup</a:t>
            </a:r>
            <a:endParaRPr lang="en-US" b="0" u="none" dirty="0"/>
          </a:p>
        </p:txBody>
      </p:sp>
      <p:sp>
        <p:nvSpPr>
          <p:cNvPr id="11" name="TextBox 10"/>
          <p:cNvSpPr txBox="1"/>
          <p:nvPr/>
        </p:nvSpPr>
        <p:spPr>
          <a:xfrm>
            <a:off x="6228184" y="1150586"/>
            <a:ext cx="111921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400" b="1" u="sng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-</a:t>
            </a:r>
            <a:r>
              <a:rPr lang="en-US" dirty="0" err="1"/>
              <a:t>ug</a:t>
            </a:r>
            <a:endParaRPr lang="en-US" dirty="0"/>
          </a:p>
          <a:p>
            <a:r>
              <a:rPr lang="en-US" b="0" u="none" dirty="0"/>
              <a:t>du</a:t>
            </a:r>
            <a:r>
              <a:rPr lang="en-US" b="0" u="none" dirty="0">
                <a:latin typeface="Agency FB" panose="020B0503020202020204" pitchFamily="34" charset="0"/>
              </a:rPr>
              <a:t>g</a:t>
            </a:r>
          </a:p>
          <a:p>
            <a:r>
              <a:rPr lang="en-US" b="0" u="none" dirty="0"/>
              <a:t>mu</a:t>
            </a:r>
            <a:r>
              <a:rPr lang="en-US" b="0" u="none" dirty="0">
                <a:latin typeface="Agency FB" panose="020B0503020202020204" pitchFamily="34" charset="0"/>
              </a:rPr>
              <a:t>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35606" y="1118372"/>
            <a:ext cx="103265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400" b="1" u="sng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-</a:t>
            </a:r>
            <a:r>
              <a:rPr lang="en-US" dirty="0" err="1"/>
              <a:t>ub</a:t>
            </a:r>
            <a:endParaRPr lang="en-US" dirty="0"/>
          </a:p>
          <a:p>
            <a:r>
              <a:rPr lang="en-US" b="0" u="none" dirty="0"/>
              <a:t>tub</a:t>
            </a:r>
          </a:p>
          <a:p>
            <a:r>
              <a:rPr lang="en-US" b="0" u="none" dirty="0"/>
              <a:t>sub</a:t>
            </a:r>
          </a:p>
        </p:txBody>
      </p:sp>
      <p:pic>
        <p:nvPicPr>
          <p:cNvPr id="13" name="Picture 2" descr="Picture background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6772689" y="6163181"/>
            <a:ext cx="1986980" cy="45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13738" y="1919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4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/>
          <a:srcRect l="10371" t="30147" r="43184" b="15916"/>
          <a:stretch/>
        </p:blipFill>
        <p:spPr>
          <a:xfrm>
            <a:off x="1806974" y="764704"/>
            <a:ext cx="4720271" cy="46805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6" y="146023"/>
            <a:ext cx="59691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Реши кроссворд</a:t>
            </a:r>
            <a:endParaRPr lang="ru-RU" sz="1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2464" t="19791" r="38849" b="16978"/>
          <a:stretch/>
        </p:blipFill>
        <p:spPr>
          <a:xfrm>
            <a:off x="654214" y="1216426"/>
            <a:ext cx="672821" cy="8247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3528" y="162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23528" y="2411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16624" t="17490" r="41132" b="22550"/>
          <a:stretch/>
        </p:blipFill>
        <p:spPr>
          <a:xfrm>
            <a:off x="629256" y="2260062"/>
            <a:ext cx="879370" cy="936104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51520" y="363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48" name="Picture 8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14281" r="8014" b="13077"/>
          <a:stretch/>
        </p:blipFill>
        <p:spPr bwMode="auto">
          <a:xfrm>
            <a:off x="629443" y="3432927"/>
            <a:ext cx="839574" cy="72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251520" y="46438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242004" y="5710072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2183098" y="6117399"/>
            <a:ext cx="444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4572000" y="6124463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6731540" y="4998203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6731540" y="3816985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6676215" y="2652591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6604089" y="1380191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2" y="4470076"/>
            <a:ext cx="821960" cy="86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8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09" y="5587486"/>
            <a:ext cx="803130" cy="98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8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9"/>
          <a:srcRect l="26766" t="36889" r="47635" b="36736"/>
          <a:stretch/>
        </p:blipFill>
        <p:spPr>
          <a:xfrm>
            <a:off x="2550063" y="5819724"/>
            <a:ext cx="1152128" cy="890281"/>
          </a:xfrm>
          <a:prstGeom prst="rect">
            <a:avLst/>
          </a:prstGeom>
        </p:spPr>
      </p:pic>
      <p:pic>
        <p:nvPicPr>
          <p:cNvPr id="58" name="Picture 4" descr="Picture backgrou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96" y="3678590"/>
            <a:ext cx="785409" cy="53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6" descr="Picture background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" r="46487" b="42308"/>
          <a:stretch/>
        </p:blipFill>
        <p:spPr bwMode="auto">
          <a:xfrm>
            <a:off x="5148259" y="5975925"/>
            <a:ext cx="614503" cy="74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Picture background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492" y="819731"/>
            <a:ext cx="1000202" cy="101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Picture background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943" y="2521097"/>
            <a:ext cx="1039639" cy="91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59"/>
          <a:stretch/>
        </p:blipFill>
        <p:spPr bwMode="auto">
          <a:xfrm>
            <a:off x="7482152" y="4408921"/>
            <a:ext cx="1277517" cy="117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 rot="10800000" flipH="1" flipV="1">
            <a:off x="2081405" y="181346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 rot="10800000" flipH="1" flipV="1">
            <a:off x="2608280" y="181346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 rot="10800000" flipH="1" flipV="1">
            <a:off x="3223379" y="186328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 rot="10800000" flipH="1" flipV="1">
            <a:off x="2648595" y="148866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 rot="10800000" flipH="1" flipV="1">
            <a:off x="2677123" y="218808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 rot="10800000" flipH="1" flipV="1">
            <a:off x="3199198" y="216664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 rot="10800000" flipH="1" flipV="1">
            <a:off x="3788926" y="218062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 rot="10800000" flipH="1" flipV="1">
            <a:off x="4300974" y="2166649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 rot="10800000" flipH="1" flipV="1">
            <a:off x="4344568" y="1520789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 rot="10800000" flipH="1" flipV="1">
            <a:off x="4870367" y="148866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 rot="10800000" flipH="1" flipV="1">
            <a:off x="5426148" y="152078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 rot="10800000" flipH="1" flipV="1">
            <a:off x="4335182" y="1818337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 rot="10800000" flipH="1" flipV="1">
            <a:off x="4890702" y="180435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 rot="10800000" flipH="1" flipV="1">
            <a:off x="4880535" y="1135110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anose="020B0503020202020204" pitchFamily="34" charset="0"/>
              </a:rPr>
              <a:t>g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 rot="10800000" flipH="1" flipV="1">
            <a:off x="2627784" y="3504783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 rot="10800000" flipH="1" flipV="1">
            <a:off x="3223379" y="3534614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 rot="10800000" flipH="1" flipV="1">
            <a:off x="3797127" y="3504784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 rot="10800000" flipH="1" flipV="1">
            <a:off x="3763089" y="385683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 rot="10800000" flipH="1" flipV="1">
            <a:off x="3814286" y="4200365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 rot="10800000" flipH="1" flipV="1">
            <a:off x="4300974" y="418148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 rot="10800000" flipH="1" flipV="1">
            <a:off x="4890702" y="4149219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anose="020B0503020202020204" pitchFamily="34" charset="0"/>
              </a:rPr>
              <a:t>g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 rot="10800000" flipH="1" flipV="1">
            <a:off x="4317377" y="385683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 rot="10800000" flipH="1" flipV="1">
            <a:off x="4335182" y="4546423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 rot="10800000" flipH="1" flipV="1">
            <a:off x="4878707" y="3545564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 rot="10800000" flipH="1" flipV="1">
            <a:off x="4868023" y="383352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701566" y="146023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Review 1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7" name="Picture 2" descr="Picture background">
            <a:hlinkClick r:id="rId1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6772689" y="6163181"/>
            <a:ext cx="1986980" cy="45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6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75" y="4712404"/>
            <a:ext cx="2384540" cy="156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5428" y="546133"/>
            <a:ext cx="1185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3051" y="1436612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2292" y="405907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Jj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3730" y="2409923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32802" y="2110562"/>
            <a:ext cx="1339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67442" y="4712404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box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5615" y="4591101"/>
            <a:ext cx="1523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fog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7514" y="713684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ɒ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1608" y="1619205"/>
            <a:ext cx="670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[l]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694004" y="603204"/>
            <a:ext cx="1035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/>
              <a:t>dʒ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41608" y="5298987"/>
            <a:ext cx="1276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fɒ</a:t>
            </a:r>
            <a:r>
              <a:rPr lang="en-US" sz="4000" dirty="0" err="1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1310" y="2723488"/>
            <a:ext cx="15600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/>
              <a:t>dʒ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ɒb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49085" y="5365331"/>
            <a:ext cx="1508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bɒks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60839" y="3011871"/>
            <a:ext cx="12474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lɒ</a:t>
            </a:r>
            <a:r>
              <a:rPr lang="en-US" sz="4000" dirty="0" err="1">
                <a:latin typeface="Segoe UI Semibold" panose="020B0702040204020203" pitchFamily="34" charset="0"/>
                <a:cs typeface="Segoe UI Semibold" panose="020B0702040204020203" pitchFamily="34" charset="0"/>
              </a:rPr>
              <a:t>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Запоминай. Читай.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defRPr>
            </a:lvl1pPr>
          </a:lstStyle>
          <a:p>
            <a:r>
              <a:rPr lang="en-US" dirty="0"/>
              <a:t>Lesson 4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85615" y="5896813"/>
            <a:ext cx="787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туман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14771" y="3517686"/>
            <a:ext cx="871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работа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419480" y="6198968"/>
            <a:ext cx="10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коробка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199816" y="3744938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бревно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816108" y="483858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43302" y="64815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[f]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4345806" y="1356036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Xx</a:t>
            </a:r>
            <a:endParaRPr lang="ru-RU" sz="6000" b="1" dirty="0">
              <a:solidFill>
                <a:srgbClr val="F6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17518" y="1553333"/>
            <a:ext cx="10182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ks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3888">
            <a:off x="82107" y="2922745"/>
            <a:ext cx="2317748" cy="94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981" y="4410249"/>
            <a:ext cx="2251454" cy="148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55283" r="51577" b="7663"/>
          <a:stretch/>
        </p:blipFill>
        <p:spPr bwMode="auto">
          <a:xfrm>
            <a:off x="4247575" y="2371699"/>
            <a:ext cx="1583860" cy="208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4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2" grpId="0"/>
      <p:bldP spid="21" grpId="0"/>
      <p:bldP spid="22" grpId="0"/>
      <p:bldP spid="24" grpId="0"/>
      <p:bldP spid="25" grpId="0"/>
      <p:bldP spid="26" grpId="0"/>
      <p:bldP spid="27" grpId="0"/>
      <p:bldP spid="4" grpId="0"/>
      <p:bldP spid="37" grpId="0"/>
      <p:bldP spid="38" grpId="0"/>
      <p:bldP spid="39" grpId="0"/>
      <p:bldP spid="41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10332" y="3173926"/>
            <a:ext cx="11673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0332" y="2107616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3933" y="4310582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fog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9918" y="97567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box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Соедини слово и картинку.</a:t>
            </a:r>
            <a:endParaRPr lang="ru-RU" sz="1800" dirty="0"/>
          </a:p>
        </p:txBody>
      </p:sp>
      <p:sp>
        <p:nvSpPr>
          <p:cNvPr id="8" name="Полилиния 7"/>
          <p:cNvSpPr/>
          <p:nvPr/>
        </p:nvSpPr>
        <p:spPr>
          <a:xfrm>
            <a:off x="1431886" y="2924944"/>
            <a:ext cx="1627945" cy="2252983"/>
          </a:xfrm>
          <a:custGeom>
            <a:avLst/>
            <a:gdLst>
              <a:gd name="connsiteX0" fmla="*/ 0 w 1413164"/>
              <a:gd name="connsiteY0" fmla="*/ 1371600 h 1543377"/>
              <a:gd name="connsiteX1" fmla="*/ 290945 w 1413164"/>
              <a:gd name="connsiteY1" fmla="*/ 1537854 h 1543377"/>
              <a:gd name="connsiteX2" fmla="*/ 692727 w 1413164"/>
              <a:gd name="connsiteY2" fmla="*/ 1454727 h 1543377"/>
              <a:gd name="connsiteX3" fmla="*/ 858982 w 1413164"/>
              <a:gd name="connsiteY3" fmla="*/ 997527 h 1543377"/>
              <a:gd name="connsiteX4" fmla="*/ 1025236 w 1413164"/>
              <a:gd name="connsiteY4" fmla="*/ 609600 h 1543377"/>
              <a:gd name="connsiteX5" fmla="*/ 1191491 w 1413164"/>
              <a:gd name="connsiteY5" fmla="*/ 290945 h 1543377"/>
              <a:gd name="connsiteX6" fmla="*/ 1357745 w 1413164"/>
              <a:gd name="connsiteY6" fmla="*/ 69273 h 1543377"/>
              <a:gd name="connsiteX7" fmla="*/ 1413164 w 1413164"/>
              <a:gd name="connsiteY7" fmla="*/ 0 h 154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3164" h="1543377">
                <a:moveTo>
                  <a:pt x="0" y="1371600"/>
                </a:moveTo>
                <a:cubicBezTo>
                  <a:pt x="87745" y="1447800"/>
                  <a:pt x="175491" y="1524000"/>
                  <a:pt x="290945" y="1537854"/>
                </a:cubicBezTo>
                <a:cubicBezTo>
                  <a:pt x="406399" y="1551708"/>
                  <a:pt x="598054" y="1544782"/>
                  <a:pt x="692727" y="1454727"/>
                </a:cubicBezTo>
                <a:cubicBezTo>
                  <a:pt x="787400" y="1364672"/>
                  <a:pt x="803564" y="1138381"/>
                  <a:pt x="858982" y="997527"/>
                </a:cubicBezTo>
                <a:cubicBezTo>
                  <a:pt x="914400" y="856673"/>
                  <a:pt x="969818" y="727364"/>
                  <a:pt x="1025236" y="609600"/>
                </a:cubicBezTo>
                <a:cubicBezTo>
                  <a:pt x="1080654" y="491836"/>
                  <a:pt x="1136073" y="381000"/>
                  <a:pt x="1191491" y="290945"/>
                </a:cubicBezTo>
                <a:cubicBezTo>
                  <a:pt x="1246909" y="200890"/>
                  <a:pt x="1320800" y="117764"/>
                  <a:pt x="1357745" y="69273"/>
                </a:cubicBezTo>
                <a:cubicBezTo>
                  <a:pt x="1394690" y="20782"/>
                  <a:pt x="1403927" y="10391"/>
                  <a:pt x="1413164" y="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rot="14194958">
            <a:off x="640817" y="3222783"/>
            <a:ext cx="2967427" cy="548719"/>
          </a:xfrm>
          <a:custGeom>
            <a:avLst/>
            <a:gdLst>
              <a:gd name="connsiteX0" fmla="*/ 0 w 2396836"/>
              <a:gd name="connsiteY0" fmla="*/ 548719 h 548719"/>
              <a:gd name="connsiteX1" fmla="*/ 332509 w 2396836"/>
              <a:gd name="connsiteY1" fmla="*/ 327047 h 548719"/>
              <a:gd name="connsiteX2" fmla="*/ 734291 w 2396836"/>
              <a:gd name="connsiteY2" fmla="*/ 8392 h 548719"/>
              <a:gd name="connsiteX3" fmla="*/ 1274618 w 2396836"/>
              <a:gd name="connsiteY3" fmla="*/ 105374 h 548719"/>
              <a:gd name="connsiteX4" fmla="*/ 1357745 w 2396836"/>
              <a:gd name="connsiteY4" fmla="*/ 243919 h 548719"/>
              <a:gd name="connsiteX5" fmla="*/ 1468582 w 2396836"/>
              <a:gd name="connsiteY5" fmla="*/ 257774 h 548719"/>
              <a:gd name="connsiteX6" fmla="*/ 2396836 w 2396836"/>
              <a:gd name="connsiteY6" fmla="*/ 313192 h 548719"/>
              <a:gd name="connsiteX7" fmla="*/ 2396836 w 2396836"/>
              <a:gd name="connsiteY7" fmla="*/ 313192 h 54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6836" h="548719">
                <a:moveTo>
                  <a:pt x="0" y="548719"/>
                </a:moveTo>
                <a:cubicBezTo>
                  <a:pt x="105063" y="482910"/>
                  <a:pt x="210127" y="417101"/>
                  <a:pt x="332509" y="327047"/>
                </a:cubicBezTo>
                <a:cubicBezTo>
                  <a:pt x="454891" y="236992"/>
                  <a:pt x="577273" y="45337"/>
                  <a:pt x="734291" y="8392"/>
                </a:cubicBezTo>
                <a:cubicBezTo>
                  <a:pt x="891309" y="-28553"/>
                  <a:pt x="1170709" y="66119"/>
                  <a:pt x="1274618" y="105374"/>
                </a:cubicBezTo>
                <a:cubicBezTo>
                  <a:pt x="1378527" y="144628"/>
                  <a:pt x="1325418" y="218519"/>
                  <a:pt x="1357745" y="243919"/>
                </a:cubicBezTo>
                <a:cubicBezTo>
                  <a:pt x="1390072" y="269319"/>
                  <a:pt x="1468582" y="257774"/>
                  <a:pt x="1468582" y="257774"/>
                </a:cubicBezTo>
                <a:lnTo>
                  <a:pt x="2396836" y="313192"/>
                </a:lnTo>
                <a:lnTo>
                  <a:pt x="2396836" y="313192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100944" y="3525355"/>
            <a:ext cx="2121657" cy="1516238"/>
          </a:xfrm>
          <a:custGeom>
            <a:avLst/>
            <a:gdLst>
              <a:gd name="connsiteX0" fmla="*/ 0 w 2078182"/>
              <a:gd name="connsiteY0" fmla="*/ 201518 h 1357602"/>
              <a:gd name="connsiteX1" fmla="*/ 568037 w 2078182"/>
              <a:gd name="connsiteY1" fmla="*/ 76827 h 1357602"/>
              <a:gd name="connsiteX2" fmla="*/ 1413164 w 2078182"/>
              <a:gd name="connsiteY2" fmla="*/ 7554 h 1357602"/>
              <a:gd name="connsiteX3" fmla="*/ 1565564 w 2078182"/>
              <a:gd name="connsiteY3" fmla="*/ 256936 h 1357602"/>
              <a:gd name="connsiteX4" fmla="*/ 1579419 w 2078182"/>
              <a:gd name="connsiteY4" fmla="*/ 520172 h 1357602"/>
              <a:gd name="connsiteX5" fmla="*/ 1620982 w 2078182"/>
              <a:gd name="connsiteY5" fmla="*/ 977372 h 1357602"/>
              <a:gd name="connsiteX6" fmla="*/ 1773382 w 2078182"/>
              <a:gd name="connsiteY6" fmla="*/ 1268318 h 1357602"/>
              <a:gd name="connsiteX7" fmla="*/ 1939637 w 2078182"/>
              <a:gd name="connsiteY7" fmla="*/ 1351445 h 1357602"/>
              <a:gd name="connsiteX8" fmla="*/ 2078182 w 2078182"/>
              <a:gd name="connsiteY8" fmla="*/ 1351445 h 1357602"/>
              <a:gd name="connsiteX9" fmla="*/ 2078182 w 2078182"/>
              <a:gd name="connsiteY9" fmla="*/ 1351445 h 135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8182" h="1357602">
                <a:moveTo>
                  <a:pt x="0" y="201518"/>
                </a:moveTo>
                <a:cubicBezTo>
                  <a:pt x="166255" y="155336"/>
                  <a:pt x="332510" y="109154"/>
                  <a:pt x="568037" y="76827"/>
                </a:cubicBezTo>
                <a:cubicBezTo>
                  <a:pt x="803564" y="44500"/>
                  <a:pt x="1246910" y="-22464"/>
                  <a:pt x="1413164" y="7554"/>
                </a:cubicBezTo>
                <a:cubicBezTo>
                  <a:pt x="1579419" y="37572"/>
                  <a:pt x="1537855" y="171500"/>
                  <a:pt x="1565564" y="256936"/>
                </a:cubicBezTo>
                <a:cubicBezTo>
                  <a:pt x="1593273" y="342372"/>
                  <a:pt x="1570183" y="400099"/>
                  <a:pt x="1579419" y="520172"/>
                </a:cubicBezTo>
                <a:cubicBezTo>
                  <a:pt x="1588655" y="640245"/>
                  <a:pt x="1588655" y="852681"/>
                  <a:pt x="1620982" y="977372"/>
                </a:cubicBezTo>
                <a:cubicBezTo>
                  <a:pt x="1653309" y="1102063"/>
                  <a:pt x="1720273" y="1205973"/>
                  <a:pt x="1773382" y="1268318"/>
                </a:cubicBezTo>
                <a:cubicBezTo>
                  <a:pt x="1826491" y="1330664"/>
                  <a:pt x="1888837" y="1337591"/>
                  <a:pt x="1939637" y="1351445"/>
                </a:cubicBezTo>
                <a:cubicBezTo>
                  <a:pt x="1990437" y="1365299"/>
                  <a:pt x="2078182" y="1351445"/>
                  <a:pt x="2078182" y="1351445"/>
                </a:cubicBezTo>
                <a:lnTo>
                  <a:pt x="2078182" y="1351445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 rot="1427510">
            <a:off x="4307753" y="1332244"/>
            <a:ext cx="1708037" cy="820327"/>
          </a:xfrm>
          <a:custGeom>
            <a:avLst/>
            <a:gdLst>
              <a:gd name="connsiteX0" fmla="*/ 0 w 1648691"/>
              <a:gd name="connsiteY0" fmla="*/ 667927 h 820327"/>
              <a:gd name="connsiteX1" fmla="*/ 415636 w 1648691"/>
              <a:gd name="connsiteY1" fmla="*/ 820327 h 820327"/>
              <a:gd name="connsiteX2" fmla="*/ 762000 w 1648691"/>
              <a:gd name="connsiteY2" fmla="*/ 667927 h 820327"/>
              <a:gd name="connsiteX3" fmla="*/ 1039091 w 1648691"/>
              <a:gd name="connsiteY3" fmla="*/ 266145 h 820327"/>
              <a:gd name="connsiteX4" fmla="*/ 1413164 w 1648691"/>
              <a:gd name="connsiteY4" fmla="*/ 30618 h 820327"/>
              <a:gd name="connsiteX5" fmla="*/ 1648691 w 1648691"/>
              <a:gd name="connsiteY5" fmla="*/ 2909 h 820327"/>
              <a:gd name="connsiteX6" fmla="*/ 1648691 w 1648691"/>
              <a:gd name="connsiteY6" fmla="*/ 2909 h 8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691" h="820327">
                <a:moveTo>
                  <a:pt x="0" y="667927"/>
                </a:moveTo>
                <a:cubicBezTo>
                  <a:pt x="144318" y="744127"/>
                  <a:pt x="288636" y="820327"/>
                  <a:pt x="415636" y="820327"/>
                </a:cubicBezTo>
                <a:cubicBezTo>
                  <a:pt x="542636" y="820327"/>
                  <a:pt x="658091" y="760291"/>
                  <a:pt x="762000" y="667927"/>
                </a:cubicBezTo>
                <a:cubicBezTo>
                  <a:pt x="865909" y="575563"/>
                  <a:pt x="930564" y="372363"/>
                  <a:pt x="1039091" y="266145"/>
                </a:cubicBezTo>
                <a:cubicBezTo>
                  <a:pt x="1147618" y="159927"/>
                  <a:pt x="1311564" y="74491"/>
                  <a:pt x="1413164" y="30618"/>
                </a:cubicBezTo>
                <a:cubicBezTo>
                  <a:pt x="1514764" y="-13255"/>
                  <a:pt x="1648691" y="2909"/>
                  <a:pt x="1648691" y="2909"/>
                </a:cubicBezTo>
                <a:lnTo>
                  <a:pt x="1648691" y="2909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7" y="839983"/>
            <a:ext cx="2384540" cy="156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3888">
            <a:off x="5779006" y="5137277"/>
            <a:ext cx="2317748" cy="94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78" y="975674"/>
            <a:ext cx="2251454" cy="148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55283" r="51577" b="7663"/>
          <a:stretch/>
        </p:blipFill>
        <p:spPr bwMode="auto">
          <a:xfrm>
            <a:off x="161257" y="4158577"/>
            <a:ext cx="1583860" cy="208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302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1" animBg="1"/>
      <p:bldP spid="28" grpId="1" animBg="1"/>
      <p:bldP spid="30" grpId="1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Вставь пропущенные буквы</a:t>
            </a:r>
            <a:endParaRPr lang="ru-RU" sz="1800" dirty="0"/>
          </a:p>
        </p:txBody>
      </p:sp>
      <p:sp>
        <p:nvSpPr>
          <p:cNvPr id="21" name="Прямоугольник 20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3431" y="3195041"/>
            <a:ext cx="18258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60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6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6093" y="3217669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62669" y="3195042"/>
            <a:ext cx="20534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endParaRPr lang="ru-RU" sz="6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09720" y="3426281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63142" y="3195042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24747" y="3140968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13921" y="3284983"/>
            <a:ext cx="17178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lo_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902823" y="3420129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6000" dirty="0">
              <a:solidFill>
                <a:srgbClr val="C0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8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94" y="1786682"/>
            <a:ext cx="2034478" cy="133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3888">
            <a:off x="6990964" y="2225473"/>
            <a:ext cx="1803411" cy="73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83" y="1987144"/>
            <a:ext cx="1999066" cy="131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55283" r="51577" b="7663"/>
          <a:stretch/>
        </p:blipFill>
        <p:spPr bwMode="auto">
          <a:xfrm>
            <a:off x="2858108" y="1557550"/>
            <a:ext cx="1384838" cy="182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44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Look.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Lesson 4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7687" y="1126141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mu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04407" y="184482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fo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04406" y="256490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cut</a:t>
            </a:r>
            <a:endParaRPr lang="ru-RU" sz="4000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87686" y="328498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hu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88037" y="772198"/>
            <a:ext cx="25267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it?</a:t>
            </a:r>
            <a:endParaRPr lang="ru-RU" sz="4000" b="1" cap="none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420" y="1718273"/>
            <a:ext cx="4362146" cy="444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618" y="2219677"/>
            <a:ext cx="4035749" cy="353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076" y="2421234"/>
            <a:ext cx="3512857" cy="237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510" y="1589444"/>
            <a:ext cx="3465400" cy="435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426151" y="400506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job</a:t>
            </a:r>
            <a:endParaRPr lang="ru-RU" sz="40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322" y="2281989"/>
            <a:ext cx="4132484" cy="270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Picture backgrou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3888">
            <a:off x="3208904" y="2950946"/>
            <a:ext cx="4687319" cy="191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Picture backgrou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507" y="2353259"/>
            <a:ext cx="4087163" cy="26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Picture background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55283" r="51577" b="7663"/>
          <a:stretch/>
        </p:blipFill>
        <p:spPr bwMode="auto">
          <a:xfrm>
            <a:off x="3908704" y="1718273"/>
            <a:ext cx="3151013" cy="414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407152" y="472514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box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3872" y="544522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sum</a:t>
            </a:r>
            <a:endParaRPr lang="ru-RU" sz="40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30715" y="616530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lo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65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19"/>
            <a:ext cx="6373250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Подпиши картинки.</a:t>
            </a:r>
            <a:endParaRPr lang="ru-RU" sz="18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908718"/>
            <a:ext cx="2832448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046607" y="1011083"/>
            <a:ext cx="12105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en-US" sz="4800" dirty="0">
                <a:latin typeface="Segoe UI Symbol" panose="020B0502040204020203" pitchFamily="34" charset="0"/>
                <a:ea typeface="Segoe UI Symbol" panose="020B0502040204020203" pitchFamily="34" charset="0"/>
                <a:cs typeface="Times New Roman" panose="02020603050405020304" pitchFamily="18" charset="0"/>
              </a:rPr>
              <a:t>g</a:t>
            </a:r>
            <a:endParaRPr lang="ru-RU" sz="4800" dirty="0">
              <a:latin typeface="Segoe UI Symbol" panose="020B0502040204020203" pitchFamily="34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67115" y="5441336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43315" y="3880536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</a:t>
            </a:r>
            <a:r>
              <a:rPr lang="en-US" sz="4800" dirty="0" smtClean="0">
                <a:latin typeface="Segoe UI Symbol" panose="020B0502040204020203" pitchFamily="34" charset="0"/>
                <a:ea typeface="Segoe UI Symbol" panose="020B0502040204020203" pitchFamily="34" charset="0"/>
                <a:cs typeface="Times New Roman" panose="02020603050405020304" pitchFamily="18" charset="0"/>
              </a:rPr>
              <a:t>g</a:t>
            </a:r>
            <a:endParaRPr lang="ru-RU" sz="4800" dirty="0">
              <a:latin typeface="Segoe UI Symbol" panose="020B0502040204020203" pitchFamily="34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26863" y="2497533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box</a:t>
            </a:r>
            <a:endParaRPr lang="ru-RU" sz="4800" dirty="0">
              <a:latin typeface="Times New Roman" panose="02020603050405020304" pitchFamily="18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26" y="1012957"/>
            <a:ext cx="1342875" cy="87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3888">
            <a:off x="83908" y="4035218"/>
            <a:ext cx="1727501" cy="70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5" y="2497534"/>
            <a:ext cx="1639996" cy="108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Picture background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55283" r="51577" b="7663"/>
          <a:stretch/>
        </p:blipFill>
        <p:spPr bwMode="auto">
          <a:xfrm>
            <a:off x="130265" y="4908807"/>
            <a:ext cx="1305787" cy="171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77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332442" y="4909883"/>
            <a:ext cx="6759837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6" y="146023"/>
            <a:ext cx="59691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Найди слова, в которых есть звук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[b] 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[d]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18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1619672" y="828234"/>
            <a:ext cx="1296144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161255" y="1844824"/>
            <a:ext cx="2" cy="158349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15780"/>
              </p:ext>
            </p:extLst>
          </p:nvPr>
        </p:nvGraphicFramePr>
        <p:xfrm>
          <a:off x="480794" y="1124744"/>
          <a:ext cx="5501208" cy="34939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8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f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o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  <a:latin typeface="Agency FB" panose="020B0503020202020204" pitchFamily="34" charset="0"/>
                        </a:rPr>
                        <a:t>g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gency FB" panose="020B0503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o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d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  <a:latin typeface="Agency FB" panose="020B0503020202020204" pitchFamily="34" charset="0"/>
                        </a:rPr>
                        <a:t>g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gency FB" panose="020B0503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2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gency FB" panose="020B0503020202020204" pitchFamily="34" charset="0"/>
                          <a:ea typeface="+mn-ea"/>
                          <a:cs typeface="+mn-cs"/>
                        </a:rPr>
                        <a:t>g</a:t>
                      </a:r>
                      <a:endParaRPr lang="en-US" sz="2000" b="1" u="none" strike="noStrike" kern="1200" dirty="0">
                        <a:solidFill>
                          <a:schemeClr val="dk1"/>
                        </a:solidFill>
                        <a:effectLst/>
                        <a:latin typeface="Agency FB" panose="020B05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j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o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o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x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d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2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gency FB" panose="020B0503020202020204" pitchFamily="34" charset="0"/>
                          <a:ea typeface="+mn-ea"/>
                          <a:cs typeface="+mn-cs"/>
                        </a:rPr>
                        <a:t>g</a:t>
                      </a:r>
                      <a:endParaRPr lang="en-US" sz="2000" b="1" u="none" strike="noStrike" kern="1200" dirty="0">
                        <a:solidFill>
                          <a:schemeClr val="dk1"/>
                        </a:solidFill>
                        <a:effectLst/>
                        <a:latin typeface="Agency FB" panose="020B05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b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</a:rPr>
                        <a:t>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6511636" y="1844824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511636" y="2348880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511636" y="2918316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511636" y="3422372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11636" y="1274857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28158" y="1781200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28158" y="2374986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27859" y="2852936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000" dirty="0" smtClean="0">
                <a:latin typeface="Agency FB" panose="020B0503020202020204" pitchFamily="34" charset="0"/>
                <a:cs typeface="Times New Roman" panose="02020603050405020304" pitchFamily="18" charset="0"/>
              </a:rPr>
              <a:t>g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347864" y="1751160"/>
            <a:ext cx="252028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655676" y="2877700"/>
            <a:ext cx="252028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2" name="Овал 41"/>
          <p:cNvSpPr/>
          <p:nvPr/>
        </p:nvSpPr>
        <p:spPr>
          <a:xfrm rot="16200000">
            <a:off x="8096" y="1667400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3" name="Овал 42"/>
          <p:cNvSpPr/>
          <p:nvPr/>
        </p:nvSpPr>
        <p:spPr>
          <a:xfrm rot="16200000">
            <a:off x="1882683" y="2877701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48779" y="4925090"/>
            <a:ext cx="6099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46" name="Picture 2" descr="https://portfeli-sumki.ru/upload/iblock/054/05402cecface91f99bab3e995a3c0a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5899" y="4925090"/>
            <a:ext cx="529790" cy="565345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Овал 26"/>
          <p:cNvSpPr/>
          <p:nvPr/>
        </p:nvSpPr>
        <p:spPr>
          <a:xfrm>
            <a:off x="1510978" y="4053487"/>
            <a:ext cx="252028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28" name="Овал 27"/>
          <p:cNvSpPr/>
          <p:nvPr/>
        </p:nvSpPr>
        <p:spPr>
          <a:xfrm rot="16200000">
            <a:off x="4692359" y="2877701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29" name="Овал 28"/>
          <p:cNvSpPr/>
          <p:nvPr/>
        </p:nvSpPr>
        <p:spPr>
          <a:xfrm rot="16200000">
            <a:off x="33314" y="3444270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511636" y="3861048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511636" y="4340837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511636" y="4725144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541211" y="3297178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4000" dirty="0" smtClean="0">
                <a:latin typeface="Agency FB" panose="020B0503020202020204" pitchFamily="34" charset="0"/>
                <a:cs typeface="Times New Roman" panose="02020603050405020304" pitchFamily="18" charset="0"/>
              </a:rPr>
              <a:t>g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27858" y="3744031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box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528158" y="4161274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000" dirty="0">
                <a:latin typeface="Agency FB" panose="020B0503020202020204" pitchFamily="34" charset="0"/>
                <a:cs typeface="Times New Roman" panose="02020603050405020304" pitchFamily="18" charset="0"/>
              </a:rPr>
              <a:t>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22613" y="4925090"/>
            <a:ext cx="20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Прочитай слова.</a:t>
            </a:r>
            <a:endParaRPr lang="ru-RU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332442" y="5589240"/>
            <a:ext cx="1719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red box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00381" y="5620050"/>
            <a:ext cx="1719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bad bat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86415" y="5586035"/>
            <a:ext cx="215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red mug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73641" y="6118212"/>
            <a:ext cx="3830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red fox and a red dog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43212" y="6115883"/>
            <a:ext cx="4300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a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  <a:cs typeface="Segoe UI Semilight" panose="020B0402040204020203" pitchFamily="34" charset="0"/>
              </a:rPr>
              <a:t> bad bed and a bad tent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55" name="Picture 2" descr="Picture background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6816287" y="333418"/>
            <a:ext cx="1986980" cy="451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12161" y="4979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4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255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1" grpId="0"/>
      <p:bldP spid="37" grpId="0"/>
      <p:bldP spid="38" grpId="0"/>
      <p:bldP spid="39" grpId="0"/>
      <p:bldP spid="40" grpId="0" animBg="1"/>
      <p:bldP spid="41" grpId="0" animBg="1"/>
      <p:bldP spid="42" grpId="0" animBg="1"/>
      <p:bldP spid="43" grpId="0" animBg="1"/>
      <p:bldP spid="27" grpId="0" animBg="1"/>
      <p:bldP spid="28" grpId="0" animBg="1"/>
      <p:bldP spid="29" grpId="0" animBg="1"/>
      <p:bldP spid="36" grpId="0"/>
      <p:bldP spid="48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1" b="9855"/>
          <a:stretch/>
        </p:blipFill>
        <p:spPr bwMode="auto">
          <a:xfrm>
            <a:off x="134057" y="4591101"/>
            <a:ext cx="2746913" cy="197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5428" y="546133"/>
            <a:ext cx="1185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7091" y="482031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Kk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9939" y="1277251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3730" y="2409923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32802" y="2110562"/>
            <a:ext cx="1339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zip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67442" y="4712404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quiz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5615" y="4591101"/>
            <a:ext cx="1523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7514" y="713684"/>
            <a:ext cx="670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34877" y="680527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[k]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895174" y="1454032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[w]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41608" y="5298987"/>
            <a:ext cx="15872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/>
              <a:t>wɪnd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1310" y="2723488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/>
              <a:t>zɪp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49085" y="5365331"/>
            <a:ext cx="1510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kw</a:t>
            </a:r>
            <a:r>
              <a:rPr lang="en-US" sz="4000" dirty="0" err="1" smtClean="0"/>
              <a:t>ɪz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60839" y="3011871"/>
            <a:ext cx="1183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/>
              <a:t>kɪd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Запоминай. Читай.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Lesson 5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85615" y="5896813"/>
            <a:ext cx="740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ветер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14771" y="3517686"/>
            <a:ext cx="961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молния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419480" y="6198968"/>
            <a:ext cx="1243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викторина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199816" y="374493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ребёнок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218451" y="1256254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Zz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27610" y="143113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[z]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5411517" y="428389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Qq</a:t>
            </a:r>
            <a:endParaRPr lang="ru-RU" sz="6000" b="1" dirty="0">
              <a:solidFill>
                <a:srgbClr val="F6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615" y="650659"/>
            <a:ext cx="118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kw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169" y="4749020"/>
            <a:ext cx="2197123" cy="125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531" y="2091967"/>
            <a:ext cx="2195518" cy="219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2" y="2038627"/>
            <a:ext cx="1906432" cy="201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65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2" grpId="0"/>
      <p:bldP spid="21" grpId="0"/>
      <p:bldP spid="22" grpId="0"/>
      <p:bldP spid="24" grpId="0"/>
      <p:bldP spid="25" grpId="0"/>
      <p:bldP spid="26" grpId="0"/>
      <p:bldP spid="27" grpId="0"/>
      <p:bldP spid="41" grpId="0"/>
      <p:bldP spid="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1" b="9855"/>
          <a:stretch/>
        </p:blipFill>
        <p:spPr bwMode="auto">
          <a:xfrm>
            <a:off x="5836626" y="1069986"/>
            <a:ext cx="2746913" cy="197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Соедини слова с картинками.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Lesson 5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340" y="4699560"/>
            <a:ext cx="2197123" cy="125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79" y="768891"/>
            <a:ext cx="2195518" cy="219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22" y="4221088"/>
            <a:ext cx="1906432" cy="201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910332" y="3173926"/>
            <a:ext cx="15087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quiz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10332" y="2107616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83933" y="4310582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zip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19918" y="975674"/>
            <a:ext cx="2372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олилиния 44"/>
          <p:cNvSpPr/>
          <p:nvPr/>
        </p:nvSpPr>
        <p:spPr>
          <a:xfrm>
            <a:off x="2124530" y="2924944"/>
            <a:ext cx="935301" cy="2252983"/>
          </a:xfrm>
          <a:custGeom>
            <a:avLst/>
            <a:gdLst>
              <a:gd name="connsiteX0" fmla="*/ 0 w 1413164"/>
              <a:gd name="connsiteY0" fmla="*/ 1371600 h 1543377"/>
              <a:gd name="connsiteX1" fmla="*/ 290945 w 1413164"/>
              <a:gd name="connsiteY1" fmla="*/ 1537854 h 1543377"/>
              <a:gd name="connsiteX2" fmla="*/ 692727 w 1413164"/>
              <a:gd name="connsiteY2" fmla="*/ 1454727 h 1543377"/>
              <a:gd name="connsiteX3" fmla="*/ 858982 w 1413164"/>
              <a:gd name="connsiteY3" fmla="*/ 997527 h 1543377"/>
              <a:gd name="connsiteX4" fmla="*/ 1025236 w 1413164"/>
              <a:gd name="connsiteY4" fmla="*/ 609600 h 1543377"/>
              <a:gd name="connsiteX5" fmla="*/ 1191491 w 1413164"/>
              <a:gd name="connsiteY5" fmla="*/ 290945 h 1543377"/>
              <a:gd name="connsiteX6" fmla="*/ 1357745 w 1413164"/>
              <a:gd name="connsiteY6" fmla="*/ 69273 h 1543377"/>
              <a:gd name="connsiteX7" fmla="*/ 1413164 w 1413164"/>
              <a:gd name="connsiteY7" fmla="*/ 0 h 154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3164" h="1543377">
                <a:moveTo>
                  <a:pt x="0" y="1371600"/>
                </a:moveTo>
                <a:cubicBezTo>
                  <a:pt x="87745" y="1447800"/>
                  <a:pt x="175491" y="1524000"/>
                  <a:pt x="290945" y="1537854"/>
                </a:cubicBezTo>
                <a:cubicBezTo>
                  <a:pt x="406399" y="1551708"/>
                  <a:pt x="598054" y="1544782"/>
                  <a:pt x="692727" y="1454727"/>
                </a:cubicBezTo>
                <a:cubicBezTo>
                  <a:pt x="787400" y="1364672"/>
                  <a:pt x="803564" y="1138381"/>
                  <a:pt x="858982" y="997527"/>
                </a:cubicBezTo>
                <a:cubicBezTo>
                  <a:pt x="914400" y="856673"/>
                  <a:pt x="969818" y="727364"/>
                  <a:pt x="1025236" y="609600"/>
                </a:cubicBezTo>
                <a:cubicBezTo>
                  <a:pt x="1080654" y="491836"/>
                  <a:pt x="1136073" y="381000"/>
                  <a:pt x="1191491" y="290945"/>
                </a:cubicBezTo>
                <a:cubicBezTo>
                  <a:pt x="1246909" y="200890"/>
                  <a:pt x="1320800" y="117764"/>
                  <a:pt x="1357745" y="69273"/>
                </a:cubicBezTo>
                <a:cubicBezTo>
                  <a:pt x="1394690" y="20782"/>
                  <a:pt x="1403927" y="10391"/>
                  <a:pt x="1413164" y="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 rot="14194958">
            <a:off x="1201736" y="3524695"/>
            <a:ext cx="2244004" cy="548719"/>
          </a:xfrm>
          <a:custGeom>
            <a:avLst/>
            <a:gdLst>
              <a:gd name="connsiteX0" fmla="*/ 0 w 2396836"/>
              <a:gd name="connsiteY0" fmla="*/ 548719 h 548719"/>
              <a:gd name="connsiteX1" fmla="*/ 332509 w 2396836"/>
              <a:gd name="connsiteY1" fmla="*/ 327047 h 548719"/>
              <a:gd name="connsiteX2" fmla="*/ 734291 w 2396836"/>
              <a:gd name="connsiteY2" fmla="*/ 8392 h 548719"/>
              <a:gd name="connsiteX3" fmla="*/ 1274618 w 2396836"/>
              <a:gd name="connsiteY3" fmla="*/ 105374 h 548719"/>
              <a:gd name="connsiteX4" fmla="*/ 1357745 w 2396836"/>
              <a:gd name="connsiteY4" fmla="*/ 243919 h 548719"/>
              <a:gd name="connsiteX5" fmla="*/ 1468582 w 2396836"/>
              <a:gd name="connsiteY5" fmla="*/ 257774 h 548719"/>
              <a:gd name="connsiteX6" fmla="*/ 2396836 w 2396836"/>
              <a:gd name="connsiteY6" fmla="*/ 313192 h 548719"/>
              <a:gd name="connsiteX7" fmla="*/ 2396836 w 2396836"/>
              <a:gd name="connsiteY7" fmla="*/ 313192 h 54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6836" h="548719">
                <a:moveTo>
                  <a:pt x="0" y="548719"/>
                </a:moveTo>
                <a:cubicBezTo>
                  <a:pt x="105063" y="482910"/>
                  <a:pt x="210127" y="417101"/>
                  <a:pt x="332509" y="327047"/>
                </a:cubicBezTo>
                <a:cubicBezTo>
                  <a:pt x="454891" y="236992"/>
                  <a:pt x="577273" y="45337"/>
                  <a:pt x="734291" y="8392"/>
                </a:cubicBezTo>
                <a:cubicBezTo>
                  <a:pt x="891309" y="-28553"/>
                  <a:pt x="1170709" y="66119"/>
                  <a:pt x="1274618" y="105374"/>
                </a:cubicBezTo>
                <a:cubicBezTo>
                  <a:pt x="1378527" y="144628"/>
                  <a:pt x="1325418" y="218519"/>
                  <a:pt x="1357745" y="243919"/>
                </a:cubicBezTo>
                <a:cubicBezTo>
                  <a:pt x="1390072" y="269319"/>
                  <a:pt x="1468582" y="257774"/>
                  <a:pt x="1468582" y="257774"/>
                </a:cubicBezTo>
                <a:lnTo>
                  <a:pt x="2396836" y="313192"/>
                </a:lnTo>
                <a:lnTo>
                  <a:pt x="2396836" y="313192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4100944" y="3525355"/>
            <a:ext cx="2121657" cy="1516238"/>
          </a:xfrm>
          <a:custGeom>
            <a:avLst/>
            <a:gdLst>
              <a:gd name="connsiteX0" fmla="*/ 0 w 2078182"/>
              <a:gd name="connsiteY0" fmla="*/ 201518 h 1357602"/>
              <a:gd name="connsiteX1" fmla="*/ 568037 w 2078182"/>
              <a:gd name="connsiteY1" fmla="*/ 76827 h 1357602"/>
              <a:gd name="connsiteX2" fmla="*/ 1413164 w 2078182"/>
              <a:gd name="connsiteY2" fmla="*/ 7554 h 1357602"/>
              <a:gd name="connsiteX3" fmla="*/ 1565564 w 2078182"/>
              <a:gd name="connsiteY3" fmla="*/ 256936 h 1357602"/>
              <a:gd name="connsiteX4" fmla="*/ 1579419 w 2078182"/>
              <a:gd name="connsiteY4" fmla="*/ 520172 h 1357602"/>
              <a:gd name="connsiteX5" fmla="*/ 1620982 w 2078182"/>
              <a:gd name="connsiteY5" fmla="*/ 977372 h 1357602"/>
              <a:gd name="connsiteX6" fmla="*/ 1773382 w 2078182"/>
              <a:gd name="connsiteY6" fmla="*/ 1268318 h 1357602"/>
              <a:gd name="connsiteX7" fmla="*/ 1939637 w 2078182"/>
              <a:gd name="connsiteY7" fmla="*/ 1351445 h 1357602"/>
              <a:gd name="connsiteX8" fmla="*/ 2078182 w 2078182"/>
              <a:gd name="connsiteY8" fmla="*/ 1351445 h 1357602"/>
              <a:gd name="connsiteX9" fmla="*/ 2078182 w 2078182"/>
              <a:gd name="connsiteY9" fmla="*/ 1351445 h 135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8182" h="1357602">
                <a:moveTo>
                  <a:pt x="0" y="201518"/>
                </a:moveTo>
                <a:cubicBezTo>
                  <a:pt x="166255" y="155336"/>
                  <a:pt x="332510" y="109154"/>
                  <a:pt x="568037" y="76827"/>
                </a:cubicBezTo>
                <a:cubicBezTo>
                  <a:pt x="803564" y="44500"/>
                  <a:pt x="1246910" y="-22464"/>
                  <a:pt x="1413164" y="7554"/>
                </a:cubicBezTo>
                <a:cubicBezTo>
                  <a:pt x="1579419" y="37572"/>
                  <a:pt x="1537855" y="171500"/>
                  <a:pt x="1565564" y="256936"/>
                </a:cubicBezTo>
                <a:cubicBezTo>
                  <a:pt x="1593273" y="342372"/>
                  <a:pt x="1570183" y="400099"/>
                  <a:pt x="1579419" y="520172"/>
                </a:cubicBezTo>
                <a:cubicBezTo>
                  <a:pt x="1588655" y="640245"/>
                  <a:pt x="1588655" y="852681"/>
                  <a:pt x="1620982" y="977372"/>
                </a:cubicBezTo>
                <a:cubicBezTo>
                  <a:pt x="1653309" y="1102063"/>
                  <a:pt x="1720273" y="1205973"/>
                  <a:pt x="1773382" y="1268318"/>
                </a:cubicBezTo>
                <a:cubicBezTo>
                  <a:pt x="1826491" y="1330664"/>
                  <a:pt x="1888837" y="1337591"/>
                  <a:pt x="1939637" y="1351445"/>
                </a:cubicBezTo>
                <a:cubicBezTo>
                  <a:pt x="1990437" y="1365299"/>
                  <a:pt x="2078182" y="1351445"/>
                  <a:pt x="2078182" y="1351445"/>
                </a:cubicBezTo>
                <a:lnTo>
                  <a:pt x="2078182" y="1351445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 rot="1427510">
            <a:off x="4651321" y="1647158"/>
            <a:ext cx="1708037" cy="820327"/>
          </a:xfrm>
          <a:custGeom>
            <a:avLst/>
            <a:gdLst>
              <a:gd name="connsiteX0" fmla="*/ 0 w 1648691"/>
              <a:gd name="connsiteY0" fmla="*/ 667927 h 820327"/>
              <a:gd name="connsiteX1" fmla="*/ 415636 w 1648691"/>
              <a:gd name="connsiteY1" fmla="*/ 820327 h 820327"/>
              <a:gd name="connsiteX2" fmla="*/ 762000 w 1648691"/>
              <a:gd name="connsiteY2" fmla="*/ 667927 h 820327"/>
              <a:gd name="connsiteX3" fmla="*/ 1039091 w 1648691"/>
              <a:gd name="connsiteY3" fmla="*/ 266145 h 820327"/>
              <a:gd name="connsiteX4" fmla="*/ 1413164 w 1648691"/>
              <a:gd name="connsiteY4" fmla="*/ 30618 h 820327"/>
              <a:gd name="connsiteX5" fmla="*/ 1648691 w 1648691"/>
              <a:gd name="connsiteY5" fmla="*/ 2909 h 820327"/>
              <a:gd name="connsiteX6" fmla="*/ 1648691 w 1648691"/>
              <a:gd name="connsiteY6" fmla="*/ 2909 h 8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691" h="820327">
                <a:moveTo>
                  <a:pt x="0" y="667927"/>
                </a:moveTo>
                <a:cubicBezTo>
                  <a:pt x="144318" y="744127"/>
                  <a:pt x="288636" y="820327"/>
                  <a:pt x="415636" y="820327"/>
                </a:cubicBezTo>
                <a:cubicBezTo>
                  <a:pt x="542636" y="820327"/>
                  <a:pt x="658091" y="760291"/>
                  <a:pt x="762000" y="667927"/>
                </a:cubicBezTo>
                <a:cubicBezTo>
                  <a:pt x="865909" y="575563"/>
                  <a:pt x="930564" y="372363"/>
                  <a:pt x="1039091" y="266145"/>
                </a:cubicBezTo>
                <a:cubicBezTo>
                  <a:pt x="1147618" y="159927"/>
                  <a:pt x="1311564" y="74491"/>
                  <a:pt x="1413164" y="30618"/>
                </a:cubicBezTo>
                <a:cubicBezTo>
                  <a:pt x="1514764" y="-13255"/>
                  <a:pt x="1648691" y="2909"/>
                  <a:pt x="1648691" y="2909"/>
                </a:cubicBezTo>
                <a:lnTo>
                  <a:pt x="1648691" y="2909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44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6168" y="480472"/>
            <a:ext cx="11852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6600" b="1" dirty="0" smtClean="0">
                <a:solidFill>
                  <a:srgbClr val="F60000"/>
                </a:solidFill>
                <a:latin typeface="Juice ITC" panose="04040403040A02020202" pitchFamily="82" charset="0"/>
                <a:cs typeface="Segoe UI Semilight" panose="020B0402040204020203" pitchFamily="34" charset="0"/>
              </a:rPr>
              <a:t>a</a:t>
            </a:r>
            <a:endParaRPr lang="ru-RU" sz="6600" b="1" dirty="0">
              <a:solidFill>
                <a:srgbClr val="F60000"/>
              </a:solidFill>
              <a:latin typeface="Arial Narrow" panose="020B060602020203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7091" y="482031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2293" y="405907"/>
            <a:ext cx="1335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19993" y="4738096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32802" y="1933625"/>
            <a:ext cx="1339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95660" y="4702957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69339" y="2055600"/>
            <a:ext cx="1523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7514" y="713684"/>
            <a:ext cx="9236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/>
              <a:t>æ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34877" y="680527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[b]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694004" y="603204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[d]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73904" y="2818448"/>
            <a:ext cx="13617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/>
              <a:t>bæt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1310" y="2723488"/>
            <a:ext cx="12639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4000" dirty="0" err="1" smtClean="0"/>
              <a:t>æt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77303" y="5355884"/>
            <a:ext cx="1449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4000" dirty="0" err="1" smtClean="0"/>
              <a:t>æd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66580" y="5298987"/>
            <a:ext cx="1462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/>
              <a:t>bæd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1. 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Запоминай. Читай.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defRPr>
            </a:lvl1pPr>
          </a:lstStyle>
          <a:p>
            <a:r>
              <a:rPr lang="en-US" dirty="0"/>
              <a:t>Lesson 1</a:t>
            </a:r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4"/>
          <a:stretch/>
        </p:blipFill>
        <p:spPr bwMode="auto">
          <a:xfrm>
            <a:off x="4551819" y="4725144"/>
            <a:ext cx="1806253" cy="169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227" y="4584003"/>
            <a:ext cx="1974850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4" y="2217811"/>
            <a:ext cx="1628086" cy="143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902" y="2217811"/>
            <a:ext cx="1816606" cy="222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1378" y="3702352"/>
            <a:ext cx="163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л</a:t>
            </a:r>
            <a:r>
              <a:rPr lang="ru-RU" b="1" dirty="0" smtClean="0"/>
              <a:t>етучая мышь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14771" y="3517686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крыса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947698" y="618952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папа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757494" y="6189521"/>
            <a:ext cx="903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плохой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1974053" y="1311429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Rr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01839" y="1509925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[r]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4345806" y="1356036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17518" y="1553333"/>
            <a:ext cx="670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[t]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81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2" grpId="0"/>
      <p:bldP spid="21" grpId="0"/>
      <p:bldP spid="22" grpId="0"/>
      <p:bldP spid="24" grpId="0"/>
      <p:bldP spid="25" grpId="0"/>
      <p:bldP spid="26" grpId="0"/>
      <p:bldP spid="27" grpId="0"/>
      <p:bldP spid="41" grpId="0"/>
      <p:bldP spid="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Look.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Lesson 5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2433" y="4974397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wind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97244" y="1031587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kid</a:t>
            </a:r>
            <a:endParaRPr lang="ru-RU" sz="4000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97244" y="1717816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fo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82434" y="4324113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pe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88037" y="772198"/>
            <a:ext cx="25267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it?</a:t>
            </a:r>
            <a:endParaRPr lang="ru-RU" sz="4000" b="1" cap="none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174" y="1960033"/>
            <a:ext cx="3943252" cy="329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313786" y="236851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job</a:t>
            </a:r>
            <a:endParaRPr lang="ru-RU" sz="40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2436" y="3021432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lo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2435" y="3669504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zip</a:t>
            </a:r>
            <a:endParaRPr lang="ru-RU" sz="40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4249" y="5670048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quiz</a:t>
            </a:r>
            <a:endParaRPr lang="ru-RU" sz="4000" dirty="0"/>
          </a:p>
        </p:txBody>
      </p:sp>
      <p:pic>
        <p:nvPicPr>
          <p:cNvPr id="33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583" y="1900341"/>
            <a:ext cx="4321843" cy="282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3888">
            <a:off x="3894052" y="2635545"/>
            <a:ext cx="3719447" cy="152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55283" r="51577" b="7663"/>
          <a:stretch/>
        </p:blipFill>
        <p:spPr bwMode="auto">
          <a:xfrm>
            <a:off x="3527023" y="1448088"/>
            <a:ext cx="3375462" cy="444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Picture backgroun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1" b="9855"/>
          <a:stretch/>
        </p:blipFill>
        <p:spPr bwMode="auto">
          <a:xfrm>
            <a:off x="3089713" y="1920688"/>
            <a:ext cx="5052839" cy="363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001" y="2206972"/>
            <a:ext cx="4468262" cy="255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Picture backgrou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713" y="1031587"/>
            <a:ext cx="482453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Picture backgrou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007" y="1480084"/>
            <a:ext cx="4031493" cy="425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3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19"/>
            <a:ext cx="6373250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Подпиши картинки.</a:t>
            </a:r>
            <a:endParaRPr lang="ru-RU" sz="18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908718"/>
            <a:ext cx="2832448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038368" y="1405225"/>
            <a:ext cx="11240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zip</a:t>
            </a:r>
            <a:endParaRPr lang="ru-RU" sz="4800" dirty="0">
              <a:latin typeface="Segoe UI Symbol" panose="020B0502040204020203" pitchFamily="34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06675" y="5504013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71858" y="4017005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quiz</a:t>
            </a:r>
            <a:endParaRPr lang="ru-RU" sz="4800" dirty="0">
              <a:latin typeface="Segoe UI Symbol" panose="020B0502040204020203" pitchFamily="34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71826" y="2440989"/>
            <a:ext cx="20092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endParaRPr lang="ru-RU" sz="4800" dirty="0">
              <a:latin typeface="Times New Roman" panose="02020603050405020304" pitchFamily="18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26" name="Picture 8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1" b="9855"/>
          <a:stretch/>
        </p:blipFill>
        <p:spPr bwMode="auto">
          <a:xfrm>
            <a:off x="175460" y="2308763"/>
            <a:ext cx="1780735" cy="128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2" y="3774815"/>
            <a:ext cx="2197123" cy="125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43" y="759035"/>
            <a:ext cx="1806843" cy="180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27" y="5178977"/>
            <a:ext cx="1341353" cy="141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87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49170" y="759024"/>
            <a:ext cx="814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Прочитай предложения.</a:t>
            </a:r>
            <a:endParaRPr lang="ru-RU" sz="1800" dirty="0"/>
          </a:p>
        </p:txBody>
      </p:sp>
      <p:sp>
        <p:nvSpPr>
          <p:cNvPr id="24" name="TextBox 23"/>
          <p:cNvSpPr txBox="1"/>
          <p:nvPr/>
        </p:nvSpPr>
        <p:spPr>
          <a:xfrm>
            <a:off x="449170" y="1343799"/>
            <a:ext cx="1099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ba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1721" y="1930951"/>
            <a:ext cx="181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ba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9170" y="2631232"/>
            <a:ext cx="2443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big ba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9727" y="619916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fox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9727" y="1204691"/>
            <a:ext cx="10166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fox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12278" y="1791843"/>
            <a:ext cx="17329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fox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9727" y="2492124"/>
            <a:ext cx="2359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red fox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461" y="3216007"/>
            <a:ext cx="3435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big black ba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76047" y="3180726"/>
            <a:ext cx="30554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bad red fox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37" name="Picture 6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1" r="29723"/>
          <a:stretch/>
        </p:blipFill>
        <p:spPr bwMode="auto">
          <a:xfrm>
            <a:off x="7261774" y="548590"/>
            <a:ext cx="1430455" cy="203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3719818" y="3637377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</a:t>
            </a:r>
            <a:r>
              <a:rPr lang="en-US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3200" dirty="0">
              <a:latin typeface="Segoe UI Semilight" panose="020B0402040204020203" pitchFamily="34" charset="0"/>
              <a:ea typeface="Segoe UI Historic" panose="020B05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63072" y="4213827"/>
            <a:ext cx="1735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pi</a:t>
            </a:r>
            <a:r>
              <a:rPr lang="en-US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65623" y="4800979"/>
            <a:ext cx="2160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pi</a:t>
            </a:r>
            <a:r>
              <a:rPr lang="en-US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63072" y="5501260"/>
            <a:ext cx="2572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pink pi</a:t>
            </a:r>
            <a:r>
              <a:rPr lang="en-US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29392" y="6189862"/>
            <a:ext cx="3108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fat pink pi</a:t>
            </a:r>
            <a:r>
              <a:rPr lang="en-US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g</a:t>
            </a:r>
            <a:r>
              <a:rPr lang="en-US" sz="3200" dirty="0" smtClean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ru-RU" sz="3200" dirty="0">
              <a:latin typeface="Segoe UI Semibold" panose="020B07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08979" y="6189862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(</a:t>
            </a:r>
            <a:r>
              <a:rPr lang="ru-RU" b="1" dirty="0" smtClean="0"/>
              <a:t>30</a:t>
            </a:r>
            <a:r>
              <a:rPr lang="en-US" b="1" dirty="0" smtClean="0"/>
              <a:t> sec)</a:t>
            </a:r>
            <a:endParaRPr lang="ru-RU" b="1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07" y="4289013"/>
            <a:ext cx="1625992" cy="162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441" y="704723"/>
            <a:ext cx="1739646" cy="178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Picture background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366396" y="6184813"/>
            <a:ext cx="1986980" cy="451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69476" y="15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390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5" grpId="0"/>
      <p:bldP spid="36" grpId="0"/>
      <p:bldP spid="39" grpId="0"/>
      <p:bldP spid="40" grpId="0"/>
      <p:bldP spid="41" grpId="0"/>
      <p:bldP spid="42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2"/>
          <a:stretch/>
        </p:blipFill>
        <p:spPr bwMode="auto">
          <a:xfrm>
            <a:off x="2233583" y="2389132"/>
            <a:ext cx="4268533" cy="341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40"/>
          <a:stretch/>
        </p:blipFill>
        <p:spPr bwMode="auto">
          <a:xfrm>
            <a:off x="2013799" y="376029"/>
            <a:ext cx="4590289" cy="344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1" r="29723"/>
          <a:stretch/>
        </p:blipFill>
        <p:spPr bwMode="auto">
          <a:xfrm>
            <a:off x="7246001" y="721889"/>
            <a:ext cx="1080597" cy="153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54" y="4546804"/>
            <a:ext cx="1035395" cy="67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8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1" b="9855"/>
          <a:stretch/>
        </p:blipFill>
        <p:spPr bwMode="auto">
          <a:xfrm>
            <a:off x="169272" y="964092"/>
            <a:ext cx="1234376" cy="88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6" y="146023"/>
            <a:ext cx="59691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Реши кроссворд</a:t>
            </a:r>
            <a:endParaRPr lang="ru-RU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162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23528" y="2411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251520" y="363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251520" y="46438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242004" y="5710072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2183098" y="6117399"/>
            <a:ext cx="444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4098181" y="6062808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6483878" y="5206792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6692013" y="3981674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6676215" y="2652591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6604089" y="1380191"/>
            <a:ext cx="62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4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8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10800000" flipH="1" flipV="1">
            <a:off x="3426640" y="111538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701566" y="14602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Review 2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9" name="Picture 4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3888">
            <a:off x="567295" y="5710117"/>
            <a:ext cx="1217501" cy="49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72" y="3188773"/>
            <a:ext cx="1028312" cy="108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4" descr="Picture backgrou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04" y="1851447"/>
            <a:ext cx="1144049" cy="114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Picture backgrou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677" y="5811658"/>
            <a:ext cx="1443168" cy="82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Picture backgroun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055" y="5918759"/>
            <a:ext cx="1015549" cy="68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6" descr="Picture background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068" y="4864968"/>
            <a:ext cx="1334597" cy="88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8" descr="Picture background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55283" r="51577" b="7663"/>
          <a:stretch/>
        </p:blipFill>
        <p:spPr bwMode="auto">
          <a:xfrm flipH="1">
            <a:off x="7231665" y="2050276"/>
            <a:ext cx="998381" cy="134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Picture backgroun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 rot="10800000" flipH="1" flipV="1">
            <a:off x="3413036" y="1559060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7" name="Прямоугольник 96"/>
          <p:cNvSpPr/>
          <p:nvPr/>
        </p:nvSpPr>
        <p:spPr>
          <a:xfrm rot="10800000" flipH="1" flipV="1">
            <a:off x="3426640" y="185144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8" name="Прямоугольник 97"/>
          <p:cNvSpPr/>
          <p:nvPr/>
        </p:nvSpPr>
        <p:spPr>
          <a:xfrm rot="10800000" flipH="1" flipV="1">
            <a:off x="3413035" y="2268160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9" name="Прямоугольник 98"/>
          <p:cNvSpPr/>
          <p:nvPr/>
        </p:nvSpPr>
        <p:spPr>
          <a:xfrm rot="10800000" flipH="1" flipV="1">
            <a:off x="2899342" y="186647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0" name="Прямоугольник 99"/>
          <p:cNvSpPr/>
          <p:nvPr/>
        </p:nvSpPr>
        <p:spPr>
          <a:xfrm rot="10800000" flipH="1" flipV="1">
            <a:off x="2910532" y="229854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1" name="Прямоугольник 100"/>
          <p:cNvSpPr/>
          <p:nvPr/>
        </p:nvSpPr>
        <p:spPr>
          <a:xfrm rot="10800000" flipH="1" flipV="1">
            <a:off x="2910532" y="265259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2" name="Прямоугольник 101"/>
          <p:cNvSpPr/>
          <p:nvPr/>
        </p:nvSpPr>
        <p:spPr>
          <a:xfrm rot="10800000" flipH="1" flipV="1">
            <a:off x="2303748" y="2303874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3" name="Прямоугольник 102"/>
          <p:cNvSpPr/>
          <p:nvPr/>
        </p:nvSpPr>
        <p:spPr>
          <a:xfrm rot="10800000" flipH="1" flipV="1">
            <a:off x="4572000" y="154808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4" name="Прямоугольник 103"/>
          <p:cNvSpPr/>
          <p:nvPr/>
        </p:nvSpPr>
        <p:spPr>
          <a:xfrm rot="10800000" flipH="1" flipV="1">
            <a:off x="5039505" y="1556793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5" name="Прямоугольник 104"/>
          <p:cNvSpPr/>
          <p:nvPr/>
        </p:nvSpPr>
        <p:spPr>
          <a:xfrm rot="10800000" flipH="1" flipV="1">
            <a:off x="5642772" y="157409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 rot="10800000" flipH="1" flipV="1">
            <a:off x="5134358" y="1203880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7" name="Прямоугольник 106"/>
          <p:cNvSpPr/>
          <p:nvPr/>
        </p:nvSpPr>
        <p:spPr>
          <a:xfrm rot="10800000" flipH="1" flipV="1">
            <a:off x="5119118" y="189037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 rot="10800000" flipH="1" flipV="1">
            <a:off x="2726793" y="4300885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9" name="Прямоугольник 108"/>
          <p:cNvSpPr/>
          <p:nvPr/>
        </p:nvSpPr>
        <p:spPr>
          <a:xfrm rot="10800000" flipH="1" flipV="1">
            <a:off x="3378745" y="4300884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0" name="Прямоугольник 109"/>
          <p:cNvSpPr/>
          <p:nvPr/>
        </p:nvSpPr>
        <p:spPr>
          <a:xfrm rot="10800000" flipH="1" flipV="1">
            <a:off x="4085349" y="4300885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 rot="10800000" flipH="1" flipV="1">
            <a:off x="3413034" y="386104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2" name="Прямоугольник 111"/>
          <p:cNvSpPr/>
          <p:nvPr/>
        </p:nvSpPr>
        <p:spPr>
          <a:xfrm rot="10800000" flipH="1" flipV="1">
            <a:off x="3413033" y="462201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3" name="Прямоугольник 112"/>
          <p:cNvSpPr/>
          <p:nvPr/>
        </p:nvSpPr>
        <p:spPr>
          <a:xfrm rot="10800000" flipH="1" flipV="1">
            <a:off x="3437276" y="501317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4" name="Прямоугольник 113"/>
          <p:cNvSpPr/>
          <p:nvPr/>
        </p:nvSpPr>
        <p:spPr>
          <a:xfrm rot="10800000" flipH="1" flipV="1">
            <a:off x="4085348" y="3528010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5" name="Прямоугольник 114"/>
          <p:cNvSpPr/>
          <p:nvPr/>
        </p:nvSpPr>
        <p:spPr>
          <a:xfrm rot="10800000" flipH="1" flipV="1">
            <a:off x="4764786" y="350032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6" name="Прямоугольник 115"/>
          <p:cNvSpPr/>
          <p:nvPr/>
        </p:nvSpPr>
        <p:spPr>
          <a:xfrm rot="10800000" flipH="1" flipV="1">
            <a:off x="5458394" y="355926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x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 rot="10800000" flipH="1" flipV="1">
            <a:off x="4126464" y="3851649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8" name="Прямоугольник 117"/>
          <p:cNvSpPr/>
          <p:nvPr/>
        </p:nvSpPr>
        <p:spPr>
          <a:xfrm rot="10800000" flipH="1" flipV="1">
            <a:off x="4785173" y="3188773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9" name="Прямоугольник 118"/>
          <p:cNvSpPr/>
          <p:nvPr/>
        </p:nvSpPr>
        <p:spPr>
          <a:xfrm rot="10800000" flipH="1" flipV="1">
            <a:off x="4764786" y="3873953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0" name="Прямоугольник 119"/>
          <p:cNvSpPr/>
          <p:nvPr/>
        </p:nvSpPr>
        <p:spPr>
          <a:xfrm rot="10800000" flipH="1" flipV="1">
            <a:off x="5458394" y="280697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1" name="Прямоугольник 120"/>
          <p:cNvSpPr/>
          <p:nvPr/>
        </p:nvSpPr>
        <p:spPr>
          <a:xfrm rot="10800000" flipH="1" flipV="1">
            <a:off x="5458394" y="3212977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</a:t>
            </a:r>
            <a:endParaRPr lang="ru-RU" sz="3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22" name="Picture 2" descr="Picture background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806" b="100000" l="2303" r="953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109" y="3528010"/>
            <a:ext cx="1264188" cy="120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Picture background">
            <a:hlinkClick r:id="rId1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6915290" y="6168416"/>
            <a:ext cx="1986980" cy="451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43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637325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Учим алфавит</a:t>
            </a:r>
            <a:endParaRPr lang="ru-RU" sz="18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1268761"/>
            <a:ext cx="283244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01148" y="1236612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A</a:t>
            </a:r>
            <a:endParaRPr lang="ru-RU" sz="8000" dirty="0"/>
          </a:p>
        </p:txBody>
      </p:sp>
      <p:sp>
        <p:nvSpPr>
          <p:cNvPr id="74" name="TextBox 73"/>
          <p:cNvSpPr txBox="1"/>
          <p:nvPr/>
        </p:nvSpPr>
        <p:spPr>
          <a:xfrm>
            <a:off x="1029980" y="1569566"/>
            <a:ext cx="567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a</a:t>
            </a:r>
            <a:endParaRPr lang="ru-RU" sz="5400" dirty="0"/>
          </a:p>
        </p:txBody>
      </p:sp>
      <p:sp>
        <p:nvSpPr>
          <p:cNvPr id="75" name="TextBox 74"/>
          <p:cNvSpPr txBox="1"/>
          <p:nvPr/>
        </p:nvSpPr>
        <p:spPr>
          <a:xfrm>
            <a:off x="2593289" y="1268760"/>
            <a:ext cx="742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B</a:t>
            </a:r>
            <a:endParaRPr lang="ru-RU" sz="8000" dirty="0"/>
          </a:p>
        </p:txBody>
      </p:sp>
      <p:sp>
        <p:nvSpPr>
          <p:cNvPr id="76" name="TextBox 75"/>
          <p:cNvSpPr txBox="1"/>
          <p:nvPr/>
        </p:nvSpPr>
        <p:spPr>
          <a:xfrm>
            <a:off x="3222121" y="141277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Berlin Sans FB" panose="020E0602020502020306" pitchFamily="34" charset="0"/>
              </a:rPr>
              <a:t>b</a:t>
            </a:r>
            <a:endParaRPr lang="ru-RU" sz="6600" dirty="0"/>
          </a:p>
        </p:txBody>
      </p:sp>
      <p:sp>
        <p:nvSpPr>
          <p:cNvPr id="77" name="TextBox 76"/>
          <p:cNvSpPr txBox="1"/>
          <p:nvPr/>
        </p:nvSpPr>
        <p:spPr>
          <a:xfrm>
            <a:off x="4716016" y="1268760"/>
            <a:ext cx="742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C</a:t>
            </a:r>
            <a:endParaRPr lang="ru-RU" sz="8000" dirty="0"/>
          </a:p>
        </p:txBody>
      </p:sp>
      <p:sp>
        <p:nvSpPr>
          <p:cNvPr id="78" name="TextBox 77"/>
          <p:cNvSpPr txBox="1"/>
          <p:nvPr/>
        </p:nvSpPr>
        <p:spPr>
          <a:xfrm>
            <a:off x="5344848" y="1412776"/>
            <a:ext cx="5245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Berlin Sans FB" panose="020E0602020502020306" pitchFamily="34" charset="0"/>
              </a:rPr>
              <a:t>c</a:t>
            </a:r>
            <a:endParaRPr lang="ru-RU" sz="6600" dirty="0"/>
          </a:p>
        </p:txBody>
      </p:sp>
      <p:sp>
        <p:nvSpPr>
          <p:cNvPr id="79" name="TextBox 78"/>
          <p:cNvSpPr txBox="1"/>
          <p:nvPr/>
        </p:nvSpPr>
        <p:spPr>
          <a:xfrm>
            <a:off x="7092280" y="1236611"/>
            <a:ext cx="8162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D</a:t>
            </a:r>
            <a:endParaRPr lang="ru-RU" sz="8000" dirty="0"/>
          </a:p>
        </p:txBody>
      </p:sp>
      <p:sp>
        <p:nvSpPr>
          <p:cNvPr id="80" name="TextBox 79"/>
          <p:cNvSpPr txBox="1"/>
          <p:nvPr/>
        </p:nvSpPr>
        <p:spPr>
          <a:xfrm>
            <a:off x="7721112" y="1380627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Berlin Sans FB" panose="020E0602020502020306" pitchFamily="34" charset="0"/>
              </a:rPr>
              <a:t>d</a:t>
            </a:r>
            <a:endParaRPr lang="ru-RU" sz="6600" dirty="0"/>
          </a:p>
        </p:txBody>
      </p:sp>
      <p:sp>
        <p:nvSpPr>
          <p:cNvPr id="81" name="TextBox 80"/>
          <p:cNvSpPr txBox="1"/>
          <p:nvPr/>
        </p:nvSpPr>
        <p:spPr>
          <a:xfrm>
            <a:off x="404603" y="2348880"/>
            <a:ext cx="6864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E</a:t>
            </a:r>
            <a:endParaRPr lang="ru-RU" sz="8000" dirty="0"/>
          </a:p>
        </p:txBody>
      </p:sp>
      <p:sp>
        <p:nvSpPr>
          <p:cNvPr id="82" name="TextBox 81"/>
          <p:cNvSpPr txBox="1"/>
          <p:nvPr/>
        </p:nvSpPr>
        <p:spPr>
          <a:xfrm>
            <a:off x="1033435" y="2681834"/>
            <a:ext cx="518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</a:t>
            </a:r>
            <a:endParaRPr lang="ru-RU" sz="5400" dirty="0"/>
          </a:p>
        </p:txBody>
      </p:sp>
      <p:sp>
        <p:nvSpPr>
          <p:cNvPr id="83" name="TextBox 82"/>
          <p:cNvSpPr txBox="1"/>
          <p:nvPr/>
        </p:nvSpPr>
        <p:spPr>
          <a:xfrm>
            <a:off x="2555776" y="2393593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F</a:t>
            </a:r>
            <a:endParaRPr lang="ru-RU" sz="8000" dirty="0"/>
          </a:p>
        </p:txBody>
      </p:sp>
      <p:sp>
        <p:nvSpPr>
          <p:cNvPr id="85" name="TextBox 84"/>
          <p:cNvSpPr txBox="1"/>
          <p:nvPr/>
        </p:nvSpPr>
        <p:spPr>
          <a:xfrm>
            <a:off x="3212572" y="2537028"/>
            <a:ext cx="4331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Berlin Sans FB" panose="020E0602020502020306" pitchFamily="34" charset="0"/>
              </a:rPr>
              <a:t>f</a:t>
            </a:r>
            <a:endParaRPr lang="ru-RU" sz="6600" dirty="0"/>
          </a:p>
        </p:txBody>
      </p:sp>
      <p:sp>
        <p:nvSpPr>
          <p:cNvPr id="86" name="TextBox 85"/>
          <p:cNvSpPr txBox="1"/>
          <p:nvPr/>
        </p:nvSpPr>
        <p:spPr>
          <a:xfrm>
            <a:off x="4716016" y="2393593"/>
            <a:ext cx="8483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Bahnschrift" panose="020B0502040204020203" pitchFamily="34" charset="0"/>
              </a:rPr>
              <a:t>G</a:t>
            </a:r>
            <a:endParaRPr lang="ru-RU" sz="8000" dirty="0">
              <a:latin typeface="Bahnschrift" panose="020B0502040204020203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16856" y="2564904"/>
            <a:ext cx="6254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6600">
                <a:latin typeface="Berlin Sans FB" panose="020E0602020502020306" pitchFamily="34" charset="0"/>
              </a:defRPr>
            </a:lvl1pPr>
          </a:lstStyle>
          <a:p>
            <a:r>
              <a:rPr lang="en-US" dirty="0"/>
              <a:t>g</a:t>
            </a:r>
            <a:endParaRPr lang="ru-RU" dirty="0"/>
          </a:p>
        </p:txBody>
      </p:sp>
      <p:sp>
        <p:nvSpPr>
          <p:cNvPr id="88" name="TextBox 87"/>
          <p:cNvSpPr txBox="1"/>
          <p:nvPr/>
        </p:nvSpPr>
        <p:spPr>
          <a:xfrm>
            <a:off x="7062092" y="2393593"/>
            <a:ext cx="8322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H</a:t>
            </a:r>
            <a:endParaRPr lang="ru-RU" sz="8000" dirty="0"/>
          </a:p>
        </p:txBody>
      </p:sp>
      <p:sp>
        <p:nvSpPr>
          <p:cNvPr id="89" name="TextBox 88"/>
          <p:cNvSpPr txBox="1"/>
          <p:nvPr/>
        </p:nvSpPr>
        <p:spPr>
          <a:xfrm>
            <a:off x="7690924" y="2564904"/>
            <a:ext cx="6254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6600">
                <a:latin typeface="Berlin Sans FB" panose="020E0602020502020306" pitchFamily="34" charset="0"/>
              </a:defRPr>
            </a:lvl1pPr>
          </a:lstStyle>
          <a:p>
            <a:r>
              <a:rPr lang="en-US" dirty="0" smtClean="0"/>
              <a:t>h</a:t>
            </a:r>
            <a:endParaRPr lang="ru-RU" dirty="0"/>
          </a:p>
        </p:txBody>
      </p:sp>
      <p:sp>
        <p:nvSpPr>
          <p:cNvPr id="90" name="TextBox 89"/>
          <p:cNvSpPr txBox="1"/>
          <p:nvPr/>
        </p:nvSpPr>
        <p:spPr>
          <a:xfrm>
            <a:off x="395536" y="3545721"/>
            <a:ext cx="5693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Bell MT" panose="02020503060305020303" pitchFamily="18" charset="0"/>
              </a:rPr>
              <a:t>I</a:t>
            </a:r>
            <a:endParaRPr lang="ru-RU" sz="8000" dirty="0"/>
          </a:p>
        </p:txBody>
      </p:sp>
      <p:sp>
        <p:nvSpPr>
          <p:cNvPr id="91" name="TextBox 90"/>
          <p:cNvSpPr txBox="1"/>
          <p:nvPr/>
        </p:nvSpPr>
        <p:spPr>
          <a:xfrm>
            <a:off x="1056652" y="3894147"/>
            <a:ext cx="320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6600">
                <a:latin typeface="Berlin Sans FB" panose="020E0602020502020306" pitchFamily="34" charset="0"/>
              </a:defRPr>
            </a:lvl1pPr>
          </a:lstStyle>
          <a:p>
            <a:r>
              <a:rPr lang="en-US" sz="4800" dirty="0" err="1" smtClean="0"/>
              <a:t>i</a:t>
            </a:r>
            <a:endParaRPr lang="ru-RU" sz="4800" dirty="0"/>
          </a:p>
        </p:txBody>
      </p:sp>
      <p:sp>
        <p:nvSpPr>
          <p:cNvPr id="92" name="TextBox 91"/>
          <p:cNvSpPr txBox="1"/>
          <p:nvPr/>
        </p:nvSpPr>
        <p:spPr>
          <a:xfrm>
            <a:off x="2620161" y="3545720"/>
            <a:ext cx="5116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J</a:t>
            </a:r>
            <a:endParaRPr lang="ru-RU" sz="8000" dirty="0"/>
          </a:p>
        </p:txBody>
      </p:sp>
      <p:sp>
        <p:nvSpPr>
          <p:cNvPr id="93" name="TextBox 92"/>
          <p:cNvSpPr txBox="1"/>
          <p:nvPr/>
        </p:nvSpPr>
        <p:spPr>
          <a:xfrm>
            <a:off x="3263678" y="3905180"/>
            <a:ext cx="3722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Berlin Sans FB" panose="020E0602020502020306" pitchFamily="34" charset="0"/>
              </a:rPr>
              <a:t>j</a:t>
            </a:r>
            <a:endParaRPr lang="ru-RU" sz="6600" dirty="0"/>
          </a:p>
        </p:txBody>
      </p:sp>
      <p:sp>
        <p:nvSpPr>
          <p:cNvPr id="94" name="TextBox 93"/>
          <p:cNvSpPr txBox="1"/>
          <p:nvPr/>
        </p:nvSpPr>
        <p:spPr>
          <a:xfrm>
            <a:off x="4788024" y="3617729"/>
            <a:ext cx="742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K</a:t>
            </a:r>
            <a:endParaRPr lang="ru-RU" sz="8000" dirty="0"/>
          </a:p>
        </p:txBody>
      </p:sp>
      <p:sp>
        <p:nvSpPr>
          <p:cNvPr id="95" name="TextBox 94"/>
          <p:cNvSpPr txBox="1"/>
          <p:nvPr/>
        </p:nvSpPr>
        <p:spPr>
          <a:xfrm>
            <a:off x="5416856" y="3761745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2" descr="Picture background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223985" y="6129900"/>
            <a:ext cx="1986980" cy="45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08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637325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Учим алфавит</a:t>
            </a:r>
            <a:endParaRPr lang="ru-RU" sz="18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1268761"/>
            <a:ext cx="283244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01148" y="1313473"/>
            <a:ext cx="6158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L</a:t>
            </a:r>
            <a:endParaRPr lang="ru-RU" sz="8000" dirty="0"/>
          </a:p>
        </p:txBody>
      </p:sp>
      <p:sp>
        <p:nvSpPr>
          <p:cNvPr id="74" name="TextBox 73"/>
          <p:cNvSpPr txBox="1"/>
          <p:nvPr/>
        </p:nvSpPr>
        <p:spPr>
          <a:xfrm>
            <a:off x="1029980" y="1436583"/>
            <a:ext cx="3882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latin typeface="Berlin Sans FB" panose="020E0602020502020306" pitchFamily="34" charset="0"/>
              </a:rPr>
              <a:t>l</a:t>
            </a:r>
            <a:endParaRPr lang="ru-RU" sz="7200" dirty="0"/>
          </a:p>
        </p:txBody>
      </p:sp>
      <p:sp>
        <p:nvSpPr>
          <p:cNvPr id="75" name="TextBox 74"/>
          <p:cNvSpPr txBox="1"/>
          <p:nvPr/>
        </p:nvSpPr>
        <p:spPr>
          <a:xfrm>
            <a:off x="2411760" y="1412776"/>
            <a:ext cx="9733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M</a:t>
            </a:r>
            <a:endParaRPr lang="ru-RU" sz="7200" dirty="0"/>
          </a:p>
        </p:txBody>
      </p:sp>
      <p:sp>
        <p:nvSpPr>
          <p:cNvPr id="76" name="TextBox 75"/>
          <p:cNvSpPr txBox="1"/>
          <p:nvPr/>
        </p:nvSpPr>
        <p:spPr>
          <a:xfrm>
            <a:off x="3131840" y="1549241"/>
            <a:ext cx="8306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Berlin Sans FB" panose="020E0602020502020306" pitchFamily="34" charset="0"/>
              </a:rPr>
              <a:t>m</a:t>
            </a:r>
            <a:endParaRPr lang="ru-RU" sz="6000" dirty="0">
              <a:latin typeface="Berlin Sans FB" panose="020E0602020502020306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716016" y="1268760"/>
            <a:ext cx="8467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N</a:t>
            </a:r>
            <a:endParaRPr lang="ru-RU" sz="8000" dirty="0"/>
          </a:p>
        </p:txBody>
      </p:sp>
      <p:sp>
        <p:nvSpPr>
          <p:cNvPr id="78" name="TextBox 77"/>
          <p:cNvSpPr txBox="1"/>
          <p:nvPr/>
        </p:nvSpPr>
        <p:spPr>
          <a:xfrm>
            <a:off x="5329989" y="1456908"/>
            <a:ext cx="6270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latin typeface="Berlin Sans FB" panose="020E0602020502020306" pitchFamily="34" charset="0"/>
              </a:rPr>
              <a:t>n</a:t>
            </a:r>
            <a:endParaRPr lang="ru-RU" sz="6600" dirty="0"/>
          </a:p>
        </p:txBody>
      </p:sp>
      <p:sp>
        <p:nvSpPr>
          <p:cNvPr id="79" name="TextBox 78"/>
          <p:cNvSpPr txBox="1"/>
          <p:nvPr/>
        </p:nvSpPr>
        <p:spPr>
          <a:xfrm>
            <a:off x="7020272" y="1313473"/>
            <a:ext cx="8643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O</a:t>
            </a:r>
            <a:endParaRPr lang="ru-RU" sz="8000" dirty="0"/>
          </a:p>
        </p:txBody>
      </p:sp>
      <p:sp>
        <p:nvSpPr>
          <p:cNvPr id="80" name="TextBox 79"/>
          <p:cNvSpPr txBox="1"/>
          <p:nvPr/>
        </p:nvSpPr>
        <p:spPr>
          <a:xfrm>
            <a:off x="7721112" y="1456908"/>
            <a:ext cx="6174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latin typeface="Berlin Sans FB" panose="020E0602020502020306" pitchFamily="34" charset="0"/>
              </a:rPr>
              <a:t>o</a:t>
            </a:r>
            <a:endParaRPr lang="ru-RU" sz="6600" dirty="0"/>
          </a:p>
        </p:txBody>
      </p:sp>
      <p:sp>
        <p:nvSpPr>
          <p:cNvPr id="81" name="TextBox 80"/>
          <p:cNvSpPr txBox="1"/>
          <p:nvPr/>
        </p:nvSpPr>
        <p:spPr>
          <a:xfrm>
            <a:off x="404603" y="2465601"/>
            <a:ext cx="7152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P</a:t>
            </a:r>
            <a:endParaRPr lang="ru-RU" sz="8000" dirty="0"/>
          </a:p>
        </p:txBody>
      </p:sp>
      <p:sp>
        <p:nvSpPr>
          <p:cNvPr id="82" name="TextBox 81"/>
          <p:cNvSpPr txBox="1"/>
          <p:nvPr/>
        </p:nvSpPr>
        <p:spPr>
          <a:xfrm>
            <a:off x="1001259" y="2636912"/>
            <a:ext cx="6623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Berlin Sans FB" panose="020E0602020502020306" pitchFamily="34" charset="0"/>
              </a:rPr>
              <a:t>p</a:t>
            </a:r>
            <a:endParaRPr lang="ru-RU" sz="6600" dirty="0"/>
          </a:p>
        </p:txBody>
      </p:sp>
      <p:sp>
        <p:nvSpPr>
          <p:cNvPr id="83" name="TextBox 82"/>
          <p:cNvSpPr txBox="1"/>
          <p:nvPr/>
        </p:nvSpPr>
        <p:spPr>
          <a:xfrm>
            <a:off x="2555776" y="2393593"/>
            <a:ext cx="8755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Q</a:t>
            </a:r>
            <a:endParaRPr lang="ru-RU" sz="8000" dirty="0"/>
          </a:p>
        </p:txBody>
      </p:sp>
      <p:sp>
        <p:nvSpPr>
          <p:cNvPr id="85" name="TextBox 84"/>
          <p:cNvSpPr txBox="1"/>
          <p:nvPr/>
        </p:nvSpPr>
        <p:spPr>
          <a:xfrm>
            <a:off x="3327417" y="2609036"/>
            <a:ext cx="5565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latin typeface="Bahnschrift Condensed" panose="020B0502040204020203" pitchFamily="34" charset="0"/>
              </a:rPr>
              <a:t>q</a:t>
            </a:r>
            <a:endParaRPr lang="ru-RU" sz="7200" dirty="0">
              <a:latin typeface="Bahnschrift Condensed" panose="020B0502040204020203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716016" y="2393593"/>
            <a:ext cx="8483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Bahnschrift" panose="020B0502040204020203" pitchFamily="34" charset="0"/>
              </a:rPr>
              <a:t>R</a:t>
            </a:r>
            <a:endParaRPr lang="ru-RU" sz="8000" dirty="0">
              <a:latin typeface="Bahnschrift" panose="020B0502040204020203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16856" y="256490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6600">
                <a:latin typeface="Berlin Sans FB" panose="020E0602020502020306" pitchFamily="34" charset="0"/>
              </a:defRPr>
            </a:lvl1pPr>
          </a:lstStyle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88" name="TextBox 87"/>
          <p:cNvSpPr txBox="1"/>
          <p:nvPr/>
        </p:nvSpPr>
        <p:spPr>
          <a:xfrm>
            <a:off x="7062092" y="2393593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S</a:t>
            </a:r>
            <a:endParaRPr lang="ru-RU" sz="8000" dirty="0"/>
          </a:p>
        </p:txBody>
      </p:sp>
      <p:sp>
        <p:nvSpPr>
          <p:cNvPr id="89" name="TextBox 88"/>
          <p:cNvSpPr txBox="1"/>
          <p:nvPr/>
        </p:nvSpPr>
        <p:spPr>
          <a:xfrm>
            <a:off x="7690924" y="2564904"/>
            <a:ext cx="4379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6600">
                <a:latin typeface="Berlin Sans FB" panose="020E0602020502020306" pitchFamily="34" charset="0"/>
              </a:defRPr>
            </a:lvl1pPr>
          </a:lstStyle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90" name="TextBox 89"/>
          <p:cNvSpPr txBox="1"/>
          <p:nvPr/>
        </p:nvSpPr>
        <p:spPr>
          <a:xfrm>
            <a:off x="358380" y="3545721"/>
            <a:ext cx="6848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T</a:t>
            </a:r>
            <a:endParaRPr lang="ru-RU" sz="8000" dirty="0"/>
          </a:p>
        </p:txBody>
      </p:sp>
      <p:sp>
        <p:nvSpPr>
          <p:cNvPr id="91" name="TextBox 90"/>
          <p:cNvSpPr txBox="1"/>
          <p:nvPr/>
        </p:nvSpPr>
        <p:spPr>
          <a:xfrm>
            <a:off x="1056652" y="3607274"/>
            <a:ext cx="5004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6600">
                <a:latin typeface="Berlin Sans FB" panose="020E0602020502020306" pitchFamily="34" charset="0"/>
              </a:defRPr>
            </a:lvl1pPr>
          </a:lstStyle>
          <a:p>
            <a:r>
              <a:rPr lang="en-US" sz="7200" dirty="0"/>
              <a:t>t</a:t>
            </a:r>
            <a:endParaRPr lang="ru-RU" sz="7200" dirty="0"/>
          </a:p>
        </p:txBody>
      </p:sp>
      <p:pic>
        <p:nvPicPr>
          <p:cNvPr id="37" name="Picture 2" descr="Picture background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223985" y="6129900"/>
            <a:ext cx="1986980" cy="45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73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637325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Учим алфавит</a:t>
            </a:r>
            <a:endParaRPr lang="ru-RU" sz="1800" dirty="0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1268761"/>
            <a:ext cx="283244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73974" y="1299990"/>
            <a:ext cx="8435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U</a:t>
            </a:r>
            <a:endParaRPr lang="ru-RU" sz="8000" dirty="0"/>
          </a:p>
        </p:txBody>
      </p:sp>
      <p:sp>
        <p:nvSpPr>
          <p:cNvPr id="74" name="TextBox 73"/>
          <p:cNvSpPr txBox="1"/>
          <p:nvPr/>
        </p:nvSpPr>
        <p:spPr>
          <a:xfrm>
            <a:off x="1001259" y="154924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u</a:t>
            </a:r>
            <a:endParaRPr lang="ru-RU" sz="6000" dirty="0"/>
          </a:p>
        </p:txBody>
      </p:sp>
      <p:sp>
        <p:nvSpPr>
          <p:cNvPr id="75" name="TextBox 74"/>
          <p:cNvSpPr txBox="1"/>
          <p:nvPr/>
        </p:nvSpPr>
        <p:spPr>
          <a:xfrm>
            <a:off x="2539789" y="1310404"/>
            <a:ext cx="7665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V</a:t>
            </a:r>
            <a:endParaRPr lang="ru-RU" sz="8000" dirty="0"/>
          </a:p>
        </p:txBody>
      </p:sp>
      <p:sp>
        <p:nvSpPr>
          <p:cNvPr id="76" name="TextBox 75"/>
          <p:cNvSpPr txBox="1"/>
          <p:nvPr/>
        </p:nvSpPr>
        <p:spPr>
          <a:xfrm>
            <a:off x="3131840" y="1484784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53567" y="1313473"/>
            <a:ext cx="10967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W</a:t>
            </a:r>
            <a:endParaRPr lang="ru-RU" sz="8000" dirty="0"/>
          </a:p>
        </p:txBody>
      </p:sp>
      <p:sp>
        <p:nvSpPr>
          <p:cNvPr id="32" name="TextBox 31"/>
          <p:cNvSpPr txBox="1"/>
          <p:nvPr/>
        </p:nvSpPr>
        <p:spPr>
          <a:xfrm>
            <a:off x="5595736" y="1548841"/>
            <a:ext cx="7344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w</a:t>
            </a:r>
            <a:endParaRPr lang="ru-RU" sz="6000" dirty="0"/>
          </a:p>
        </p:txBody>
      </p:sp>
      <p:sp>
        <p:nvSpPr>
          <p:cNvPr id="33" name="TextBox 32"/>
          <p:cNvSpPr txBox="1"/>
          <p:nvPr/>
        </p:nvSpPr>
        <p:spPr>
          <a:xfrm>
            <a:off x="7134266" y="1310005"/>
            <a:ext cx="7168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X</a:t>
            </a:r>
            <a:endParaRPr lang="ru-RU" sz="8000" dirty="0"/>
          </a:p>
        </p:txBody>
      </p:sp>
      <p:sp>
        <p:nvSpPr>
          <p:cNvPr id="34" name="TextBox 33"/>
          <p:cNvSpPr txBox="1"/>
          <p:nvPr/>
        </p:nvSpPr>
        <p:spPr>
          <a:xfrm>
            <a:off x="7726317" y="1548842"/>
            <a:ext cx="5180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Berlin Sans FB" panose="020E0602020502020306" pitchFamily="34" charset="0"/>
              </a:rPr>
              <a:t>x</a:t>
            </a:r>
            <a:endParaRPr lang="ru-RU" sz="6000" dirty="0">
              <a:latin typeface="Berlin Sans FB" panose="020E0602020502020306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36" y="2408923"/>
            <a:ext cx="6848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Y</a:t>
            </a:r>
            <a:endParaRPr lang="ru-RU" sz="8000" dirty="0"/>
          </a:p>
        </p:txBody>
      </p:sp>
      <p:sp>
        <p:nvSpPr>
          <p:cNvPr id="36" name="TextBox 35"/>
          <p:cNvSpPr txBox="1"/>
          <p:nvPr/>
        </p:nvSpPr>
        <p:spPr>
          <a:xfrm>
            <a:off x="1009508" y="2773377"/>
            <a:ext cx="6014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Arial Rounded MT Bold" panose="020F0704030504030204" pitchFamily="34" charset="0"/>
              </a:rPr>
              <a:t>y</a:t>
            </a:r>
            <a:endParaRPr lang="ru-RU" sz="6000" dirty="0">
              <a:latin typeface="Berlin Sans FB" panose="020E0602020502020306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99792" y="2453636"/>
            <a:ext cx="665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Z</a:t>
            </a:r>
            <a:endParaRPr lang="ru-RU" sz="8000" dirty="0"/>
          </a:p>
        </p:txBody>
      </p:sp>
      <p:sp>
        <p:nvSpPr>
          <p:cNvPr id="38" name="TextBox 37"/>
          <p:cNvSpPr txBox="1"/>
          <p:nvPr/>
        </p:nvSpPr>
        <p:spPr>
          <a:xfrm>
            <a:off x="3400632" y="2597071"/>
            <a:ext cx="5405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Berlin Sans FB" panose="020E0602020502020306" pitchFamily="34" charset="0"/>
              </a:rPr>
              <a:t>z</a:t>
            </a:r>
            <a:endParaRPr lang="ru-RU" sz="6600" dirty="0"/>
          </a:p>
        </p:txBody>
      </p:sp>
      <p:pic>
        <p:nvPicPr>
          <p:cNvPr id="41" name="Picture 2" descr="Picture background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223985" y="6129900"/>
            <a:ext cx="1986980" cy="45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35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4" grpId="0"/>
      <p:bldP spid="75" grpId="0"/>
      <p:bldP spid="76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3756" y="548680"/>
            <a:ext cx="6984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Тренажёр </a:t>
            </a:r>
          </a:p>
          <a:p>
            <a:pPr algn="ctr"/>
            <a:r>
              <a:rPr lang="ru-RU" sz="6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п</a:t>
            </a: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о чтению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46529"/>
            <a:ext cx="4892316" cy="359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85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10332" y="3173926"/>
            <a:ext cx="9957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0332" y="2107616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3933" y="4310582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9918" y="97567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Соедини слово и картинку.</a:t>
            </a:r>
            <a:endParaRPr lang="ru-RU" sz="1800" dirty="0"/>
          </a:p>
        </p:txBody>
      </p:sp>
      <p:sp>
        <p:nvSpPr>
          <p:cNvPr id="8" name="Полилиния 7"/>
          <p:cNvSpPr/>
          <p:nvPr/>
        </p:nvSpPr>
        <p:spPr>
          <a:xfrm>
            <a:off x="1496291" y="1648691"/>
            <a:ext cx="1413164" cy="1543377"/>
          </a:xfrm>
          <a:custGeom>
            <a:avLst/>
            <a:gdLst>
              <a:gd name="connsiteX0" fmla="*/ 0 w 1413164"/>
              <a:gd name="connsiteY0" fmla="*/ 1371600 h 1543377"/>
              <a:gd name="connsiteX1" fmla="*/ 290945 w 1413164"/>
              <a:gd name="connsiteY1" fmla="*/ 1537854 h 1543377"/>
              <a:gd name="connsiteX2" fmla="*/ 692727 w 1413164"/>
              <a:gd name="connsiteY2" fmla="*/ 1454727 h 1543377"/>
              <a:gd name="connsiteX3" fmla="*/ 858982 w 1413164"/>
              <a:gd name="connsiteY3" fmla="*/ 997527 h 1543377"/>
              <a:gd name="connsiteX4" fmla="*/ 1025236 w 1413164"/>
              <a:gd name="connsiteY4" fmla="*/ 609600 h 1543377"/>
              <a:gd name="connsiteX5" fmla="*/ 1191491 w 1413164"/>
              <a:gd name="connsiteY5" fmla="*/ 290945 h 1543377"/>
              <a:gd name="connsiteX6" fmla="*/ 1357745 w 1413164"/>
              <a:gd name="connsiteY6" fmla="*/ 69273 h 1543377"/>
              <a:gd name="connsiteX7" fmla="*/ 1413164 w 1413164"/>
              <a:gd name="connsiteY7" fmla="*/ 0 h 154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3164" h="1543377">
                <a:moveTo>
                  <a:pt x="0" y="1371600"/>
                </a:moveTo>
                <a:cubicBezTo>
                  <a:pt x="87745" y="1447800"/>
                  <a:pt x="175491" y="1524000"/>
                  <a:pt x="290945" y="1537854"/>
                </a:cubicBezTo>
                <a:cubicBezTo>
                  <a:pt x="406399" y="1551708"/>
                  <a:pt x="598054" y="1544782"/>
                  <a:pt x="692727" y="1454727"/>
                </a:cubicBezTo>
                <a:cubicBezTo>
                  <a:pt x="787400" y="1364672"/>
                  <a:pt x="803564" y="1138381"/>
                  <a:pt x="858982" y="997527"/>
                </a:cubicBezTo>
                <a:cubicBezTo>
                  <a:pt x="914400" y="856673"/>
                  <a:pt x="969818" y="727364"/>
                  <a:pt x="1025236" y="609600"/>
                </a:cubicBezTo>
                <a:cubicBezTo>
                  <a:pt x="1080654" y="491836"/>
                  <a:pt x="1136073" y="381000"/>
                  <a:pt x="1191491" y="290945"/>
                </a:cubicBezTo>
                <a:cubicBezTo>
                  <a:pt x="1246909" y="200890"/>
                  <a:pt x="1320800" y="117764"/>
                  <a:pt x="1357745" y="69273"/>
                </a:cubicBezTo>
                <a:cubicBezTo>
                  <a:pt x="1394690" y="20782"/>
                  <a:pt x="1403927" y="10391"/>
                  <a:pt x="1413164" y="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114800" y="2152917"/>
            <a:ext cx="2396836" cy="548719"/>
          </a:xfrm>
          <a:custGeom>
            <a:avLst/>
            <a:gdLst>
              <a:gd name="connsiteX0" fmla="*/ 0 w 2396836"/>
              <a:gd name="connsiteY0" fmla="*/ 548719 h 548719"/>
              <a:gd name="connsiteX1" fmla="*/ 332509 w 2396836"/>
              <a:gd name="connsiteY1" fmla="*/ 327047 h 548719"/>
              <a:gd name="connsiteX2" fmla="*/ 734291 w 2396836"/>
              <a:gd name="connsiteY2" fmla="*/ 8392 h 548719"/>
              <a:gd name="connsiteX3" fmla="*/ 1274618 w 2396836"/>
              <a:gd name="connsiteY3" fmla="*/ 105374 h 548719"/>
              <a:gd name="connsiteX4" fmla="*/ 1357745 w 2396836"/>
              <a:gd name="connsiteY4" fmla="*/ 243919 h 548719"/>
              <a:gd name="connsiteX5" fmla="*/ 1468582 w 2396836"/>
              <a:gd name="connsiteY5" fmla="*/ 257774 h 548719"/>
              <a:gd name="connsiteX6" fmla="*/ 2396836 w 2396836"/>
              <a:gd name="connsiteY6" fmla="*/ 313192 h 548719"/>
              <a:gd name="connsiteX7" fmla="*/ 2396836 w 2396836"/>
              <a:gd name="connsiteY7" fmla="*/ 313192 h 54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6836" h="548719">
                <a:moveTo>
                  <a:pt x="0" y="548719"/>
                </a:moveTo>
                <a:cubicBezTo>
                  <a:pt x="105063" y="482910"/>
                  <a:pt x="210127" y="417101"/>
                  <a:pt x="332509" y="327047"/>
                </a:cubicBezTo>
                <a:cubicBezTo>
                  <a:pt x="454891" y="236992"/>
                  <a:pt x="577273" y="45337"/>
                  <a:pt x="734291" y="8392"/>
                </a:cubicBezTo>
                <a:cubicBezTo>
                  <a:pt x="891309" y="-28553"/>
                  <a:pt x="1170709" y="66119"/>
                  <a:pt x="1274618" y="105374"/>
                </a:cubicBezTo>
                <a:cubicBezTo>
                  <a:pt x="1378527" y="144628"/>
                  <a:pt x="1325418" y="218519"/>
                  <a:pt x="1357745" y="243919"/>
                </a:cubicBezTo>
                <a:cubicBezTo>
                  <a:pt x="1390072" y="269319"/>
                  <a:pt x="1468582" y="257774"/>
                  <a:pt x="1468582" y="257774"/>
                </a:cubicBezTo>
                <a:lnTo>
                  <a:pt x="2396836" y="313192"/>
                </a:lnTo>
                <a:lnTo>
                  <a:pt x="2396836" y="313192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100944" y="3525355"/>
            <a:ext cx="2121657" cy="1516238"/>
          </a:xfrm>
          <a:custGeom>
            <a:avLst/>
            <a:gdLst>
              <a:gd name="connsiteX0" fmla="*/ 0 w 2078182"/>
              <a:gd name="connsiteY0" fmla="*/ 201518 h 1357602"/>
              <a:gd name="connsiteX1" fmla="*/ 568037 w 2078182"/>
              <a:gd name="connsiteY1" fmla="*/ 76827 h 1357602"/>
              <a:gd name="connsiteX2" fmla="*/ 1413164 w 2078182"/>
              <a:gd name="connsiteY2" fmla="*/ 7554 h 1357602"/>
              <a:gd name="connsiteX3" fmla="*/ 1565564 w 2078182"/>
              <a:gd name="connsiteY3" fmla="*/ 256936 h 1357602"/>
              <a:gd name="connsiteX4" fmla="*/ 1579419 w 2078182"/>
              <a:gd name="connsiteY4" fmla="*/ 520172 h 1357602"/>
              <a:gd name="connsiteX5" fmla="*/ 1620982 w 2078182"/>
              <a:gd name="connsiteY5" fmla="*/ 977372 h 1357602"/>
              <a:gd name="connsiteX6" fmla="*/ 1773382 w 2078182"/>
              <a:gd name="connsiteY6" fmla="*/ 1268318 h 1357602"/>
              <a:gd name="connsiteX7" fmla="*/ 1939637 w 2078182"/>
              <a:gd name="connsiteY7" fmla="*/ 1351445 h 1357602"/>
              <a:gd name="connsiteX8" fmla="*/ 2078182 w 2078182"/>
              <a:gd name="connsiteY8" fmla="*/ 1351445 h 1357602"/>
              <a:gd name="connsiteX9" fmla="*/ 2078182 w 2078182"/>
              <a:gd name="connsiteY9" fmla="*/ 1351445 h 135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8182" h="1357602">
                <a:moveTo>
                  <a:pt x="0" y="201518"/>
                </a:moveTo>
                <a:cubicBezTo>
                  <a:pt x="166255" y="155336"/>
                  <a:pt x="332510" y="109154"/>
                  <a:pt x="568037" y="76827"/>
                </a:cubicBezTo>
                <a:cubicBezTo>
                  <a:pt x="803564" y="44500"/>
                  <a:pt x="1246910" y="-22464"/>
                  <a:pt x="1413164" y="7554"/>
                </a:cubicBezTo>
                <a:cubicBezTo>
                  <a:pt x="1579419" y="37572"/>
                  <a:pt x="1537855" y="171500"/>
                  <a:pt x="1565564" y="256936"/>
                </a:cubicBezTo>
                <a:cubicBezTo>
                  <a:pt x="1593273" y="342372"/>
                  <a:pt x="1570183" y="400099"/>
                  <a:pt x="1579419" y="520172"/>
                </a:cubicBezTo>
                <a:cubicBezTo>
                  <a:pt x="1588655" y="640245"/>
                  <a:pt x="1588655" y="852681"/>
                  <a:pt x="1620982" y="977372"/>
                </a:cubicBezTo>
                <a:cubicBezTo>
                  <a:pt x="1653309" y="1102063"/>
                  <a:pt x="1720273" y="1205973"/>
                  <a:pt x="1773382" y="1268318"/>
                </a:cubicBezTo>
                <a:cubicBezTo>
                  <a:pt x="1826491" y="1330664"/>
                  <a:pt x="1888837" y="1337591"/>
                  <a:pt x="1939637" y="1351445"/>
                </a:cubicBezTo>
                <a:cubicBezTo>
                  <a:pt x="1990437" y="1365299"/>
                  <a:pt x="2078182" y="1351445"/>
                  <a:pt x="2078182" y="1351445"/>
                </a:cubicBezTo>
                <a:lnTo>
                  <a:pt x="2078182" y="1351445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1246909" y="4790764"/>
            <a:ext cx="1648691" cy="820327"/>
          </a:xfrm>
          <a:custGeom>
            <a:avLst/>
            <a:gdLst>
              <a:gd name="connsiteX0" fmla="*/ 0 w 1648691"/>
              <a:gd name="connsiteY0" fmla="*/ 667927 h 820327"/>
              <a:gd name="connsiteX1" fmla="*/ 415636 w 1648691"/>
              <a:gd name="connsiteY1" fmla="*/ 820327 h 820327"/>
              <a:gd name="connsiteX2" fmla="*/ 762000 w 1648691"/>
              <a:gd name="connsiteY2" fmla="*/ 667927 h 820327"/>
              <a:gd name="connsiteX3" fmla="*/ 1039091 w 1648691"/>
              <a:gd name="connsiteY3" fmla="*/ 266145 h 820327"/>
              <a:gd name="connsiteX4" fmla="*/ 1413164 w 1648691"/>
              <a:gd name="connsiteY4" fmla="*/ 30618 h 820327"/>
              <a:gd name="connsiteX5" fmla="*/ 1648691 w 1648691"/>
              <a:gd name="connsiteY5" fmla="*/ 2909 h 820327"/>
              <a:gd name="connsiteX6" fmla="*/ 1648691 w 1648691"/>
              <a:gd name="connsiteY6" fmla="*/ 2909 h 8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691" h="820327">
                <a:moveTo>
                  <a:pt x="0" y="667927"/>
                </a:moveTo>
                <a:cubicBezTo>
                  <a:pt x="144318" y="744127"/>
                  <a:pt x="288636" y="820327"/>
                  <a:pt x="415636" y="820327"/>
                </a:cubicBezTo>
                <a:cubicBezTo>
                  <a:pt x="542636" y="820327"/>
                  <a:pt x="658091" y="760291"/>
                  <a:pt x="762000" y="667927"/>
                </a:cubicBezTo>
                <a:cubicBezTo>
                  <a:pt x="865909" y="575563"/>
                  <a:pt x="930564" y="372363"/>
                  <a:pt x="1039091" y="266145"/>
                </a:cubicBezTo>
                <a:cubicBezTo>
                  <a:pt x="1147618" y="159927"/>
                  <a:pt x="1311564" y="74491"/>
                  <a:pt x="1413164" y="30618"/>
                </a:cubicBezTo>
                <a:cubicBezTo>
                  <a:pt x="1514764" y="-13255"/>
                  <a:pt x="1648691" y="2909"/>
                  <a:pt x="1648691" y="2909"/>
                </a:cubicBezTo>
                <a:lnTo>
                  <a:pt x="1648691" y="2909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4"/>
          <a:stretch/>
        </p:blipFill>
        <p:spPr bwMode="auto">
          <a:xfrm>
            <a:off x="6511636" y="1262841"/>
            <a:ext cx="1806253" cy="169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635" y="4054168"/>
            <a:ext cx="1974850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29" y="1648691"/>
            <a:ext cx="1628086" cy="143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196" y="3503786"/>
            <a:ext cx="1816606" cy="222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hlinkClick r:id="" action="ppaction://hlinkshowjump?jump=nextslide"/>
          </p:cNvPr>
          <p:cNvSpPr/>
          <p:nvPr/>
        </p:nvSpPr>
        <p:spPr>
          <a:xfrm>
            <a:off x="7421762" y="6041997"/>
            <a:ext cx="9621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7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Look.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defRPr>
            </a:lvl1pPr>
          </a:lstStyle>
          <a:p>
            <a:r>
              <a:rPr lang="en-US" dirty="0"/>
              <a:t>Lesson 1</a:t>
            </a:r>
            <a:endParaRPr lang="ru-RU" dirty="0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012" y="1444538"/>
            <a:ext cx="3366240" cy="336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789" y="1898845"/>
            <a:ext cx="3295033" cy="291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08" y="1253616"/>
            <a:ext cx="3456384" cy="423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09609" y="1817771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dad</a:t>
            </a:r>
            <a:endParaRPr lang="ru-RU" sz="40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04407" y="2618243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bat</a:t>
            </a:r>
            <a:endParaRPr lang="ru-RU" sz="4000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04406" y="3354942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rat</a:t>
            </a:r>
            <a:endParaRPr lang="ru-RU" sz="4000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04405" y="4162706"/>
            <a:ext cx="2125061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bad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88037" y="772198"/>
            <a:ext cx="25267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it?</a:t>
            </a:r>
            <a:endParaRPr lang="ru-RU" sz="4000" b="1" cap="none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4"/>
          <a:stretch/>
        </p:blipFill>
        <p:spPr bwMode="auto">
          <a:xfrm>
            <a:off x="3362019" y="1817771"/>
            <a:ext cx="3354972" cy="314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02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332442" y="4909883"/>
            <a:ext cx="6759837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6" y="146023"/>
            <a:ext cx="59691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Найди слова, в которых есть звук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[t] 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[d]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18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1619672" y="828234"/>
            <a:ext cx="1296144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161255" y="1844824"/>
            <a:ext cx="2" cy="158349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527441"/>
              </p:ext>
            </p:extLst>
          </p:nvPr>
        </p:nvGraphicFramePr>
        <p:xfrm>
          <a:off x="480794" y="1124744"/>
          <a:ext cx="5501208" cy="34939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8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686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b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b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d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b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b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a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b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6511636" y="1844824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511636" y="2348880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511636" y="2918316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511636" y="3422372"/>
            <a:ext cx="209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11636" y="1274857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28158" y="1781200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28158" y="2374986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27859" y="2852936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347864" y="1751160"/>
            <a:ext cx="252028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655676" y="2877700"/>
            <a:ext cx="252028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2" name="Овал 41"/>
          <p:cNvSpPr/>
          <p:nvPr/>
        </p:nvSpPr>
        <p:spPr>
          <a:xfrm rot="16200000">
            <a:off x="8096" y="1667400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3" name="Овал 42"/>
          <p:cNvSpPr/>
          <p:nvPr/>
        </p:nvSpPr>
        <p:spPr>
          <a:xfrm rot="16200000">
            <a:off x="1882683" y="2877701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48779" y="4925090"/>
            <a:ext cx="6099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4.   Назови звуки, которые передают эти буквы.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46" name="Picture 2" descr="https://portfeli-sumki.ru/upload/iblock/054/05402cecface91f99bab3e995a3c0a2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5899" y="4925090"/>
            <a:ext cx="529790" cy="565345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2442" y="5639105"/>
            <a:ext cx="8473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    d    t     r    b    a    d      </a:t>
            </a:r>
            <a:r>
              <a:rPr lang="en-US" sz="2400" b="1" dirty="0" err="1" smtClean="0"/>
              <a:t>d</a:t>
            </a:r>
            <a:r>
              <a:rPr lang="en-US" sz="2400" b="1" dirty="0" smtClean="0"/>
              <a:t>    t    b    a    b     d     t     r      </a:t>
            </a:r>
            <a:r>
              <a:rPr lang="en-US" sz="2400" b="1" dirty="0" err="1" smtClean="0"/>
              <a:t>r</a:t>
            </a:r>
            <a:r>
              <a:rPr lang="en-US" sz="2400" b="1" dirty="0" smtClean="0"/>
              <a:t>      </a:t>
            </a:r>
            <a:r>
              <a:rPr lang="en-US" sz="2400" b="1" dirty="0" err="1" smtClean="0"/>
              <a:t>r</a:t>
            </a:r>
            <a:r>
              <a:rPr lang="en-US" sz="2400" b="1" dirty="0" smtClean="0"/>
              <a:t>     t      </a:t>
            </a:r>
            <a:endParaRPr lang="ru-RU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322856" y="6253170"/>
            <a:ext cx="876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    D     R   B     D    A    T     R      D     </a:t>
            </a:r>
            <a:r>
              <a:rPr lang="en-US" sz="2400" b="1" dirty="0" err="1" smtClean="0"/>
              <a:t>D</a:t>
            </a:r>
            <a:r>
              <a:rPr lang="en-US" sz="2400" b="1" dirty="0" smtClean="0"/>
              <a:t>       B     A      R     T      B    D          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 rot="16200000">
            <a:off x="2842397" y="2398550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28" name="Овал 27"/>
          <p:cNvSpPr/>
          <p:nvPr/>
        </p:nvSpPr>
        <p:spPr>
          <a:xfrm rot="16200000">
            <a:off x="3672532" y="3408429"/>
            <a:ext cx="1776870" cy="57470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97895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7" grpId="0"/>
      <p:bldP spid="38" grpId="0"/>
      <p:bldP spid="39" grpId="0"/>
      <p:bldP spid="40" grpId="0" animBg="1"/>
      <p:bldP spid="41" grpId="0" animBg="1"/>
      <p:bldP spid="42" grpId="0" animBg="1"/>
      <p:bldP spid="43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19"/>
            <a:ext cx="6373250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72606" y="1289580"/>
            <a:ext cx="9957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948" y="5500875"/>
            <a:ext cx="1339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3948" y="3900443"/>
            <a:ext cx="150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72606" y="2354312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Подпиши картинки.</a:t>
            </a:r>
            <a:endParaRPr lang="ru-RU" sz="1800" dirty="0"/>
          </a:p>
        </p:txBody>
      </p:sp>
      <p:pic>
        <p:nvPicPr>
          <p:cNvPr id="25" name="Picture 2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4"/>
          <a:stretch/>
        </p:blipFill>
        <p:spPr bwMode="auto">
          <a:xfrm>
            <a:off x="639998" y="5157192"/>
            <a:ext cx="146004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89" y="3581541"/>
            <a:ext cx="1294123" cy="129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29" y="2354312"/>
            <a:ext cx="1388686" cy="122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Picture backgroun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22" y="764705"/>
            <a:ext cx="123442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 bwMode="auto">
          <a:xfrm>
            <a:off x="6178202" y="908718"/>
            <a:ext cx="2832448" cy="576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03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19552" y="2888023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_ad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794" y="199359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6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Вставь пропущенную букву.</a:t>
            </a:r>
            <a:endParaRPr lang="ru-RU" sz="1800" dirty="0"/>
          </a:p>
        </p:txBody>
      </p:sp>
      <p:sp>
        <p:nvSpPr>
          <p:cNvPr id="21" name="TextBox 20"/>
          <p:cNvSpPr txBox="1"/>
          <p:nvPr/>
        </p:nvSpPr>
        <p:spPr>
          <a:xfrm>
            <a:off x="2851039" y="287295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286844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d_d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36296" y="2872954"/>
            <a:ext cx="152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_at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9552" y="292494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84122" y="2872954"/>
            <a:ext cx="480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4128" y="2868444"/>
            <a:ext cx="526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6650" y="2852936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4"/>
          <a:stretch/>
        </p:blipFill>
        <p:spPr bwMode="auto">
          <a:xfrm>
            <a:off x="535128" y="1268759"/>
            <a:ext cx="1614433" cy="151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92" y="1187141"/>
            <a:ext cx="1594440" cy="159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853" y="1078119"/>
            <a:ext cx="1773868" cy="156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78119"/>
            <a:ext cx="1523210" cy="186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696521" y="4293096"/>
            <a:ext cx="6030842" cy="4626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376983" y="4293096"/>
            <a:ext cx="4878249" cy="565345"/>
            <a:chOff x="80847" y="162215"/>
            <a:chExt cx="8928994" cy="602489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Прямоугольник 35"/>
          <p:cNvSpPr/>
          <p:nvPr/>
        </p:nvSpPr>
        <p:spPr>
          <a:xfrm>
            <a:off x="906774" y="4239760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7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.   Прочитай за 10 сек.</a:t>
            </a:r>
            <a:endParaRPr lang="ru-RU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376984" y="4997388"/>
            <a:ext cx="14606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     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Picture background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8" b="34502"/>
          <a:stretch/>
        </p:blipFill>
        <p:spPr bwMode="auto">
          <a:xfrm>
            <a:off x="6799962" y="6237312"/>
            <a:ext cx="1986980" cy="45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290622" y="5021406"/>
            <a:ext cx="10102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37594" y="4997388"/>
            <a:ext cx="12554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dad    </a:t>
            </a:r>
            <a:endParaRPr lang="ru-RU" dirty="0"/>
          </a:p>
          <a:p>
            <a:r>
              <a:rPr lang="en-US" dirty="0"/>
              <a:t>rat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4638431" y="5038863"/>
            <a:ext cx="12554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dad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36762" y="5038863"/>
            <a:ext cx="11528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34031" y="5038863"/>
            <a:ext cx="13580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dad 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93452" y="41443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1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44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0"/>
          <a:stretch/>
        </p:blipFill>
        <p:spPr bwMode="auto">
          <a:xfrm>
            <a:off x="161257" y="2217811"/>
            <a:ext cx="2588974" cy="367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5428" y="546133"/>
            <a:ext cx="1185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27858" y="1172985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2292" y="405907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Nn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3730" y="2409923"/>
            <a:ext cx="811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32802" y="2110562"/>
            <a:ext cx="1339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peg</a:t>
            </a:r>
            <a:endParaRPr lang="ru-RU" sz="4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67442" y="4712404"/>
            <a:ext cx="15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5615" y="4591101"/>
            <a:ext cx="1523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7514" y="713684"/>
            <a:ext cx="782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/>
              <a:t>e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14521" y="1409288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[p]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694004" y="603204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[n]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41608" y="5298987"/>
            <a:ext cx="12206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/>
              <a:t>pet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1310" y="2723488"/>
            <a:ext cx="13805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peg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49085" y="5365331"/>
            <a:ext cx="12971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[tent]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60839" y="3011871"/>
            <a:ext cx="11787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/>
              <a:t>vet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61256" y="199359"/>
            <a:ext cx="4878249" cy="565345"/>
            <a:chOff x="80847" y="162215"/>
            <a:chExt cx="8928994" cy="602489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847" y="162215"/>
              <a:ext cx="969711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рямоугольник 31"/>
          <p:cNvSpPr/>
          <p:nvPr/>
        </p:nvSpPr>
        <p:spPr>
          <a:xfrm>
            <a:off x="691047" y="146023"/>
            <a:ext cx="425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Запоминай. Читай.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7701566" y="146023"/>
            <a:ext cx="111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defRPr>
            </a:lvl1pPr>
          </a:lstStyle>
          <a:p>
            <a:r>
              <a:rPr lang="en-US" dirty="0"/>
              <a:t>Lesson 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85615" y="5896813"/>
            <a:ext cx="1057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питомец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14771" y="3517686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крючок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419480" y="6198968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палатка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199816" y="3744938"/>
            <a:ext cx="123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ветеринар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5130615" y="1311090"/>
            <a:ext cx="1684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Vv</a:t>
            </a:r>
            <a:endParaRPr lang="ru-RU" sz="6000" b="1" dirty="0">
              <a:solidFill>
                <a:srgbClr val="F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73502" y="1421570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[v]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2642258" y="366309"/>
            <a:ext cx="191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6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Gg</a:t>
            </a:r>
            <a:endParaRPr lang="ru-RU" sz="6000" b="1" dirty="0">
              <a:solidFill>
                <a:srgbClr val="F6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24173" y="546133"/>
            <a:ext cx="8370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825" y="2409923"/>
            <a:ext cx="1834657" cy="153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14281" r="8014" b="13077"/>
          <a:stretch/>
        </p:blipFill>
        <p:spPr bwMode="auto">
          <a:xfrm>
            <a:off x="4598282" y="4409126"/>
            <a:ext cx="2216442" cy="192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4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2" grpId="0"/>
      <p:bldP spid="21" grpId="0"/>
      <p:bldP spid="22" grpId="0"/>
      <p:bldP spid="24" grpId="0"/>
      <p:bldP spid="25" grpId="0"/>
      <p:bldP spid="26" grpId="0"/>
      <p:bldP spid="27" grpId="0"/>
      <p:bldP spid="4" grpId="0"/>
      <p:bldP spid="37" grpId="0"/>
      <p:bldP spid="38" grpId="0"/>
      <p:bldP spid="39" grpId="0"/>
      <p:bldP spid="41" grpId="0"/>
      <p:bldP spid="4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2097</TotalTime>
  <Words>1068</Words>
  <Application>Microsoft Office PowerPoint</Application>
  <PresentationFormat>Экран (4:3)</PresentationFormat>
  <Paragraphs>600</Paragraphs>
  <Slides>37</Slides>
  <Notes>3</Notes>
  <HiddenSlides>29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154</cp:revision>
  <cp:lastPrinted>2024-09-18T05:12:44Z</cp:lastPrinted>
  <dcterms:created xsi:type="dcterms:W3CDTF">2023-07-31T16:11:14Z</dcterms:created>
  <dcterms:modified xsi:type="dcterms:W3CDTF">2024-11-14T09:37:13Z</dcterms:modified>
</cp:coreProperties>
</file>