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5" r:id="rId8"/>
    <p:sldId id="266" r:id="rId9"/>
    <p:sldId id="262" r:id="rId10"/>
    <p:sldId id="267" r:id="rId11"/>
    <p:sldId id="268" r:id="rId12"/>
    <p:sldId id="272" r:id="rId13"/>
    <p:sldId id="271" r:id="rId14"/>
    <p:sldId id="274" r:id="rId15"/>
    <p:sldId id="26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032" autoAdjust="0"/>
  </p:normalViewPr>
  <p:slideViewPr>
    <p:cSldViewPr>
      <p:cViewPr varScale="1">
        <p:scale>
          <a:sx n="83" d="100"/>
          <a:sy n="83" d="100"/>
        </p:scale>
        <p:origin x="-77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5253F9-F583-411B-9BD2-35C2C00A26FF}" type="doc">
      <dgm:prSet loTypeId="urn:microsoft.com/office/officeart/2005/8/layout/radial5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0A9D1BA8-FEE4-438B-8751-8D0DD4A4D298}">
      <dgm:prSet phldrT="[Текст]"/>
      <dgm:spPr/>
      <dgm:t>
        <a:bodyPr/>
        <a:lstStyle/>
        <a:p>
          <a:r>
            <a:rPr lang="ru-RU" dirty="0" smtClean="0"/>
            <a:t>Источник знаний</a:t>
          </a:r>
          <a:endParaRPr lang="ru-RU" dirty="0"/>
        </a:p>
      </dgm:t>
    </dgm:pt>
    <dgm:pt modelId="{2B00B99A-752C-472E-BB6E-118C8CD478B5}" type="parTrans" cxnId="{19B5BBD7-31F1-43C5-B959-D0C50295B7AC}">
      <dgm:prSet/>
      <dgm:spPr/>
      <dgm:t>
        <a:bodyPr/>
        <a:lstStyle/>
        <a:p>
          <a:endParaRPr lang="ru-RU">
            <a:solidFill>
              <a:srgbClr val="FF0000"/>
            </a:solidFill>
          </a:endParaRPr>
        </a:p>
      </dgm:t>
    </dgm:pt>
    <dgm:pt modelId="{F64D2EE4-4ED1-44B2-A7EB-BA8CB68BAA18}" type="sibTrans" cxnId="{19B5BBD7-31F1-43C5-B959-D0C50295B7AC}">
      <dgm:prSet/>
      <dgm:spPr/>
      <dgm:t>
        <a:bodyPr/>
        <a:lstStyle/>
        <a:p>
          <a:endParaRPr lang="ru-RU">
            <a:solidFill>
              <a:srgbClr val="FF0000"/>
            </a:solidFill>
          </a:endParaRPr>
        </a:p>
      </dgm:t>
    </dgm:pt>
    <dgm:pt modelId="{9DC1A71B-8819-4C1E-B4CB-1414C4908889}">
      <dgm:prSet phldrT="[Текст]" custT="1"/>
      <dgm:spPr/>
      <dgm:t>
        <a:bodyPr/>
        <a:lstStyle/>
        <a:p>
          <a:r>
            <a:rPr lang="ru-RU" sz="700" dirty="0" smtClean="0">
              <a:solidFill>
                <a:schemeClr val="bg1"/>
              </a:solidFill>
            </a:rPr>
            <a:t>Родители, бабушки и </a:t>
          </a:r>
          <a:r>
            <a:rPr lang="ru-RU" sz="800" dirty="0" smtClean="0">
              <a:solidFill>
                <a:schemeClr val="bg1"/>
              </a:solidFill>
            </a:rPr>
            <a:t>дедушки</a:t>
          </a:r>
          <a:endParaRPr lang="ru-RU" sz="800" dirty="0">
            <a:solidFill>
              <a:schemeClr val="bg1"/>
            </a:solidFill>
          </a:endParaRPr>
        </a:p>
      </dgm:t>
    </dgm:pt>
    <dgm:pt modelId="{CA0638DC-DD63-4787-A99E-2D22FA935B81}" type="parTrans" cxnId="{B1C40306-D133-4661-8C4C-3F8185554BB3}">
      <dgm:prSet/>
      <dgm:spPr/>
      <dgm:t>
        <a:bodyPr/>
        <a:lstStyle/>
        <a:p>
          <a:endParaRPr lang="ru-RU">
            <a:solidFill>
              <a:srgbClr val="FF0000"/>
            </a:solidFill>
          </a:endParaRPr>
        </a:p>
      </dgm:t>
    </dgm:pt>
    <dgm:pt modelId="{94395AD2-6202-4A2B-B4AC-F86E035AF13B}" type="sibTrans" cxnId="{B1C40306-D133-4661-8C4C-3F8185554BB3}">
      <dgm:prSet/>
      <dgm:spPr/>
      <dgm:t>
        <a:bodyPr/>
        <a:lstStyle/>
        <a:p>
          <a:endParaRPr lang="ru-RU">
            <a:solidFill>
              <a:srgbClr val="FF0000"/>
            </a:solidFill>
          </a:endParaRPr>
        </a:p>
      </dgm:t>
    </dgm:pt>
    <dgm:pt modelId="{0D9F28E7-7729-4B65-96CF-D124C76C334F}">
      <dgm:prSet phldrT="[Текст]" custT="1"/>
      <dgm:spPr/>
      <dgm:t>
        <a:bodyPr/>
        <a:lstStyle/>
        <a:p>
          <a:r>
            <a:rPr lang="ru-RU" sz="900" dirty="0" smtClean="0">
              <a:latin typeface="Times New Roman" pitchFamily="18" charset="0"/>
              <a:cs typeface="Times New Roman" pitchFamily="18" charset="0"/>
            </a:rPr>
            <a:t>Журналы</a:t>
          </a:r>
          <a:endParaRPr lang="ru-RU" sz="900" dirty="0">
            <a:latin typeface="Times New Roman" pitchFamily="18" charset="0"/>
            <a:cs typeface="Times New Roman" pitchFamily="18" charset="0"/>
          </a:endParaRPr>
        </a:p>
      </dgm:t>
    </dgm:pt>
    <dgm:pt modelId="{3FB62436-E2DA-4E12-829F-8CDCE35D3C25}" type="parTrans" cxnId="{E3D6AF4C-09A3-4BCE-ABA2-D3249C09B06E}">
      <dgm:prSet/>
      <dgm:spPr/>
      <dgm:t>
        <a:bodyPr/>
        <a:lstStyle/>
        <a:p>
          <a:endParaRPr lang="ru-RU">
            <a:solidFill>
              <a:srgbClr val="FF0000"/>
            </a:solidFill>
          </a:endParaRPr>
        </a:p>
      </dgm:t>
    </dgm:pt>
    <dgm:pt modelId="{99E0FFAD-A29D-4F23-BA47-25F29438346A}" type="sibTrans" cxnId="{E3D6AF4C-09A3-4BCE-ABA2-D3249C09B06E}">
      <dgm:prSet/>
      <dgm:spPr/>
      <dgm:t>
        <a:bodyPr/>
        <a:lstStyle/>
        <a:p>
          <a:endParaRPr lang="ru-RU">
            <a:solidFill>
              <a:srgbClr val="FF0000"/>
            </a:solidFill>
          </a:endParaRPr>
        </a:p>
      </dgm:t>
    </dgm:pt>
    <dgm:pt modelId="{3F3ECF7F-FEF5-416D-A734-100E5AAC80F1}">
      <dgm:prSet phldrT="[Текст]" custT="1"/>
      <dgm:spPr/>
      <dgm:t>
        <a:bodyPr/>
        <a:lstStyle/>
        <a:p>
          <a:r>
            <a:rPr lang="ru-RU" sz="900" dirty="0" smtClean="0">
              <a:latin typeface="Times New Roman" pitchFamily="18" charset="0"/>
              <a:cs typeface="Times New Roman" pitchFamily="18" charset="0"/>
            </a:rPr>
            <a:t>Книги</a:t>
          </a:r>
          <a:endParaRPr lang="ru-RU" sz="900" dirty="0">
            <a:latin typeface="Times New Roman" pitchFamily="18" charset="0"/>
            <a:cs typeface="Times New Roman" pitchFamily="18" charset="0"/>
          </a:endParaRPr>
        </a:p>
      </dgm:t>
    </dgm:pt>
    <dgm:pt modelId="{72316620-9773-4792-98F7-12BF18FA3EDA}" type="parTrans" cxnId="{855F2607-4092-4E15-9D63-858A87C01CCD}">
      <dgm:prSet/>
      <dgm:spPr/>
      <dgm:t>
        <a:bodyPr/>
        <a:lstStyle/>
        <a:p>
          <a:endParaRPr lang="ru-RU">
            <a:solidFill>
              <a:srgbClr val="FF0000"/>
            </a:solidFill>
          </a:endParaRPr>
        </a:p>
      </dgm:t>
    </dgm:pt>
    <dgm:pt modelId="{686A5F1C-D095-46AF-A67D-EE6446C22CE4}" type="sibTrans" cxnId="{855F2607-4092-4E15-9D63-858A87C01CCD}">
      <dgm:prSet/>
      <dgm:spPr/>
      <dgm:t>
        <a:bodyPr/>
        <a:lstStyle/>
        <a:p>
          <a:endParaRPr lang="ru-RU">
            <a:solidFill>
              <a:srgbClr val="FF0000"/>
            </a:solidFill>
          </a:endParaRPr>
        </a:p>
      </dgm:t>
    </dgm:pt>
    <dgm:pt modelId="{52F326B7-D8F3-40CD-B8B4-B8EA6BBA4121}">
      <dgm:prSet phldrT="[Текст]" custT="1"/>
      <dgm:spPr/>
      <dgm:t>
        <a:bodyPr/>
        <a:lstStyle/>
        <a:p>
          <a:r>
            <a:rPr lang="ru-RU" sz="900" dirty="0" smtClean="0">
              <a:latin typeface="Times New Roman" pitchFamily="18" charset="0"/>
              <a:cs typeface="Times New Roman" pitchFamily="18" charset="0"/>
            </a:rPr>
            <a:t>Интернет</a:t>
          </a:r>
          <a:endParaRPr lang="ru-RU" sz="900" dirty="0">
            <a:latin typeface="Times New Roman" pitchFamily="18" charset="0"/>
            <a:cs typeface="Times New Roman" pitchFamily="18" charset="0"/>
          </a:endParaRPr>
        </a:p>
      </dgm:t>
    </dgm:pt>
    <dgm:pt modelId="{3E87F9A9-A079-4237-80F3-0DD321088440}" type="parTrans" cxnId="{B371DC50-8810-495D-B843-1CD9F25B1FA0}">
      <dgm:prSet/>
      <dgm:spPr/>
      <dgm:t>
        <a:bodyPr/>
        <a:lstStyle/>
        <a:p>
          <a:endParaRPr lang="ru-RU">
            <a:solidFill>
              <a:srgbClr val="FF0000"/>
            </a:solidFill>
          </a:endParaRPr>
        </a:p>
      </dgm:t>
    </dgm:pt>
    <dgm:pt modelId="{0EE3174C-5C02-4ED0-AB3E-F2D32D276C0D}" type="sibTrans" cxnId="{B371DC50-8810-495D-B843-1CD9F25B1FA0}">
      <dgm:prSet/>
      <dgm:spPr/>
      <dgm:t>
        <a:bodyPr/>
        <a:lstStyle/>
        <a:p>
          <a:endParaRPr lang="ru-RU">
            <a:solidFill>
              <a:srgbClr val="FF0000"/>
            </a:solidFill>
          </a:endParaRPr>
        </a:p>
      </dgm:t>
    </dgm:pt>
    <dgm:pt modelId="{DC233F3E-0440-4FB4-9DB4-61D31762A714}">
      <dgm:prSet phldrT="[Текст]"/>
      <dgm:spPr/>
      <dgm:t>
        <a:bodyPr/>
        <a:lstStyle/>
        <a:p>
          <a:endParaRPr lang="ru-RU" dirty="0"/>
        </a:p>
      </dgm:t>
    </dgm:pt>
    <dgm:pt modelId="{D87124CA-2ECA-4F78-8EDD-480B8ADD937A}" type="parTrans" cxnId="{6A1C3072-C59D-46D9-A479-18CD0D01EDB7}">
      <dgm:prSet/>
      <dgm:spPr/>
      <dgm:t>
        <a:bodyPr/>
        <a:lstStyle/>
        <a:p>
          <a:endParaRPr lang="ru-RU">
            <a:solidFill>
              <a:srgbClr val="FF0000"/>
            </a:solidFill>
          </a:endParaRPr>
        </a:p>
      </dgm:t>
    </dgm:pt>
    <dgm:pt modelId="{09E5FE8C-F42E-452D-985A-343F4B2483E9}" type="sibTrans" cxnId="{6A1C3072-C59D-46D9-A479-18CD0D01EDB7}">
      <dgm:prSet/>
      <dgm:spPr/>
      <dgm:t>
        <a:bodyPr/>
        <a:lstStyle/>
        <a:p>
          <a:endParaRPr lang="ru-RU">
            <a:solidFill>
              <a:srgbClr val="FF0000"/>
            </a:solidFill>
          </a:endParaRPr>
        </a:p>
      </dgm:t>
    </dgm:pt>
    <dgm:pt modelId="{35AA7886-C1CA-495D-A039-FF8BE767D7BA}">
      <dgm:prSet phldrT="[Текст]"/>
      <dgm:spPr/>
      <dgm:t>
        <a:bodyPr/>
        <a:lstStyle/>
        <a:p>
          <a:endParaRPr lang="ru-RU" dirty="0"/>
        </a:p>
      </dgm:t>
    </dgm:pt>
    <dgm:pt modelId="{54A25591-464A-4758-A00E-734ECCC95368}" type="parTrans" cxnId="{5B7D42C0-4749-44A1-94B9-579BBB548DA6}">
      <dgm:prSet/>
      <dgm:spPr/>
      <dgm:t>
        <a:bodyPr/>
        <a:lstStyle/>
        <a:p>
          <a:endParaRPr lang="ru-RU">
            <a:solidFill>
              <a:srgbClr val="FF0000"/>
            </a:solidFill>
          </a:endParaRPr>
        </a:p>
      </dgm:t>
    </dgm:pt>
    <dgm:pt modelId="{2C1C9183-5ACD-44C9-8916-E208E6286719}" type="sibTrans" cxnId="{5B7D42C0-4749-44A1-94B9-579BBB548DA6}">
      <dgm:prSet/>
      <dgm:spPr/>
      <dgm:t>
        <a:bodyPr/>
        <a:lstStyle/>
        <a:p>
          <a:endParaRPr lang="ru-RU">
            <a:solidFill>
              <a:srgbClr val="FF0000"/>
            </a:solidFill>
          </a:endParaRPr>
        </a:p>
      </dgm:t>
    </dgm:pt>
    <dgm:pt modelId="{ABD0A206-A14A-4A8E-957A-9EDB3D432880}">
      <dgm:prSet phldrT="[Текст]" custT="1"/>
      <dgm:spPr/>
      <dgm:t>
        <a:bodyPr/>
        <a:lstStyle/>
        <a:p>
          <a:r>
            <a:rPr lang="ru-RU" sz="700" dirty="0" smtClean="0">
              <a:latin typeface="Times New Roman" pitchFamily="18" charset="0"/>
              <a:cs typeface="Times New Roman" pitchFamily="18" charset="0"/>
            </a:rPr>
            <a:t>Воспитатели</a:t>
          </a:r>
          <a:endParaRPr lang="ru-RU" sz="500" dirty="0">
            <a:latin typeface="Times New Roman" pitchFamily="18" charset="0"/>
            <a:cs typeface="Times New Roman" pitchFamily="18" charset="0"/>
          </a:endParaRPr>
        </a:p>
      </dgm:t>
    </dgm:pt>
    <dgm:pt modelId="{63C4330C-BA58-47F7-82F7-0F0EC348300F}" type="parTrans" cxnId="{D5F3E097-046B-4FF7-92C7-F8E06DC98BA0}">
      <dgm:prSet/>
      <dgm:spPr/>
      <dgm:t>
        <a:bodyPr/>
        <a:lstStyle/>
        <a:p>
          <a:endParaRPr lang="ru-RU"/>
        </a:p>
      </dgm:t>
    </dgm:pt>
    <dgm:pt modelId="{DFA815FA-9F2D-49AB-B10E-0FB673B8682B}" type="sibTrans" cxnId="{D5F3E097-046B-4FF7-92C7-F8E06DC98BA0}">
      <dgm:prSet/>
      <dgm:spPr/>
      <dgm:t>
        <a:bodyPr/>
        <a:lstStyle/>
        <a:p>
          <a:endParaRPr lang="ru-RU"/>
        </a:p>
      </dgm:t>
    </dgm:pt>
    <dgm:pt modelId="{6B26E5CE-BD07-4E3E-8A06-80A0CB18C429}" type="pres">
      <dgm:prSet presAssocID="{525253F9-F583-411B-9BD2-35C2C00A26F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6651DE-82A3-4019-A8F6-053F6305909F}" type="pres">
      <dgm:prSet presAssocID="{0A9D1BA8-FEE4-438B-8751-8D0DD4A4D298}" presName="centerShape" presStyleLbl="node0" presStyleIdx="0" presStyleCnt="1" custLinFactNeighborX="-1670" custLinFactNeighborY="771"/>
      <dgm:spPr/>
      <dgm:t>
        <a:bodyPr/>
        <a:lstStyle/>
        <a:p>
          <a:endParaRPr lang="ru-RU"/>
        </a:p>
      </dgm:t>
    </dgm:pt>
    <dgm:pt modelId="{158E0896-9600-4F53-BB7B-1248F36334C3}" type="pres">
      <dgm:prSet presAssocID="{CA0638DC-DD63-4787-A99E-2D22FA935B81}" presName="parTrans" presStyleLbl="sibTrans2D1" presStyleIdx="0" presStyleCnt="5"/>
      <dgm:spPr/>
      <dgm:t>
        <a:bodyPr/>
        <a:lstStyle/>
        <a:p>
          <a:endParaRPr lang="ru-RU"/>
        </a:p>
      </dgm:t>
    </dgm:pt>
    <dgm:pt modelId="{F88FB168-EE71-4D09-8E86-FE93EEE1E5F4}" type="pres">
      <dgm:prSet presAssocID="{CA0638DC-DD63-4787-A99E-2D22FA935B81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F6E34A56-EE30-4360-8F6B-869D2D2750A1}" type="pres">
      <dgm:prSet presAssocID="{9DC1A71B-8819-4C1E-B4CB-1414C4908889}" presName="node" presStyleLbl="node1" presStyleIdx="0" presStyleCnt="5" custRadScaleRad="1004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336632-66A7-4EBC-8332-87E1E4FCBFFD}" type="pres">
      <dgm:prSet presAssocID="{3FB62436-E2DA-4E12-829F-8CDCE35D3C25}" presName="parTrans" presStyleLbl="sibTrans2D1" presStyleIdx="1" presStyleCnt="5"/>
      <dgm:spPr/>
      <dgm:t>
        <a:bodyPr/>
        <a:lstStyle/>
        <a:p>
          <a:endParaRPr lang="ru-RU"/>
        </a:p>
      </dgm:t>
    </dgm:pt>
    <dgm:pt modelId="{585FEEBE-2C9E-44D8-B1B5-122C24D865B3}" type="pres">
      <dgm:prSet presAssocID="{3FB62436-E2DA-4E12-829F-8CDCE35D3C25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D858DEB5-A9A1-4427-814E-E2D7940C8A7E}" type="pres">
      <dgm:prSet presAssocID="{0D9F28E7-7729-4B65-96CF-D124C76C334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0A0554-C8EC-4FFC-97E4-89575190CFD5}" type="pres">
      <dgm:prSet presAssocID="{72316620-9773-4792-98F7-12BF18FA3EDA}" presName="parTrans" presStyleLbl="sibTrans2D1" presStyleIdx="2" presStyleCnt="5"/>
      <dgm:spPr/>
      <dgm:t>
        <a:bodyPr/>
        <a:lstStyle/>
        <a:p>
          <a:endParaRPr lang="ru-RU"/>
        </a:p>
      </dgm:t>
    </dgm:pt>
    <dgm:pt modelId="{30B51891-F609-42AD-91E5-AF018D60ACB8}" type="pres">
      <dgm:prSet presAssocID="{72316620-9773-4792-98F7-12BF18FA3EDA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DA109F66-0CE2-4AC4-8914-0611C702BF3C}" type="pres">
      <dgm:prSet presAssocID="{3F3ECF7F-FEF5-416D-A734-100E5AAC80F1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2D599F-59DB-4AD0-86FE-636F290E0509}" type="pres">
      <dgm:prSet presAssocID="{3E87F9A9-A079-4237-80F3-0DD321088440}" presName="parTrans" presStyleLbl="sibTrans2D1" presStyleIdx="3" presStyleCnt="5"/>
      <dgm:spPr/>
      <dgm:t>
        <a:bodyPr/>
        <a:lstStyle/>
        <a:p>
          <a:endParaRPr lang="ru-RU"/>
        </a:p>
      </dgm:t>
    </dgm:pt>
    <dgm:pt modelId="{76B64CC9-77F4-483F-8C6B-C0C4796E87E5}" type="pres">
      <dgm:prSet presAssocID="{3E87F9A9-A079-4237-80F3-0DD321088440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8777357E-A4AF-4CBB-81E4-53FD7F841F0B}" type="pres">
      <dgm:prSet presAssocID="{52F326B7-D8F3-40CD-B8B4-B8EA6BBA4121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F1927D-91D6-482F-945E-FBA40C2D032B}" type="pres">
      <dgm:prSet presAssocID="{63C4330C-BA58-47F7-82F7-0F0EC348300F}" presName="parTrans" presStyleLbl="sibTrans2D1" presStyleIdx="4" presStyleCnt="5" custLinFactNeighborX="17090" custLinFactNeighborY="-7977"/>
      <dgm:spPr/>
      <dgm:t>
        <a:bodyPr/>
        <a:lstStyle/>
        <a:p>
          <a:endParaRPr lang="ru-RU"/>
        </a:p>
      </dgm:t>
    </dgm:pt>
    <dgm:pt modelId="{AA46C669-584F-4924-AC9E-F84BCACACF6E}" type="pres">
      <dgm:prSet presAssocID="{63C4330C-BA58-47F7-82F7-0F0EC348300F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B17CB337-8D9A-450B-8570-45E1E7FFAE91}" type="pres">
      <dgm:prSet presAssocID="{ABD0A206-A14A-4A8E-957A-9EDB3D432880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C40306-D133-4661-8C4C-3F8185554BB3}" srcId="{0A9D1BA8-FEE4-438B-8751-8D0DD4A4D298}" destId="{9DC1A71B-8819-4C1E-B4CB-1414C4908889}" srcOrd="0" destOrd="0" parTransId="{CA0638DC-DD63-4787-A99E-2D22FA935B81}" sibTransId="{94395AD2-6202-4A2B-B4AC-F86E035AF13B}"/>
    <dgm:cxn modelId="{855F2607-4092-4E15-9D63-858A87C01CCD}" srcId="{0A9D1BA8-FEE4-438B-8751-8D0DD4A4D298}" destId="{3F3ECF7F-FEF5-416D-A734-100E5AAC80F1}" srcOrd="2" destOrd="0" parTransId="{72316620-9773-4792-98F7-12BF18FA3EDA}" sibTransId="{686A5F1C-D095-46AF-A67D-EE6446C22CE4}"/>
    <dgm:cxn modelId="{E3D6AF4C-09A3-4BCE-ABA2-D3249C09B06E}" srcId="{0A9D1BA8-FEE4-438B-8751-8D0DD4A4D298}" destId="{0D9F28E7-7729-4B65-96CF-D124C76C334F}" srcOrd="1" destOrd="0" parTransId="{3FB62436-E2DA-4E12-829F-8CDCE35D3C25}" sibTransId="{99E0FFAD-A29D-4F23-BA47-25F29438346A}"/>
    <dgm:cxn modelId="{19B5BBD7-31F1-43C5-B959-D0C50295B7AC}" srcId="{525253F9-F583-411B-9BD2-35C2C00A26FF}" destId="{0A9D1BA8-FEE4-438B-8751-8D0DD4A4D298}" srcOrd="0" destOrd="0" parTransId="{2B00B99A-752C-472E-BB6E-118C8CD478B5}" sibTransId="{F64D2EE4-4ED1-44B2-A7EB-BA8CB68BAA18}"/>
    <dgm:cxn modelId="{B371DC50-8810-495D-B843-1CD9F25B1FA0}" srcId="{0A9D1BA8-FEE4-438B-8751-8D0DD4A4D298}" destId="{52F326B7-D8F3-40CD-B8B4-B8EA6BBA4121}" srcOrd="3" destOrd="0" parTransId="{3E87F9A9-A079-4237-80F3-0DD321088440}" sibTransId="{0EE3174C-5C02-4ED0-AB3E-F2D32D276C0D}"/>
    <dgm:cxn modelId="{D5F3E097-046B-4FF7-92C7-F8E06DC98BA0}" srcId="{0A9D1BA8-FEE4-438B-8751-8D0DD4A4D298}" destId="{ABD0A206-A14A-4A8E-957A-9EDB3D432880}" srcOrd="4" destOrd="0" parTransId="{63C4330C-BA58-47F7-82F7-0F0EC348300F}" sibTransId="{DFA815FA-9F2D-49AB-B10E-0FB673B8682B}"/>
    <dgm:cxn modelId="{6A1C3072-C59D-46D9-A479-18CD0D01EDB7}" srcId="{525253F9-F583-411B-9BD2-35C2C00A26FF}" destId="{DC233F3E-0440-4FB4-9DB4-61D31762A714}" srcOrd="1" destOrd="0" parTransId="{D87124CA-2ECA-4F78-8EDD-480B8ADD937A}" sibTransId="{09E5FE8C-F42E-452D-985A-343F4B2483E9}"/>
    <dgm:cxn modelId="{5B7D42C0-4749-44A1-94B9-579BBB548DA6}" srcId="{DC233F3E-0440-4FB4-9DB4-61D31762A714}" destId="{35AA7886-C1CA-495D-A039-FF8BE767D7BA}" srcOrd="0" destOrd="0" parTransId="{54A25591-464A-4758-A00E-734ECCC95368}" sibTransId="{2C1C9183-5ACD-44C9-8916-E208E6286719}"/>
    <dgm:cxn modelId="{97FB58BE-9528-4E55-9749-7456BA9D9C1F}" type="presOf" srcId="{63C4330C-BA58-47F7-82F7-0F0EC348300F}" destId="{40F1927D-91D6-482F-945E-FBA40C2D032B}" srcOrd="0" destOrd="0" presId="urn:microsoft.com/office/officeart/2005/8/layout/radial5"/>
    <dgm:cxn modelId="{94C1A286-BF2C-44DD-B514-09C04306A228}" type="presOf" srcId="{3F3ECF7F-FEF5-416D-A734-100E5AAC80F1}" destId="{DA109F66-0CE2-4AC4-8914-0611C702BF3C}" srcOrd="0" destOrd="0" presId="urn:microsoft.com/office/officeart/2005/8/layout/radial5"/>
    <dgm:cxn modelId="{41680B6C-EDE4-4855-BDB9-7702519B6C83}" type="presOf" srcId="{3FB62436-E2DA-4E12-829F-8CDCE35D3C25}" destId="{585FEEBE-2C9E-44D8-B1B5-122C24D865B3}" srcOrd="1" destOrd="0" presId="urn:microsoft.com/office/officeart/2005/8/layout/radial5"/>
    <dgm:cxn modelId="{CBB9AF5C-BABC-4850-925A-C9BFB921F1AD}" type="presOf" srcId="{525253F9-F583-411B-9BD2-35C2C00A26FF}" destId="{6B26E5CE-BD07-4E3E-8A06-80A0CB18C429}" srcOrd="0" destOrd="0" presId="urn:microsoft.com/office/officeart/2005/8/layout/radial5"/>
    <dgm:cxn modelId="{01812D10-A7E2-4E58-9663-050B04593A81}" type="presOf" srcId="{72316620-9773-4792-98F7-12BF18FA3EDA}" destId="{870A0554-C8EC-4FFC-97E4-89575190CFD5}" srcOrd="0" destOrd="0" presId="urn:microsoft.com/office/officeart/2005/8/layout/radial5"/>
    <dgm:cxn modelId="{B7166330-2594-4E7D-965B-3C3C49065610}" type="presOf" srcId="{52F326B7-D8F3-40CD-B8B4-B8EA6BBA4121}" destId="{8777357E-A4AF-4CBB-81E4-53FD7F841F0B}" srcOrd="0" destOrd="0" presId="urn:microsoft.com/office/officeart/2005/8/layout/radial5"/>
    <dgm:cxn modelId="{685236C0-874A-43B8-88B9-17565FC1DBA2}" type="presOf" srcId="{3E87F9A9-A079-4237-80F3-0DD321088440}" destId="{76B64CC9-77F4-483F-8C6B-C0C4796E87E5}" srcOrd="1" destOrd="0" presId="urn:microsoft.com/office/officeart/2005/8/layout/radial5"/>
    <dgm:cxn modelId="{6A6A7DD2-ACFA-409E-91B6-D7EBF40B83A1}" type="presOf" srcId="{3E87F9A9-A079-4237-80F3-0DD321088440}" destId="{132D599F-59DB-4AD0-86FE-636F290E0509}" srcOrd="0" destOrd="0" presId="urn:microsoft.com/office/officeart/2005/8/layout/radial5"/>
    <dgm:cxn modelId="{53AC07A2-27F8-408E-8DDD-96DFC9A2B084}" type="presOf" srcId="{ABD0A206-A14A-4A8E-957A-9EDB3D432880}" destId="{B17CB337-8D9A-450B-8570-45E1E7FFAE91}" srcOrd="0" destOrd="0" presId="urn:microsoft.com/office/officeart/2005/8/layout/radial5"/>
    <dgm:cxn modelId="{858F63EE-B260-40E9-8A2E-65C763DEEEB0}" type="presOf" srcId="{CA0638DC-DD63-4787-A99E-2D22FA935B81}" destId="{F88FB168-EE71-4D09-8E86-FE93EEE1E5F4}" srcOrd="1" destOrd="0" presId="urn:microsoft.com/office/officeart/2005/8/layout/radial5"/>
    <dgm:cxn modelId="{8CBF2F1F-D386-496D-AA3F-AC83AB634AEC}" type="presOf" srcId="{0D9F28E7-7729-4B65-96CF-D124C76C334F}" destId="{D858DEB5-A9A1-4427-814E-E2D7940C8A7E}" srcOrd="0" destOrd="0" presId="urn:microsoft.com/office/officeart/2005/8/layout/radial5"/>
    <dgm:cxn modelId="{2CB26404-E2E6-4CFD-A4BE-4DEB30D724B6}" type="presOf" srcId="{9DC1A71B-8819-4C1E-B4CB-1414C4908889}" destId="{F6E34A56-EE30-4360-8F6B-869D2D2750A1}" srcOrd="0" destOrd="0" presId="urn:microsoft.com/office/officeart/2005/8/layout/radial5"/>
    <dgm:cxn modelId="{F639CE68-2537-4474-B9CA-6D2611138670}" type="presOf" srcId="{72316620-9773-4792-98F7-12BF18FA3EDA}" destId="{30B51891-F609-42AD-91E5-AF018D60ACB8}" srcOrd="1" destOrd="0" presId="urn:microsoft.com/office/officeart/2005/8/layout/radial5"/>
    <dgm:cxn modelId="{F6292C58-AB12-4C76-83CA-8746B6044ED6}" type="presOf" srcId="{0A9D1BA8-FEE4-438B-8751-8D0DD4A4D298}" destId="{E86651DE-82A3-4019-A8F6-053F6305909F}" srcOrd="0" destOrd="0" presId="urn:microsoft.com/office/officeart/2005/8/layout/radial5"/>
    <dgm:cxn modelId="{B54DB50E-EE1E-456E-96B7-F42B58F847F7}" type="presOf" srcId="{CA0638DC-DD63-4787-A99E-2D22FA935B81}" destId="{158E0896-9600-4F53-BB7B-1248F36334C3}" srcOrd="0" destOrd="0" presId="urn:microsoft.com/office/officeart/2005/8/layout/radial5"/>
    <dgm:cxn modelId="{A2A72777-D7AF-4109-AF53-74AA94E94016}" type="presOf" srcId="{3FB62436-E2DA-4E12-829F-8CDCE35D3C25}" destId="{43336632-66A7-4EBC-8332-87E1E4FCBFFD}" srcOrd="0" destOrd="0" presId="urn:microsoft.com/office/officeart/2005/8/layout/radial5"/>
    <dgm:cxn modelId="{71DBBE39-0BAD-4E4E-8ECB-39555E45DE7D}" type="presOf" srcId="{63C4330C-BA58-47F7-82F7-0F0EC348300F}" destId="{AA46C669-584F-4924-AC9E-F84BCACACF6E}" srcOrd="1" destOrd="0" presId="urn:microsoft.com/office/officeart/2005/8/layout/radial5"/>
    <dgm:cxn modelId="{09BE1A68-DCA1-45DA-B4B2-B50BE6BD1BEC}" type="presParOf" srcId="{6B26E5CE-BD07-4E3E-8A06-80A0CB18C429}" destId="{E86651DE-82A3-4019-A8F6-053F6305909F}" srcOrd="0" destOrd="0" presId="urn:microsoft.com/office/officeart/2005/8/layout/radial5"/>
    <dgm:cxn modelId="{54795AD8-29AB-44CE-9D02-15F6030C87B4}" type="presParOf" srcId="{6B26E5CE-BD07-4E3E-8A06-80A0CB18C429}" destId="{158E0896-9600-4F53-BB7B-1248F36334C3}" srcOrd="1" destOrd="0" presId="urn:microsoft.com/office/officeart/2005/8/layout/radial5"/>
    <dgm:cxn modelId="{496AC80A-908E-496A-BEB7-FADD540A8D7D}" type="presParOf" srcId="{158E0896-9600-4F53-BB7B-1248F36334C3}" destId="{F88FB168-EE71-4D09-8E86-FE93EEE1E5F4}" srcOrd="0" destOrd="0" presId="urn:microsoft.com/office/officeart/2005/8/layout/radial5"/>
    <dgm:cxn modelId="{7EBFCEB2-8D43-491F-832E-6578AC8EFE6E}" type="presParOf" srcId="{6B26E5CE-BD07-4E3E-8A06-80A0CB18C429}" destId="{F6E34A56-EE30-4360-8F6B-869D2D2750A1}" srcOrd="2" destOrd="0" presId="urn:microsoft.com/office/officeart/2005/8/layout/radial5"/>
    <dgm:cxn modelId="{982F83F9-BB32-44FB-83A9-980642ECC4E2}" type="presParOf" srcId="{6B26E5CE-BD07-4E3E-8A06-80A0CB18C429}" destId="{43336632-66A7-4EBC-8332-87E1E4FCBFFD}" srcOrd="3" destOrd="0" presId="urn:microsoft.com/office/officeart/2005/8/layout/radial5"/>
    <dgm:cxn modelId="{C7850FC3-59E9-4F63-83A8-92D7ADA25B60}" type="presParOf" srcId="{43336632-66A7-4EBC-8332-87E1E4FCBFFD}" destId="{585FEEBE-2C9E-44D8-B1B5-122C24D865B3}" srcOrd="0" destOrd="0" presId="urn:microsoft.com/office/officeart/2005/8/layout/radial5"/>
    <dgm:cxn modelId="{671DFF7C-7F98-4DF5-B972-CBC6D97EAB4A}" type="presParOf" srcId="{6B26E5CE-BD07-4E3E-8A06-80A0CB18C429}" destId="{D858DEB5-A9A1-4427-814E-E2D7940C8A7E}" srcOrd="4" destOrd="0" presId="urn:microsoft.com/office/officeart/2005/8/layout/radial5"/>
    <dgm:cxn modelId="{8C171459-2D10-4AB5-A42F-0EE6128C2E99}" type="presParOf" srcId="{6B26E5CE-BD07-4E3E-8A06-80A0CB18C429}" destId="{870A0554-C8EC-4FFC-97E4-89575190CFD5}" srcOrd="5" destOrd="0" presId="urn:microsoft.com/office/officeart/2005/8/layout/radial5"/>
    <dgm:cxn modelId="{AB99E259-2663-41A7-8DC5-DDC2AC03204A}" type="presParOf" srcId="{870A0554-C8EC-4FFC-97E4-89575190CFD5}" destId="{30B51891-F609-42AD-91E5-AF018D60ACB8}" srcOrd="0" destOrd="0" presId="urn:microsoft.com/office/officeart/2005/8/layout/radial5"/>
    <dgm:cxn modelId="{6413A65F-BC55-4B0C-91E3-91D38F735B19}" type="presParOf" srcId="{6B26E5CE-BD07-4E3E-8A06-80A0CB18C429}" destId="{DA109F66-0CE2-4AC4-8914-0611C702BF3C}" srcOrd="6" destOrd="0" presId="urn:microsoft.com/office/officeart/2005/8/layout/radial5"/>
    <dgm:cxn modelId="{8846C64E-BB0A-4814-A2EE-09A91553E4FA}" type="presParOf" srcId="{6B26E5CE-BD07-4E3E-8A06-80A0CB18C429}" destId="{132D599F-59DB-4AD0-86FE-636F290E0509}" srcOrd="7" destOrd="0" presId="urn:microsoft.com/office/officeart/2005/8/layout/radial5"/>
    <dgm:cxn modelId="{FC020DC8-86F6-4216-98B5-55F9B0CC646F}" type="presParOf" srcId="{132D599F-59DB-4AD0-86FE-636F290E0509}" destId="{76B64CC9-77F4-483F-8C6B-C0C4796E87E5}" srcOrd="0" destOrd="0" presId="urn:microsoft.com/office/officeart/2005/8/layout/radial5"/>
    <dgm:cxn modelId="{7454C21C-F5FF-4B93-A66F-29821624BA7E}" type="presParOf" srcId="{6B26E5CE-BD07-4E3E-8A06-80A0CB18C429}" destId="{8777357E-A4AF-4CBB-81E4-53FD7F841F0B}" srcOrd="8" destOrd="0" presId="urn:microsoft.com/office/officeart/2005/8/layout/radial5"/>
    <dgm:cxn modelId="{49FD20A5-1C4D-4B40-BAF1-ACE80D5BC2A4}" type="presParOf" srcId="{6B26E5CE-BD07-4E3E-8A06-80A0CB18C429}" destId="{40F1927D-91D6-482F-945E-FBA40C2D032B}" srcOrd="9" destOrd="0" presId="urn:microsoft.com/office/officeart/2005/8/layout/radial5"/>
    <dgm:cxn modelId="{D673A261-0DA8-4A7B-9FFD-D4907A06AE9F}" type="presParOf" srcId="{40F1927D-91D6-482F-945E-FBA40C2D032B}" destId="{AA46C669-584F-4924-AC9E-F84BCACACF6E}" srcOrd="0" destOrd="0" presId="urn:microsoft.com/office/officeart/2005/8/layout/radial5"/>
    <dgm:cxn modelId="{8D0F984C-89AA-424A-B8F2-7C0ABFA57FCA}" type="presParOf" srcId="{6B26E5CE-BD07-4E3E-8A06-80A0CB18C429}" destId="{B17CB337-8D9A-450B-8570-45E1E7FFAE91}" srcOrd="10" destOrd="0" presId="urn:microsoft.com/office/officeart/2005/8/layout/radial5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86651DE-82A3-4019-A8F6-053F6305909F}">
      <dsp:nvSpPr>
        <dsp:cNvPr id="0" name=""/>
        <dsp:cNvSpPr/>
      </dsp:nvSpPr>
      <dsp:spPr>
        <a:xfrm>
          <a:off x="1061692" y="862589"/>
          <a:ext cx="606054" cy="6060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Источник знаний</a:t>
          </a:r>
          <a:endParaRPr lang="ru-RU" sz="800" kern="1200" dirty="0"/>
        </a:p>
      </dsp:txBody>
      <dsp:txXfrm>
        <a:off x="1061692" y="862589"/>
        <a:ext cx="606054" cy="606054"/>
      </dsp:txXfrm>
    </dsp:sp>
    <dsp:sp modelId="{158E0896-9600-4F53-BB7B-1248F36334C3}">
      <dsp:nvSpPr>
        <dsp:cNvPr id="0" name=""/>
        <dsp:cNvSpPr/>
      </dsp:nvSpPr>
      <dsp:spPr>
        <a:xfrm rot="16312830">
          <a:off x="1310648" y="635145"/>
          <a:ext cx="136209" cy="20605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>
            <a:solidFill>
              <a:srgbClr val="FF0000"/>
            </a:solidFill>
          </a:endParaRPr>
        </a:p>
      </dsp:txBody>
      <dsp:txXfrm rot="16312830">
        <a:off x="1310648" y="635145"/>
        <a:ext cx="136209" cy="206058"/>
      </dsp:txXfrm>
    </dsp:sp>
    <dsp:sp modelId="{F6E34A56-EE30-4360-8F6B-869D2D2750A1}">
      <dsp:nvSpPr>
        <dsp:cNvPr id="0" name=""/>
        <dsp:cNvSpPr/>
      </dsp:nvSpPr>
      <dsp:spPr>
        <a:xfrm>
          <a:off x="1090013" y="0"/>
          <a:ext cx="606054" cy="60605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kern="1200" dirty="0" smtClean="0">
              <a:solidFill>
                <a:schemeClr val="bg1"/>
              </a:solidFill>
            </a:rPr>
            <a:t>Родители, бабушки и </a:t>
          </a:r>
          <a:r>
            <a:rPr lang="ru-RU" sz="800" kern="1200" dirty="0" smtClean="0">
              <a:solidFill>
                <a:schemeClr val="bg1"/>
              </a:solidFill>
            </a:rPr>
            <a:t>дедушки</a:t>
          </a:r>
          <a:endParaRPr lang="ru-RU" sz="800" kern="1200" dirty="0">
            <a:solidFill>
              <a:schemeClr val="bg1"/>
            </a:solidFill>
          </a:endParaRPr>
        </a:p>
      </dsp:txBody>
      <dsp:txXfrm>
        <a:off x="1090013" y="0"/>
        <a:ext cx="606054" cy="606054"/>
      </dsp:txXfrm>
    </dsp:sp>
    <dsp:sp modelId="{43336632-66A7-4EBC-8332-87E1E4FCBFFD}">
      <dsp:nvSpPr>
        <dsp:cNvPr id="0" name=""/>
        <dsp:cNvSpPr/>
      </dsp:nvSpPr>
      <dsp:spPr>
        <a:xfrm rot="20505592">
          <a:off x="1705902" y="926316"/>
          <a:ext cx="144621" cy="206058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>
            <a:solidFill>
              <a:srgbClr val="FF0000"/>
            </a:solidFill>
          </a:endParaRPr>
        </a:p>
      </dsp:txBody>
      <dsp:txXfrm rot="20505592">
        <a:off x="1705902" y="926316"/>
        <a:ext cx="144621" cy="206058"/>
      </dsp:txXfrm>
    </dsp:sp>
    <dsp:sp modelId="{D858DEB5-A9A1-4427-814E-E2D7940C8A7E}">
      <dsp:nvSpPr>
        <dsp:cNvPr id="0" name=""/>
        <dsp:cNvSpPr/>
      </dsp:nvSpPr>
      <dsp:spPr>
        <a:xfrm>
          <a:off x="1896453" y="587485"/>
          <a:ext cx="606054" cy="60605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Times New Roman" pitchFamily="18" charset="0"/>
              <a:cs typeface="Times New Roman" pitchFamily="18" charset="0"/>
            </a:rPr>
            <a:t>Журналы</a:t>
          </a:r>
          <a:endParaRPr lang="ru-RU" sz="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96453" y="587485"/>
        <a:ext cx="606054" cy="606054"/>
      </dsp:txXfrm>
    </dsp:sp>
    <dsp:sp modelId="{870A0554-C8EC-4FFC-97E4-89575190CFD5}">
      <dsp:nvSpPr>
        <dsp:cNvPr id="0" name=""/>
        <dsp:cNvSpPr/>
      </dsp:nvSpPr>
      <dsp:spPr>
        <a:xfrm rot="3116884">
          <a:off x="1559933" y="1396113"/>
          <a:ext cx="131706" cy="206058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>
            <a:solidFill>
              <a:srgbClr val="FF0000"/>
            </a:solidFill>
          </a:endParaRPr>
        </a:p>
      </dsp:txBody>
      <dsp:txXfrm rot="3116884">
        <a:off x="1559933" y="1396113"/>
        <a:ext cx="131706" cy="206058"/>
      </dsp:txXfrm>
    </dsp:sp>
    <dsp:sp modelId="{DA109F66-0CE2-4AC4-8914-0611C702BF3C}">
      <dsp:nvSpPr>
        <dsp:cNvPr id="0" name=""/>
        <dsp:cNvSpPr/>
      </dsp:nvSpPr>
      <dsp:spPr>
        <a:xfrm>
          <a:off x="1588421" y="1535512"/>
          <a:ext cx="606054" cy="60605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Times New Roman" pitchFamily="18" charset="0"/>
              <a:cs typeface="Times New Roman" pitchFamily="18" charset="0"/>
            </a:rPr>
            <a:t>Книги</a:t>
          </a:r>
          <a:endParaRPr lang="ru-RU" sz="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588421" y="1535512"/>
        <a:ext cx="606054" cy="606054"/>
      </dsp:txXfrm>
    </dsp:sp>
    <dsp:sp modelId="{132D599F-59DB-4AD0-86FE-636F290E0509}">
      <dsp:nvSpPr>
        <dsp:cNvPr id="0" name=""/>
        <dsp:cNvSpPr/>
      </dsp:nvSpPr>
      <dsp:spPr>
        <a:xfrm rot="7496226">
          <a:off x="1074599" y="1396407"/>
          <a:ext cx="113845" cy="20605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>
            <a:solidFill>
              <a:srgbClr val="FF0000"/>
            </a:solidFill>
          </a:endParaRPr>
        </a:p>
      </dsp:txBody>
      <dsp:txXfrm rot="7496226">
        <a:off x="1074599" y="1396407"/>
        <a:ext cx="113845" cy="206058"/>
      </dsp:txXfrm>
    </dsp:sp>
    <dsp:sp modelId="{8777357E-A4AF-4CBB-81E4-53FD7F841F0B}">
      <dsp:nvSpPr>
        <dsp:cNvPr id="0" name=""/>
        <dsp:cNvSpPr/>
      </dsp:nvSpPr>
      <dsp:spPr>
        <a:xfrm>
          <a:off x="591606" y="1535512"/>
          <a:ext cx="606054" cy="606054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Times New Roman" pitchFamily="18" charset="0"/>
              <a:cs typeface="Times New Roman" pitchFamily="18" charset="0"/>
            </a:rPr>
            <a:t>Интернет</a:t>
          </a:r>
          <a:endParaRPr lang="ru-RU" sz="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91606" y="1535512"/>
        <a:ext cx="606054" cy="606054"/>
      </dsp:txXfrm>
    </dsp:sp>
    <dsp:sp modelId="{40F1927D-91D6-482F-945E-FBA40C2D032B}">
      <dsp:nvSpPr>
        <dsp:cNvPr id="0" name=""/>
        <dsp:cNvSpPr/>
      </dsp:nvSpPr>
      <dsp:spPr>
        <a:xfrm rot="11968261">
          <a:off x="940516" y="909694"/>
          <a:ext cx="116210" cy="206058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 rot="11968261">
        <a:off x="940516" y="909694"/>
        <a:ext cx="116210" cy="206058"/>
      </dsp:txXfrm>
    </dsp:sp>
    <dsp:sp modelId="{B17CB337-8D9A-450B-8570-45E1E7FFAE91}">
      <dsp:nvSpPr>
        <dsp:cNvPr id="0" name=""/>
        <dsp:cNvSpPr/>
      </dsp:nvSpPr>
      <dsp:spPr>
        <a:xfrm>
          <a:off x="283573" y="587485"/>
          <a:ext cx="606054" cy="606054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kern="1200" dirty="0" smtClean="0">
              <a:latin typeface="Times New Roman" pitchFamily="18" charset="0"/>
              <a:cs typeface="Times New Roman" pitchFamily="18" charset="0"/>
            </a:rPr>
            <a:t>Воспитатели</a:t>
          </a:r>
          <a:endParaRPr lang="ru-RU" sz="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3573" y="587485"/>
        <a:ext cx="606054" cy="6060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5E10B-A108-4581-82A5-D0AF2F8F88EC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0F114-CF32-40DB-AF4F-78505E4AE2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5E10B-A108-4581-82A5-D0AF2F8F88EC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0F114-CF32-40DB-AF4F-78505E4AE2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5E10B-A108-4581-82A5-D0AF2F8F88EC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0F114-CF32-40DB-AF4F-78505E4AE2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5E10B-A108-4581-82A5-D0AF2F8F88EC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0F114-CF32-40DB-AF4F-78505E4AE2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5E10B-A108-4581-82A5-D0AF2F8F88EC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0F114-CF32-40DB-AF4F-78505E4AE2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5E10B-A108-4581-82A5-D0AF2F8F88EC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0F114-CF32-40DB-AF4F-78505E4AE2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5E10B-A108-4581-82A5-D0AF2F8F88EC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0F114-CF32-40DB-AF4F-78505E4AE2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5E10B-A108-4581-82A5-D0AF2F8F88EC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0F114-CF32-40DB-AF4F-78505E4AE2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5E10B-A108-4581-82A5-D0AF2F8F88EC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0F114-CF32-40DB-AF4F-78505E4AE2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5E10B-A108-4581-82A5-D0AF2F8F88EC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0F114-CF32-40DB-AF4F-78505E4AE2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5E10B-A108-4581-82A5-D0AF2F8F88EC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0F114-CF32-40DB-AF4F-78505E4AE2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05E10B-A108-4581-82A5-D0AF2F8F88EC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0F114-CF32-40DB-AF4F-78505E4AE2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ds23tuapse.ru/upload/iblock/193/konkur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286000" y="285728"/>
            <a:ext cx="6572280" cy="962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9625" algn="ctr">
              <a:lnSpc>
                <a:spcPct val="107000"/>
              </a:lnSpc>
            </a:pPr>
            <a:r>
              <a:rPr lang="ru-RU" altLang="ru-RU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</a:p>
          <a:p>
            <a:pPr marL="809625" algn="ctr"/>
            <a:r>
              <a:rPr lang="ru-RU" altLang="ru-RU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детский сад № 45</a:t>
            </a:r>
            <a:endParaRPr lang="ru-RU" altLang="ru-RU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00298" y="1357298"/>
            <a:ext cx="478634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Проект</a:t>
            </a:r>
            <a:br>
              <a:rPr lang="ru-RU" alt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«</a:t>
            </a:r>
            <a:r>
              <a:rPr lang="ru-RU" altLang="ru-RU" sz="3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Эколята</a:t>
            </a:r>
            <a:r>
              <a:rPr lang="ru-RU" alt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дошколята </a:t>
            </a:r>
            <a:br>
              <a:rPr lang="ru-RU" alt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юные защитники                                    Природы»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5572139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alt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43702" y="5681438"/>
            <a:ext cx="2500298" cy="830997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smtClean="0">
                <a:latin typeface="Times New Roman" pitchFamily="18" charset="0"/>
                <a:cs typeface="Times New Roman" pitchFamily="18" charset="0"/>
              </a:rPr>
              <a:t>Выполнила: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Борискова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О.С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2022г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900igr.net/up/datai/113556/0002-002-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57224" y="500042"/>
            <a:ext cx="6786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с родителями</a:t>
            </a:r>
            <a:endParaRPr lang="ru-RU" sz="3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214422"/>
            <a:ext cx="592935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tabLst>
                <a:tab pos="457200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Помощь в подборе познавательного материала</a:t>
            </a: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tabLst>
                <a:tab pos="457200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Участие в беседах</a:t>
            </a: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tabLst>
                <a:tab pos="457200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Изготовление родителями и детьми творческих </a:t>
            </a:r>
            <a:r>
              <a:rPr lang="ru-RU" dirty="0" smtClean="0">
                <a:ea typeface="Times New Roman" pitchFamily="18" charset="0"/>
                <a:cs typeface="Times New Roman" pitchFamily="18" charset="0"/>
              </a:rPr>
              <a:t>работ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«Люблю тебя мой край родной»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tabLst>
                <a:tab pos="457200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Консультации: </a:t>
            </a:r>
            <a:endParaRPr lang="ru-RU" sz="1000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«Природа  в жизни вашей семьи»,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«Экологическое воспитание ребенка». 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Акция: «Насекомые – наши друзья»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Изготовление кукол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Эколят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s://sosnovskaya-dmdou66.edumsko.ru/uploads/3000/5414/persona/folders/1-1.jpg?148872219029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4071942"/>
            <a:ext cx="1438275" cy="20314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http://www.lugacity.ru/uploads/posts/2012-06/1339241113_1.jpg"/>
          <p:cNvPicPr/>
          <p:nvPr/>
        </p:nvPicPr>
        <p:blipFill>
          <a:blip r:embed="rId4" cstate="print"/>
          <a:srcRect t="13690"/>
          <a:stretch>
            <a:fillRect/>
          </a:stretch>
        </p:blipFill>
        <p:spPr bwMode="auto">
          <a:xfrm>
            <a:off x="5357818" y="2285992"/>
            <a:ext cx="3143272" cy="20717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http://images-on-off.com/images/64/maketlesaizbumagi-1b2c363d.jpg"/>
          <p:cNvPicPr/>
          <p:nvPr/>
        </p:nvPicPr>
        <p:blipFill>
          <a:blip r:embed="rId5" cstate="print"/>
          <a:srcRect l="3456" t="7669"/>
          <a:stretch>
            <a:fillRect/>
          </a:stretch>
        </p:blipFill>
        <p:spPr bwMode="auto">
          <a:xfrm>
            <a:off x="5643570" y="4714884"/>
            <a:ext cx="2314575" cy="16627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3786190"/>
            <a:ext cx="1505052" cy="20820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900igr.net/up/datai/113556/0002-002-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14348" y="500042"/>
            <a:ext cx="68580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Поисково-познавательная деятельность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428736"/>
            <a:ext cx="785818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lvl="2">
              <a:buFont typeface="Wingdings" pitchFamily="2" charset="2"/>
              <a:buChar char="v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2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Знакомство  детей  группы №8 с  куклами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Эколятами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endParaRPr lang="ru-RU" dirty="0" smtClean="0">
              <a:solidFill>
                <a:srgbClr val="00B050"/>
              </a:solidFill>
            </a:endParaRPr>
          </a:p>
        </p:txBody>
      </p:sp>
      <p:pic>
        <p:nvPicPr>
          <p:cNvPr id="8" name="Рисунок 7" descr="C:\Users\admin\Desktop\IMG_179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000372"/>
            <a:ext cx="3571900" cy="26265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C:\Users\admin\Desktop\IMG_178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3214686"/>
            <a:ext cx="2609854" cy="23860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900igr.net/up/datai/113556/0002-002-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786050" y="714356"/>
            <a:ext cx="235745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Умницей дети читают книги о природе и животных, делают поделки, учатся ухаживать за растениями и животными.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80" y="928670"/>
            <a:ext cx="2795710" cy="20967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64" y="3000372"/>
            <a:ext cx="2790850" cy="23074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72" y="3071810"/>
            <a:ext cx="1739712" cy="23196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2000232" y="5357826"/>
            <a:ext cx="35719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Елочкой проводят опыты и эксперименты. Для этого в группе создана целая лаборатория</a:t>
            </a:r>
            <a:endParaRPr lang="ru-RU" dirty="0"/>
          </a:p>
        </p:txBody>
      </p:sp>
      <p:pic>
        <p:nvPicPr>
          <p:cNvPr id="10" name="Рисунок 9" descr="C:\Users\admin\Desktop\IMG_179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6286201" y="4143691"/>
            <a:ext cx="2143762" cy="17145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C:\Users\admin\Desktop\IMG_179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642909" y="928671"/>
            <a:ext cx="2143141" cy="17145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900igr.net/up/datai/113556/0002-002-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857232"/>
            <a:ext cx="2829528" cy="21221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500430" y="1000108"/>
            <a:ext cx="32147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с Шалуном дети играют в подвижные, словесные, дидактические игры. Вместе со всеми героями мы проводим веселые развлечения, изучаем обитателей земли и родного края, изучаем лекарственные растения нашего края, собираем гербарии и коллекцию необычных камней.</a:t>
            </a:r>
            <a:endParaRPr lang="ru-RU" sz="1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702" y="3857628"/>
            <a:ext cx="1841333" cy="24551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571736" y="5000636"/>
            <a:ext cx="36433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Тихоня учит детей наблюдать за окружающей природой, знакомит с народными приметами, пословицами и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закличками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C:\Users\admin\Desktop\IMG_179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6697679" y="1731949"/>
            <a:ext cx="1854200" cy="13906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C:\Users\admin\Desktop\IMG_179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357166" y="3929058"/>
            <a:ext cx="2428876" cy="18573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C:\Users\admin\Desktop\IMG_1792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86182" y="3429000"/>
            <a:ext cx="1790700" cy="13430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900igr.net/up/datai/113556/0002-002-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1472" y="571480"/>
            <a:ext cx="7072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III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этап – создание проекта</a:t>
            </a:r>
            <a:endParaRPr lang="ru-RU" sz="3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1285861"/>
            <a:ext cx="70009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группе  оформили экологический уголок  «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Эколята-дошколята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дидактических игр </a:t>
            </a:r>
          </a:p>
          <a:p>
            <a:endParaRPr lang="ru-RU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52" y="2071678"/>
            <a:ext cx="2767891" cy="36905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C:\Users\admin\Desktop\эколята\фото экология\IMG_152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3071810"/>
            <a:ext cx="2308221" cy="20883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900igr.net/up/datai/113556/0002-002-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00100" y="571480"/>
            <a:ext cx="66437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Вывод: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428868"/>
            <a:ext cx="721523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Дети  получили первичные представления о природе, многообразии животного и растительного мира, сформировались  простейшие представления о мероприятиях, направленных на охрану природы,  сформировалось осознанное отношение к природе, важность ее охраны , получили  практические знания, умения и  навыки в уходе за растениями, животными. </a:t>
            </a:r>
            <a:endParaRPr lang="ru-RU" b="1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1214422"/>
            <a:ext cx="7429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В ходе реализации проекта мы пришли к выводу, что подобные занятия, игры, продуктивная деятельность объединяют детей общими впечатлениями, переживаниями,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повлияли на экологическое  развитие детей.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C:\Users\admin\Desktop\эколята\фото экология\IMG_149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214818"/>
            <a:ext cx="2581283" cy="19538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C:\Users\admin\Desktop\IMG_179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613740" y="4458698"/>
            <a:ext cx="1951038" cy="14632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C:\Users\admin\Desktop\IMG_178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4214818"/>
            <a:ext cx="2571768" cy="19288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http://900igr.net/up/datai/113556/0002-002-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71472" y="571480"/>
            <a:ext cx="7143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Участники проекта: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 младшей группы, воспитатели, родители.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5072074"/>
            <a:ext cx="86439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 проекта: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Краткосрочный,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информационно-практико-ориентированный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C:\Users\Женек\Desktop\img029.jpg"/>
          <p:cNvPicPr/>
          <p:nvPr/>
        </p:nvPicPr>
        <p:blipFill>
          <a:blip r:embed="rId3" cstate="print"/>
          <a:srcRect l="3207" r="32977" b="68764"/>
          <a:stretch>
            <a:fillRect/>
          </a:stretch>
        </p:blipFill>
        <p:spPr bwMode="auto">
          <a:xfrm>
            <a:off x="1214414" y="2000240"/>
            <a:ext cx="6572295" cy="27146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900igr.net/up/datai/113556/0002-002-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857356" y="500042"/>
            <a:ext cx="55721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357298"/>
            <a:ext cx="8072494" cy="3180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Ребёнок начинает познавать мир с самого рождения, а вместе с изучением окружающей среды он должен получать представление о её хрупкости, учиться любить, беречь и защищать природу, узнавать, какие действия человека наносят ей непоправимый вред.  Работа по экологическому воспитанию в детском саду как раз и призвана решать эти задачи.</a:t>
            </a:r>
            <a:br>
              <a:rPr lang="ru-RU" alt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alt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Маленькие дети ощущают себя частью природы, у них ещё не развилось потребительское отношение к ней. Поэтому главная задача — сделать так, чтобы ощущение неразрывной связи с окружающим миром, возникшее в раннем детстве, осталось </a:t>
            </a:r>
          </a:p>
          <a:p>
            <a:r>
              <a:rPr lang="ru-RU" alt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всю жизнь. </a:t>
            </a:r>
          </a:p>
          <a:p>
            <a:pPr>
              <a:lnSpc>
                <a:spcPct val="115000"/>
              </a:lnSpc>
            </a:pPr>
            <a:r>
              <a:rPr lang="ru-RU" alt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endParaRPr lang="ru-RU" altLang="ru-RU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7" name="Picture 5" descr="http://xn--80atdlv6dr.xn--p1ai/wp-content/uploads/2017/12/ekolyat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14900" y="3786190"/>
            <a:ext cx="380050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42910" y="4143380"/>
            <a:ext cx="42862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этого в своей группе 4 года жизни мы создали экологический уголок ,  назвали его «</a:t>
            </a:r>
            <a:r>
              <a:rPr lang="ru-RU" altLang="ru-RU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Эколята-дошколята</a:t>
            </a:r>
            <a:r>
              <a:rPr lang="ru-RU" alt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и познакомили детей со сказочными персонажами, которые помогают решать   множество важных задач.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900igr.net/up/datai/113556/0002-002-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1472" y="428604"/>
            <a:ext cx="707236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alt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экологического образования  и экологической культуры у детей  младшего дошкольного возраста.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1285861"/>
            <a:ext cx="735811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Учить детей осознавать необходимость сохранения, охраны и спасения природы;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систему ценностных отношений к природе, ее растительному и животному миру;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Расширять общий кругозор детей;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творческие способности;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любовь к природе и бережное отношению к ней.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24" y="3929066"/>
            <a:ext cx="1684446" cy="22459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C:\Users\admin\Desktop\эколята\фото экология\IMG_1509.JPG"/>
          <p:cNvPicPr/>
          <p:nvPr/>
        </p:nvPicPr>
        <p:blipFill>
          <a:blip r:embed="rId4" cstate="print"/>
          <a:srcRect l="18294" r="6975"/>
          <a:stretch>
            <a:fillRect/>
          </a:stretch>
        </p:blipFill>
        <p:spPr bwMode="auto">
          <a:xfrm>
            <a:off x="6572264" y="3857628"/>
            <a:ext cx="1714512" cy="22145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C:\Users\admin\Desktop\эколята\фото экология\IMG_142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3366635" y="4134299"/>
            <a:ext cx="2356246" cy="18029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900igr.net/up/datai/113556/0002-002-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14348" y="571480"/>
            <a:ext cx="69294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Этапы работы по проекту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857364"/>
            <a:ext cx="41434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tabLst>
                <a:tab pos="457200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Подбор иллюстративного материала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b="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по теме;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Подбор художественной литературы ;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Беседы с детьми;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Подбор дидактических игр;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tabLst>
                <a:tab pos="457200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ополнение книжного уголка;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tabLst>
                <a:tab pos="457200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Подбор   мультфильмов.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1214423"/>
            <a:ext cx="7143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этап - организационный (подготовительный)</a:t>
            </a:r>
            <a:endParaRPr lang="ru-RU" dirty="0"/>
          </a:p>
        </p:txBody>
      </p:sp>
      <p:graphicFrame>
        <p:nvGraphicFramePr>
          <p:cNvPr id="8" name="Схема 7"/>
          <p:cNvGraphicFramePr/>
          <p:nvPr/>
        </p:nvGraphicFramePr>
        <p:xfrm>
          <a:off x="5786446" y="1643050"/>
          <a:ext cx="2786082" cy="2143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3500430" y="5072074"/>
            <a:ext cx="51435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Знакомство детей с </a:t>
            </a:r>
            <a:r>
              <a:rPr lang="ru-RU" altLang="ru-RU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Эколятами</a:t>
            </a:r>
            <a:r>
              <a:rPr lang="ru-RU" alt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продолжается дома. Каждый из воспитанников с удовольствием посмотрел мультфильм про юных защитников природы. </a:t>
            </a:r>
            <a:endParaRPr lang="ru-RU" altLang="ru-RU" sz="24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1" name="Picture 2" descr="https://i.ytimg.com/vi/iICi4yGJAho/hqdefault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596" y="4068352"/>
            <a:ext cx="3071834" cy="2303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ds04.infourok.ru/uploads/ex/0063/00073fda-f46f2144/img2.jpg"/>
          <p:cNvPicPr/>
          <p:nvPr/>
        </p:nvPicPr>
        <p:blipFill>
          <a:blip r:embed="rId9" cstate="print"/>
          <a:srcRect l="67504" t="4701" r="1229" b="50427"/>
          <a:stretch>
            <a:fillRect/>
          </a:stretch>
        </p:blipFill>
        <p:spPr bwMode="auto">
          <a:xfrm>
            <a:off x="4143372" y="3000372"/>
            <a:ext cx="1857375" cy="20002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900igr.net/up/datai/113556/0002-002-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34" y="428604"/>
            <a:ext cx="7072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этап- выполнение проекта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1000108"/>
            <a:ext cx="6357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Познавательно - речевое развитие</a:t>
            </a:r>
            <a:endParaRPr lang="ru-RU" sz="24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00034" y="1500173"/>
          <a:ext cx="8215371" cy="494672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736792"/>
                <a:gridCol w="3478579"/>
              </a:tblGrid>
              <a:tr h="36851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Формы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 методы работы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</a:t>
                      </a:r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Результат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48258"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1818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 Рассматривание  иллюстраций для </a:t>
                      </a:r>
                      <a:r>
                        <a:rPr lang="ru-RU" alt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знакомства с обитателями природы: «Животные», «Насекомые», «Птицы», «Деревья», «Цветы», «Красная книга животных и растений»…</a:t>
                      </a:r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Дети научились высказываться о том, что им больше всего понравилось и почему.</a:t>
                      </a:r>
                    </a:p>
                    <a:p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1265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 Чтение детям экологических сказок,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стихов и рассказов.</a:t>
                      </a:r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Дети научились  внимательно слушать, не перебивать воспитателя во время чтения, отвечать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 вопросы. </a:t>
                      </a:r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0748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 Знакомство с «Жалобной книгой природы»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Дети научились 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делать простейшие выводы, высказывать предположения.</a:t>
                      </a:r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82916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 Беседы «Правила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поведения в лесу»,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  «Будь природе другом»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Дети </a:t>
                      </a:r>
                      <a:r>
                        <a:rPr lang="ru-RU" alt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осознали необходимость сохранения, охраны и спасения природы.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900igr.net/up/datai/113556/0002-002-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42976" y="500043"/>
            <a:ext cx="65722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0719C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Социально – личностное  развитие</a:t>
            </a:r>
            <a:br>
              <a:rPr lang="ru-RU" sz="2400" b="1" dirty="0" smtClean="0">
                <a:ln w="1905"/>
                <a:solidFill>
                  <a:srgbClr val="0719C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00034" y="1142984"/>
          <a:ext cx="8215370" cy="2357136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715040"/>
                <a:gridCol w="2500330"/>
              </a:tblGrid>
              <a:tr h="409937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Формы и методы работы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Результат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94719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1. Развивающие игры:  «Времена года», «Собери картинку», «Подбери и назови», «Кто где живет», «В воде, на земле, в воздухе» , «Земля и ее жители» и многие другие.</a:t>
                      </a:r>
                    </a:p>
                    <a:p>
                      <a:pPr marL="342900" indent="-342900" algn="l">
                        <a:buNone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2. Макет «В гостях у </a:t>
                      </a:r>
                      <a:r>
                        <a:rPr lang="ru-RU" sz="1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Эколят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 (в разное время года)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Изготовление новых дидактических игр и пособий по данной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теме.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Рисунок 7" descr="C:\Users\admin\Desktop\эколята\фото экология\IMG_148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3071810"/>
            <a:ext cx="1931983" cy="14287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C:\Users\admin\Desktop\эколята\фото экология\IMG_1487.JPG"/>
          <p:cNvPicPr/>
          <p:nvPr/>
        </p:nvPicPr>
        <p:blipFill>
          <a:blip r:embed="rId4" cstate="print"/>
          <a:srcRect l="4339"/>
          <a:stretch>
            <a:fillRect/>
          </a:stretch>
        </p:blipFill>
        <p:spPr bwMode="auto">
          <a:xfrm>
            <a:off x="3643306" y="4214818"/>
            <a:ext cx="1574793" cy="12858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C:\Users\admin\Desktop\эколята\фото экология\IMG_149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4929198"/>
            <a:ext cx="1914530" cy="14001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C:\Users\admin\Desktop\эколята\фото экология\IMG_1490.JPG"/>
          <p:cNvPicPr/>
          <p:nvPr/>
        </p:nvPicPr>
        <p:blipFill>
          <a:blip r:embed="rId6" cstate="print"/>
          <a:srcRect l="19084"/>
          <a:stretch>
            <a:fillRect/>
          </a:stretch>
        </p:blipFill>
        <p:spPr bwMode="auto">
          <a:xfrm>
            <a:off x="7143768" y="4214818"/>
            <a:ext cx="1514477" cy="12608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C:\Users\admin\Desktop\IMG_1790.JPG"/>
          <p:cNvPicPr/>
          <p:nvPr/>
        </p:nvPicPr>
        <p:blipFill>
          <a:blip r:embed="rId7" cstate="print"/>
          <a:srcRect t="16561"/>
          <a:stretch>
            <a:fillRect/>
          </a:stretch>
        </p:blipFill>
        <p:spPr bwMode="auto">
          <a:xfrm>
            <a:off x="714348" y="4071942"/>
            <a:ext cx="2347915" cy="17478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900igr.net/up/datai/113556/0002-002-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214414" y="571480"/>
            <a:ext cx="6215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905"/>
                <a:solidFill>
                  <a:srgbClr val="0719C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Художественно – эстетическое развитие</a:t>
            </a:r>
            <a:endParaRPr lang="ru-RU" sz="2400" b="1" dirty="0">
              <a:ln w="1905"/>
              <a:solidFill>
                <a:srgbClr val="0719C3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71472" y="1397000"/>
          <a:ext cx="8072494" cy="214376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084259"/>
                <a:gridCol w="298823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Формы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 методы работы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Результат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 «Волшебные превращения» - раскрашивание</a:t>
                      </a:r>
                      <a:r>
                        <a:rPr lang="ru-RU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героев </a:t>
                      </a:r>
                      <a:r>
                        <a:rPr lang="ru-RU" sz="1600" baseline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Эколят</a:t>
                      </a:r>
                      <a:r>
                        <a:rPr lang="ru-RU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Дети</a:t>
                      </a:r>
                      <a:r>
                        <a:rPr lang="ru-RU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закрепили образы сказочных героев</a:t>
                      </a:r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r>
                        <a:rPr lang="ru-RU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Совместная деятельность родителей  и детей: 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ru-RU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Выставка рисунков «Мои питомцы», «Здравствуй лето»(природа летом).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Тематическая выставка работ.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r>
                        <a:rPr lang="ru-RU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Аппликация «Поможем вырастить лес»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Выставка работ.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Рисунок 5" descr="http://kcdod.khb.ru/files/documents/9210_yolochka_2.jpg"/>
          <p:cNvPicPr>
            <a:picLocks noChangeAspect="1" noChangeArrowheads="1"/>
          </p:cNvPicPr>
          <p:nvPr/>
        </p:nvPicPr>
        <p:blipFill>
          <a:blip r:embed="rId3" cstate="print"/>
          <a:srcRect l="10342" t="2785" r="6673" b="4095"/>
          <a:stretch>
            <a:fillRect/>
          </a:stretch>
        </p:blipFill>
        <p:spPr bwMode="auto">
          <a:xfrm>
            <a:off x="3571868" y="3143248"/>
            <a:ext cx="2214578" cy="2661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im0-tub-ru.yandex.net/i?id=ab61afbb581c67bf4cdf02f2495f24ed-l&amp;n=13"/>
          <p:cNvPicPr/>
          <p:nvPr/>
        </p:nvPicPr>
        <p:blipFill>
          <a:blip r:embed="rId4" cstate="print"/>
          <a:srcRect l="2726" b="3632"/>
          <a:stretch>
            <a:fillRect/>
          </a:stretch>
        </p:blipFill>
        <p:spPr bwMode="auto">
          <a:xfrm>
            <a:off x="5929322" y="4000504"/>
            <a:ext cx="2709860" cy="20644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C:\Users\admin\Desktop\IMG_178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857225" y="3929065"/>
            <a:ext cx="2571767" cy="21431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900igr.net/up/datai/113556/0002-002-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85787" y="571480"/>
            <a:ext cx="65008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Нравственное воспитание 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57422" y="1142985"/>
            <a:ext cx="550072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Духовно-нравственное воспитание детей вплотную связано с экологическим воспитанием. У полюбившего природу ребенка не возникнет желание бездумно рвать цветы, обижать животных, разрушать гнезда птиц. Именно природа способствует формированию не только нравственности, но и духовности ребенка, способного к сопереживанию и пониманию добра и зла.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4214818"/>
            <a:ext cx="44291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"/>
            </a:pPr>
            <a:r>
              <a:rPr lang="ru-RU" alt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Акция «Насекомые – наши друзья», с целью воспитания эмоционального и чувственного отношения к окружающей природе, защите насекомых.</a:t>
            </a:r>
            <a:endParaRPr lang="ru-RU" alt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8" name="Рисунок 3" descr="https://dreem-pics.com/uploads/posts/2017-10/1508082063_01-4.png"/>
          <p:cNvPicPr>
            <a:picLocks noChangeAspect="1" noChangeArrowheads="1"/>
          </p:cNvPicPr>
          <p:nvPr/>
        </p:nvPicPr>
        <p:blipFill>
          <a:blip r:embed="rId3" cstate="print"/>
          <a:srcRect l="17201" t="11864" r="18837" b="12840"/>
          <a:stretch>
            <a:fillRect/>
          </a:stretch>
        </p:blipFill>
        <p:spPr bwMode="auto">
          <a:xfrm>
            <a:off x="114629" y="500042"/>
            <a:ext cx="2257096" cy="2938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www.maam.ru/upload/blogs/detsad-50042-1463076974.jpg"/>
          <p:cNvPicPr/>
          <p:nvPr/>
        </p:nvPicPr>
        <p:blipFill>
          <a:blip r:embed="rId4" cstate="print"/>
          <a:srcRect l="3207" t="1923" r="4276" b="4060"/>
          <a:stretch>
            <a:fillRect/>
          </a:stretch>
        </p:blipFill>
        <p:spPr bwMode="auto">
          <a:xfrm>
            <a:off x="5429256" y="3786190"/>
            <a:ext cx="2724150" cy="20773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805</Words>
  <Application>Microsoft Office PowerPoint</Application>
  <PresentationFormat>Экран (4:3)</PresentationFormat>
  <Paragraphs>94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Ольга</cp:lastModifiedBy>
  <cp:revision>35</cp:revision>
  <dcterms:created xsi:type="dcterms:W3CDTF">2018-07-05T10:46:30Z</dcterms:created>
  <dcterms:modified xsi:type="dcterms:W3CDTF">2022-03-21T17:36:40Z</dcterms:modified>
</cp:coreProperties>
</file>