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  <p:sldId id="289" r:id="rId32"/>
    <p:sldId id="290" r:id="rId33"/>
    <p:sldId id="258" r:id="rId34"/>
    <p:sldId id="27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3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56305-50A9-4EB4-8630-50C8D5FDCF88}" type="datetimeFigureOut">
              <a:rPr lang="ru-RU" smtClean="0"/>
              <a:pPr/>
              <a:t>10.03.2025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77931-DDAD-4E4A-9835-CBE425CA71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slide" Target="slide14.xml"/><Relationship Id="rId18" Type="http://schemas.openxmlformats.org/officeDocument/2006/relationships/slide" Target="slide19.xml"/><Relationship Id="rId26" Type="http://schemas.openxmlformats.org/officeDocument/2006/relationships/slide" Target="slide27.xml"/><Relationship Id="rId3" Type="http://schemas.openxmlformats.org/officeDocument/2006/relationships/slide" Target="slide4.xml"/><Relationship Id="rId21" Type="http://schemas.openxmlformats.org/officeDocument/2006/relationships/slide" Target="slide22.xml"/><Relationship Id="rId7" Type="http://schemas.openxmlformats.org/officeDocument/2006/relationships/slide" Target="slide8.xml"/><Relationship Id="rId12" Type="http://schemas.openxmlformats.org/officeDocument/2006/relationships/slide" Target="slide13.xml"/><Relationship Id="rId17" Type="http://schemas.openxmlformats.org/officeDocument/2006/relationships/slide" Target="slide18.xml"/><Relationship Id="rId25" Type="http://schemas.openxmlformats.org/officeDocument/2006/relationships/slide" Target="slide26.xml"/><Relationship Id="rId33" Type="http://schemas.openxmlformats.org/officeDocument/2006/relationships/image" Target="../media/image2.jpeg"/><Relationship Id="rId2" Type="http://schemas.openxmlformats.org/officeDocument/2006/relationships/slide" Target="slide3.xml"/><Relationship Id="rId16" Type="http://schemas.openxmlformats.org/officeDocument/2006/relationships/slide" Target="slide17.xml"/><Relationship Id="rId20" Type="http://schemas.openxmlformats.org/officeDocument/2006/relationships/slide" Target="slide21.xml"/><Relationship Id="rId29" Type="http://schemas.openxmlformats.org/officeDocument/2006/relationships/slide" Target="slide30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24" Type="http://schemas.openxmlformats.org/officeDocument/2006/relationships/slide" Target="slide25.xml"/><Relationship Id="rId32" Type="http://schemas.openxmlformats.org/officeDocument/2006/relationships/image" Target="../media/image3.jpeg"/><Relationship Id="rId5" Type="http://schemas.openxmlformats.org/officeDocument/2006/relationships/slide" Target="slide6.xml"/><Relationship Id="rId15" Type="http://schemas.openxmlformats.org/officeDocument/2006/relationships/slide" Target="slide16.xml"/><Relationship Id="rId23" Type="http://schemas.openxmlformats.org/officeDocument/2006/relationships/slide" Target="slide24.xml"/><Relationship Id="rId28" Type="http://schemas.openxmlformats.org/officeDocument/2006/relationships/slide" Target="slide29.xml"/><Relationship Id="rId10" Type="http://schemas.openxmlformats.org/officeDocument/2006/relationships/slide" Target="slide11.xml"/><Relationship Id="rId19" Type="http://schemas.openxmlformats.org/officeDocument/2006/relationships/slide" Target="slide20.xml"/><Relationship Id="rId31" Type="http://schemas.openxmlformats.org/officeDocument/2006/relationships/slide" Target="slide32.xml"/><Relationship Id="rId4" Type="http://schemas.openxmlformats.org/officeDocument/2006/relationships/slide" Target="slide5.xml"/><Relationship Id="rId9" Type="http://schemas.openxmlformats.org/officeDocument/2006/relationships/slide" Target="slide10.xml"/><Relationship Id="rId14" Type="http://schemas.openxmlformats.org/officeDocument/2006/relationships/slide" Target="slide15.xml"/><Relationship Id="rId22" Type="http://schemas.openxmlformats.org/officeDocument/2006/relationships/slide" Target="slide23.xml"/><Relationship Id="rId27" Type="http://schemas.openxmlformats.org/officeDocument/2006/relationships/slide" Target="slide28.xml"/><Relationship Id="rId30" Type="http://schemas.openxmlformats.org/officeDocument/2006/relationships/slide" Target="slide3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s://autotravel.ru/phalbum/90329/133.jpg" TargetMode="External"/><Relationship Id="rId13" Type="http://schemas.openxmlformats.org/officeDocument/2006/relationships/hyperlink" Target="https://cameralabs.org/media/lab17/09/05/raskrashennye-istoricheskie-fotografii_22.jpg" TargetMode="External"/><Relationship Id="rId18" Type="http://schemas.openxmlformats.org/officeDocument/2006/relationships/hyperlink" Target="http://www.rukopisi.imli.ru/sites/default/files/rukopis/02_10.jpg" TargetMode="External"/><Relationship Id="rId3" Type="http://schemas.openxmlformats.org/officeDocument/2006/relationships/hyperlink" Target="http://litberez.narod.ru/esenin_portret.jpg" TargetMode="External"/><Relationship Id="rId21" Type="http://schemas.openxmlformats.org/officeDocument/2006/relationships/hyperlink" Target="https://stihi.ru/pics/2018/12/14/7717.jpg" TargetMode="External"/><Relationship Id="rId7" Type="http://schemas.openxmlformats.org/officeDocument/2006/relationships/hyperlink" Target="https://otvet.imgsmail.ru/download/8674507_5b46abb2429effde379cdbec8a246044_800.jpg" TargetMode="External"/><Relationship Id="rId12" Type="http://schemas.openxmlformats.org/officeDocument/2006/relationships/hyperlink" Target="https://fullpicture.ru/wp-content/uploads/2019/12/petersburg-photo-19th-century4-1.jpg" TargetMode="External"/><Relationship Id="rId17" Type="http://schemas.openxmlformats.org/officeDocument/2006/relationships/hyperlink" Target="http://b.foto.radikal.ru/0603/afb78a9ac76b.jpg" TargetMode="External"/><Relationship Id="rId2" Type="http://schemas.openxmlformats.org/officeDocument/2006/relationships/hyperlink" Target="https://krot.info/uploads/posts/2020-01/1580232868_2-p-nezhnie-foni-s-osennimi-listyami-2.jpg" TargetMode="External"/><Relationship Id="rId16" Type="http://schemas.openxmlformats.org/officeDocument/2006/relationships/hyperlink" Target="https://fb.ru/misc/i/gallery/39254/1034195.jpg" TargetMode="External"/><Relationship Id="rId20" Type="http://schemas.openxmlformats.org/officeDocument/2006/relationships/hyperlink" Target="http://zhivaya-zhizn.ru/wp-content/uploads/2018/10/023-&#1045;&#1089;&#1077;&#1085;&#1080;&#1085;-&#1051;&#1077;&#1073;&#1105;&#1076;&#1091;&#1096;&#1082;&#1072;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feb-web.ru/feb/esenin/pictures/el1-436-.jpg" TargetMode="External"/><Relationship Id="rId11" Type="http://schemas.openxmlformats.org/officeDocument/2006/relationships/hyperlink" Target="https://img-fotki.yandex.ru/get/5812/96979910.6b0/0_99c90_d44fc6a9_XL" TargetMode="External"/><Relationship Id="rId5" Type="http://schemas.openxmlformats.org/officeDocument/2006/relationships/hyperlink" Target="http://rasfokus.ru/images/photos/medium/fee7e8666c14a5d6d454f91f1e5403d7.jpg" TargetMode="External"/><Relationship Id="rId15" Type="http://schemas.openxmlformats.org/officeDocument/2006/relationships/hyperlink" Target="https://citifox.ru/wp-content/uploads/2016/09/proxy.im2gsmail.ru_-676x1000.jpg" TargetMode="External"/><Relationship Id="rId10" Type="http://schemas.openxmlformats.org/officeDocument/2006/relationships/hyperlink" Target="http://s.picture-russia.ru/wpic/l/c/2/c264e1c90b385cab06e555e2f479e2b4.jpg" TargetMode="External"/><Relationship Id="rId19" Type="http://schemas.openxmlformats.org/officeDocument/2006/relationships/hyperlink" Target="https://kuda-mo.ru/uploads/2c11dec6c94da6311af657dc7262cd83.jpeg" TargetMode="External"/><Relationship Id="rId4" Type="http://schemas.openxmlformats.org/officeDocument/2006/relationships/hyperlink" Target="https://tunnel.ru/tmp/ZbHk2qdRhIm10L8pUJSK/eseninryab.jpg" TargetMode="External"/><Relationship Id="rId9" Type="http://schemas.openxmlformats.org/officeDocument/2006/relationships/hyperlink" Target="https://s00.yaplakal.com/pics/pics_original/1/0/4/7520401.jpg" TargetMode="External"/><Relationship Id="rId14" Type="http://schemas.openxmlformats.org/officeDocument/2006/relationships/hyperlink" Target="https://www.pravmir.ru/wp-content/uploads/2015/10/327579928.jpg" TargetMode="External"/><Relationship Id="rId22" Type="http://schemas.openxmlformats.org/officeDocument/2006/relationships/hyperlink" Target="http://i.mycdn.me/i?r=AzEPZsRbOZEKgBhR0XGMT1RkFd4EFLwGXvvdPOhJew-pz6aKTM5SRkZCeTgDn6uOyic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s://klepiki-ok.ru/upload/resize_cache/iblock/829/1280_853_146353250835e804848375ec117084a97/8298d599ed61a6e281f1d72d2259a848.jpg" TargetMode="External"/><Relationship Id="rId13" Type="http://schemas.openxmlformats.org/officeDocument/2006/relationships/hyperlink" Target="https://29.img.avito.st/image/1/hG-KxLa_KIb8YdqAjpasOgFnLow0pyx0OGcqgDJhKoY-IQ" TargetMode="External"/><Relationship Id="rId3" Type="http://schemas.openxmlformats.org/officeDocument/2006/relationships/hyperlink" Target="https://avatars.mds.yandex.net/get-districts/750923/2a0000016668f1934a6f1bc7e84c484ebfc9/optimize" TargetMode="External"/><Relationship Id="rId7" Type="http://schemas.openxmlformats.org/officeDocument/2006/relationships/hyperlink" Target="https://cozymoscow.me/wp-content/uploads/2017/05/unnamed-3-1.jpg" TargetMode="External"/><Relationship Id="rId12" Type="http://schemas.openxmlformats.org/officeDocument/2006/relationships/hyperlink" Target="https://ds02.infourok.ru/uploads/ex/0552/0005f8c1-8e2c3818/310/img33.jpg" TargetMode="External"/><Relationship Id="rId2" Type="http://schemas.openxmlformats.org/officeDocument/2006/relationships/hyperlink" Target="https://avatars.mds.yandex.net/get-zen_doc/173924/pub_5b09a6e93dceb722af37bc69_5b09c784581669f4cf2670f6/scale_120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asfokus.ru/images/photos/medium/6bcb2e2cb9b273e0e397738f38458b93.jpg" TargetMode="External"/><Relationship Id="rId11" Type="http://schemas.openxmlformats.org/officeDocument/2006/relationships/hyperlink" Target="https://img.golos.io/images/MJ8sFTFg8TqFUsRrFAn1AbEkBrp.png" TargetMode="External"/><Relationship Id="rId5" Type="http://schemas.openxmlformats.org/officeDocument/2006/relationships/hyperlink" Target="https://s3.eu-west-1.amazonaws.com/strelka.storage/strelka/2019/12/02f4a191-752b-46c3-9592-91b611726da1/bf7ef06b7a615383d4ada8fe86bba599.jpg" TargetMode="External"/><Relationship Id="rId10" Type="http://schemas.openxmlformats.org/officeDocument/2006/relationships/hyperlink" Target="https://rewizor.ru/files/101105bjha.jpg" TargetMode="External"/><Relationship Id="rId4" Type="http://schemas.openxmlformats.org/officeDocument/2006/relationships/hyperlink" Target="https://i.ytimg.com/vi/fr1yvYiwlR0/hqdefault.jpg" TargetMode="External"/><Relationship Id="rId9" Type="http://schemas.openxmlformats.org/officeDocument/2006/relationships/hyperlink" Target="https://f.otzyv.ru/f/13/04/122993/21071814435245349833.jpg" TargetMode="External"/><Relationship Id="rId14" Type="http://schemas.openxmlformats.org/officeDocument/2006/relationships/hyperlink" Target="http://s1.fotokto.ru/photo/full/78/787724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290"/>
            <a:ext cx="8358246" cy="147002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Arial Black" pitchFamily="34" charset="0"/>
              </a:rPr>
              <a:t>«Своя игра»,  посвящённая </a:t>
            </a:r>
            <a:r>
              <a:rPr lang="ru-RU" sz="3600" b="1" dirty="0" smtClean="0">
                <a:latin typeface="Arial Black" pitchFamily="34" charset="0"/>
              </a:rPr>
              <a:t>130-летию  </a:t>
            </a:r>
            <a:r>
              <a:rPr lang="ru-RU" sz="3600" b="1" dirty="0" smtClean="0">
                <a:latin typeface="Arial Black" pitchFamily="34" charset="0"/>
              </a:rPr>
              <a:t>С.А. Есенина</a:t>
            </a:r>
            <a:endParaRPr lang="ru-RU" sz="3600" dirty="0"/>
          </a:p>
        </p:txBody>
      </p:sp>
      <p:sp>
        <p:nvSpPr>
          <p:cNvPr id="6" name="Рамка 5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428736"/>
            <a:ext cx="4786346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642910" y="5500702"/>
            <a:ext cx="7929618" cy="1015663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Разработчик  игры: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Фоминова Елена Владимировна, учитель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физики и математики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МБОУ СОШ №23 имени С.З. Дьяченко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Усть-Лабинский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район хутора Братского Краснодарского края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28604"/>
            <a:ext cx="700092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«Если гореть, то гореть, сгорая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Жизнь </a:t>
            </a:r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Есенина   -  8 баллов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2428868"/>
            <a:ext cx="3714776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1918 году Сергей Есенин вместе с друзьями-поэтами создал новое направление в русской поэзии. Как оно называлась?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14290"/>
            <a:ext cx="200026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57158" y="5786454"/>
            <a:ext cx="692948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Имажинизм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2000240"/>
            <a:ext cx="4752998" cy="335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в начало 10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28604"/>
            <a:ext cx="700092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«Если гореть, то гореть, сгорая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Жизнь </a:t>
            </a:r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Есенина   -  9 баллов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2428868"/>
            <a:ext cx="4572032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Второй женой Сергея Есенина была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Айседора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Дункан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Чем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известна эта женщина? 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14290"/>
            <a:ext cx="200026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57158" y="5786454"/>
            <a:ext cx="685804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Это знаменитая американская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танцовщица.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s://citifox.ru/wp-content/uploads/2016/09/proxy.im2gsmail.ru_-676x1000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500694" y="1571612"/>
            <a:ext cx="2749411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в начало 11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28604"/>
            <a:ext cx="700092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«Если гореть, то гореть, сгорая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Жизнь </a:t>
            </a:r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Есенина   -  10 баллов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2428868"/>
            <a:ext cx="4572032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каком году оборвалась жизнь Сергея Есенина и где он похоронен?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14290"/>
            <a:ext cx="200026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57158" y="5786454"/>
            <a:ext cx="692948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28 декабря 1925 года, похоронен в Москве на Ваганьковском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кладбище.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s://fb.ru/misc/i/gallery/39254/1034195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643050"/>
            <a:ext cx="341473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в начало 10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860" y="1285860"/>
            <a:ext cx="2503628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«Кровью чувств ласкать чужие души…» Творчество С.А.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Есенина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 -  1 балл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357554" y="2143116"/>
            <a:ext cx="5143536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январском номере журнала «Мирок» за 1914 год было впервые напечатано стихотворение Сергея Есенина. Как оно называлось и каким псевдонимом  было подписано?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158" y="5786454"/>
            <a:ext cx="700092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Стихотворение «Берёза», псевдоним –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Аристон.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в начало 6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860" y="1285860"/>
            <a:ext cx="2503628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«Кровью чувств ласкать чужие души…» Творчество С.А.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Есенина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 -  2 балла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214678" y="1785926"/>
            <a:ext cx="5143536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 назывался первый поэтический сборник Есенина?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57158" y="5786454"/>
            <a:ext cx="707236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Радуница», вышел 1 февраля 1916 года.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http://www.rukopisi.imli.ru/sites/default/files/rukopis/02_10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00364" y="1428736"/>
            <a:ext cx="571504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860" y="1285860"/>
            <a:ext cx="2503628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«Кровью чувств ласкать чужие души…» Творчество С.А.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Есенина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 -  3 балла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71736" y="1571612"/>
            <a:ext cx="6000792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Какое дерево стало национальным поэтическим символом России  благодаря поэту?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357554" y="5929330"/>
            <a:ext cx="450059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Берёза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https://kuda-mo.ru/uploads/2c11dec6c94da6311af657dc7262cd83.jpe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1500174"/>
            <a:ext cx="3214710" cy="4929222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12" name="Управляющая кнопка: в начало 11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860" y="1285860"/>
            <a:ext cx="2503628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«Кровью чувств ласкать чужие души…» Творчество С.А.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Есенина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 -  4 балла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71736" y="1571612"/>
            <a:ext cx="6000792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 кого защищала мать лебёдушка своих малых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лебежатушек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в одном из ранних стихотворений Сергея Есенина?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86182" y="6072206"/>
            <a:ext cx="371477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От орла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://zhivaya-zhizn.ru/wp-content/uploads/2018/10/023-%D0%95%D1%81%D0%B5%D0%BD%D0%B8%D0%BD-%D0%9B%D0%B5%D0%B1%D1%91%D0%B4%D1%83%D1%88%D0%BA%D0%B0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429256" y="2500306"/>
            <a:ext cx="301348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9" name="Управляющая кнопка: в начало 8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860" y="1285860"/>
            <a:ext cx="2503628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«Кровью чувств ласкать чужие души…» Творчество С.А.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Есенина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 -  5 баллов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571736" y="1571612"/>
            <a:ext cx="6000792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 звали главную героиню есенинского поэтического цикла «Персидские мотивы»?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71934" y="6072206"/>
            <a:ext cx="350046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Шаганэ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2214554"/>
            <a:ext cx="2928958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2" name="Управляющая кнопка: в начало 11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«Кровью чувств ласкать чужие души…» Творчество С.А.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Есенина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 -  6 баллов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5072066" y="5357826"/>
            <a:ext cx="3786214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…«Не надо рая,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Дайте родину мою»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://i.mycdn.me/i?r=AzEPZsRbOZEKgBhR0XGMT1RkFd4EFLwGXvvdPOhJew-pz6aKTM5SRkZCeTgDn6uOyic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664373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8" name="TextBox 7"/>
          <p:cNvSpPr txBox="1"/>
          <p:nvPr/>
        </p:nvSpPr>
        <p:spPr>
          <a:xfrm>
            <a:off x="285720" y="3857628"/>
            <a:ext cx="4786346" cy="26776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Закончите последнюю строфу из стихотворения Есенина «Гой ты, Русь, моя родная…»: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		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Если крикнет рать святая: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«Кинь ты Русь, живи в раю!»</a:t>
            </a: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Я скажу:…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Управляющая кнопка: в начало 12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avatars.mds.yandex.net/get-zen_doc/173924/pub_5b09a6e93dceb722af37bc69_5b09c784581669f4cf2670f6/scale_1200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8715436" cy="6357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«Кровью чувств ласкать чужие души…» Творчество С.А.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Есенина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 -  7 баллов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214546" y="6000768"/>
            <a:ext cx="535785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Олицетворение, метафора, эпитет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3786190"/>
            <a:ext cx="7929618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Назовите три средства выразительности, которые использует в этих строчках тончайший лирик Сергей Есенин:</a:t>
            </a:r>
          </a:p>
          <a:p>
            <a:pPr marL="269875" indent="179388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Отговорила роща золотая</a:t>
            </a:r>
          </a:p>
          <a:p>
            <a:pPr marL="269875" indent="179388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Берёзовым, весёлым языком…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в начало 10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857364"/>
          <a:ext cx="8501123" cy="4511040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3519991"/>
                <a:gridCol w="531323"/>
                <a:gridCol w="398493"/>
                <a:gridCol w="464909"/>
                <a:gridCol w="442774"/>
                <a:gridCol w="516565"/>
                <a:gridCol w="516565"/>
                <a:gridCol w="516565"/>
                <a:gridCol w="516565"/>
                <a:gridCol w="516565"/>
                <a:gridCol w="560808"/>
              </a:tblGrid>
              <a:tr h="370840"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«Если гореть, то гореть, сгорая…» </a:t>
                      </a:r>
                    </a:p>
                    <a:p>
                      <a:pPr algn="just"/>
                      <a:r>
                        <a:rPr lang="ru-RU" sz="24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Жизнь С.А. Есенина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" action="ppaction://hlinksldjump"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3" action="ppaction://hlinksldjump"/>
                        </a:rPr>
                        <a:t>2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4" action="ppaction://hlinksldjump"/>
                        </a:rPr>
                        <a:t>3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5" action="ppaction://hlinksldjump"/>
                        </a:rPr>
                        <a:t>4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6" action="ppaction://hlinksldjump"/>
                        </a:rPr>
                        <a:t>5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7" action="ppaction://hlinksldjump"/>
                        </a:rPr>
                        <a:t>6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8" action="ppaction://hlinksldjump"/>
                        </a:rPr>
                        <a:t>7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9" action="ppaction://hlinksldjump"/>
                        </a:rPr>
                        <a:t>8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0" action="ppaction://hlinksldjump"/>
                        </a:rPr>
                        <a:t>9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1" action="ppaction://hlinksldjump"/>
                        </a:rPr>
                        <a:t>10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«Кровью чувств ласкать чужие души…» Творчество С.А. Есенина</a:t>
                      </a:r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2" action="ppaction://hlinksldjump"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3" action="ppaction://hlinksldjump"/>
                        </a:rPr>
                        <a:t>2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4" action="ppaction://hlinksldjump"/>
                        </a:rPr>
                        <a:t>3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5" action="ppaction://hlinksldjump"/>
                        </a:rPr>
                        <a:t>4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6" action="ppaction://hlinksldjump"/>
                        </a:rPr>
                        <a:t>5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7" action="ppaction://hlinksldjump"/>
                        </a:rPr>
                        <a:t>6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8" action="ppaction://hlinksldjump"/>
                        </a:rPr>
                        <a:t>7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19" action="ppaction://hlinksldjump"/>
                        </a:rPr>
                        <a:t>8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0" action="ppaction://hlinksldjump"/>
                        </a:rPr>
                        <a:t>9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1" action="ppaction://hlinksldjump"/>
                        </a:rPr>
                        <a:t>10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/>
                      <a:r>
                        <a:rPr lang="ru-RU" sz="2400" b="1" i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«Путешествие по есенинским местам»</a:t>
                      </a:r>
                    </a:p>
                    <a:p>
                      <a:pPr algn="just"/>
                      <a:endParaRPr lang="ru-RU" sz="32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2" action="ppaction://hlinksldjump"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3" action="ppaction://hlinksldjump"/>
                        </a:rPr>
                        <a:t>2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4" action="ppaction://hlinksldjump"/>
                        </a:rPr>
                        <a:t>3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5" action="ppaction://hlinksldjump"/>
                        </a:rPr>
                        <a:t>4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6" action="ppaction://hlinksldjump"/>
                        </a:rPr>
                        <a:t>5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7" action="ppaction://hlinksldjump"/>
                        </a:rPr>
                        <a:t>6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8" action="ppaction://hlinksldjump"/>
                        </a:rPr>
                        <a:t>7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29" action="ppaction://hlinksldjump"/>
                        </a:rPr>
                        <a:t>8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30" action="ppaction://hlinksldjump"/>
                        </a:rPr>
                        <a:t>9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  <a:hlinkClick r:id="rId31" action="ppaction://hlinksldjump"/>
                        </a:rPr>
                        <a:t>10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Рамка 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214282" y="357166"/>
            <a:ext cx="228601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7" name="Рисунок 6"/>
          <p:cNvPicPr/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2285984" y="357166"/>
            <a:ext cx="228601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8" name="Рисунок 7"/>
          <p:cNvPicPr/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4357686" y="357166"/>
            <a:ext cx="228601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" name="Рисунок 8"/>
          <p:cNvPicPr/>
          <p:nvPr/>
        </p:nvPicPr>
        <p:blipFill>
          <a:blip r:embed="rId32"/>
          <a:srcRect/>
          <a:stretch>
            <a:fillRect/>
          </a:stretch>
        </p:blipFill>
        <p:spPr bwMode="auto">
          <a:xfrm>
            <a:off x="6357950" y="357166"/>
            <a:ext cx="242889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11" name="Счетверенная стрелка 10">
            <a:hlinkClick r:id="" action="ppaction://hlinkshowjump?jump=endshow" highlightClick="1"/>
          </p:cNvPr>
          <p:cNvSpPr/>
          <p:nvPr/>
        </p:nvSpPr>
        <p:spPr>
          <a:xfrm rot="3210332">
            <a:off x="8342702" y="288227"/>
            <a:ext cx="478430" cy="402010"/>
          </a:xfrm>
          <a:prstGeom prst="quad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/>
          <p:nvPr/>
        </p:nvPicPr>
        <p:blipFill>
          <a:blip r:embed="rId33"/>
          <a:srcRect/>
          <a:stretch>
            <a:fillRect/>
          </a:stretch>
        </p:blipFill>
        <p:spPr bwMode="auto">
          <a:xfrm>
            <a:off x="285720" y="0"/>
            <a:ext cx="264320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avatars.mds.yandex.net/get-districts/750923/2a0000016668f1934a6f1bc7e84c484ebfc9/optimize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8929718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«Кровью чувств ласкать чужие души…» Творчество С.А.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Есенина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 -  8 баллов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1428728" y="5572140"/>
            <a:ext cx="6072230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Не жалею, не зову, не плачу,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Всё пройдёт, как с белых яблонь дым…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306" y="1428736"/>
            <a:ext cx="5214974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Как начинается одно из самых известных стихотворений Сергея Есенина, которое завершается такими строчками:</a:t>
            </a: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Будь же ты вовек благословенно,</a:t>
            </a:r>
          </a:p>
          <a:p>
            <a:pPr algn="just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Что пришло </a:t>
            </a:r>
            <a:r>
              <a:rPr lang="ru-RU" sz="2400" b="1" i="1" dirty="0" err="1" smtClean="0">
                <a:latin typeface="Times New Roman" pitchFamily="18" charset="0"/>
                <a:cs typeface="Times New Roman" pitchFamily="18" charset="0"/>
              </a:rPr>
              <a:t>процвесть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 и умереть.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в начало 10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i.ytimg.com/vi/fr1yvYiwlR0/hqdefault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6500858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«Кровью чувств ласкать чужие души…» Творчество С.А.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Есенина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 -  9 баллов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00232" y="6072206"/>
            <a:ext cx="478634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Мать. «Письмо матери»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2571744"/>
            <a:ext cx="5214974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Кто для Сергея Есенина единственная «помощь», «отрада» и «несказанный свет»? В каком стихотворении он говорит об этом?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в начало 10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«Кровью чувств ласкать чужие души…» Творчество С.А. 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Есенина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 -  10 баллов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000232" y="6072206"/>
            <a:ext cx="485778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Кровью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0430" y="2571744"/>
            <a:ext cx="5214974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Последнее в творчестве Сергея Есенина стихотворение – «До свиданья, друг мой, до свиданья…». Чем написал его поэт?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3860" y="1285860"/>
            <a:ext cx="2503628" cy="4786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11" name="Управляющая кнопка: в начало 10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Путешествие по есенинским местам 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1 балл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1500174"/>
            <a:ext cx="6143668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какой реке расположено село Константиново – родина Сергея Есенина?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786050" y="6072206"/>
            <a:ext cx="350046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На реке Оке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2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 descr="https://s3.eu-west-1.amazonaws.com/strelka.storage/strelka/2019/12/02f4a191-752b-46c3-9592-91b611726da1/bf7ef06b7a615383d4ada8fe86bba59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2500306"/>
            <a:ext cx="6120130" cy="3437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://rasfokus.ru/images/photos/medium/6bcb2e2cb9b273e0e397738f38458b93.jpg"/>
          <p:cNvPicPr/>
          <p:nvPr/>
        </p:nvPicPr>
        <p:blipFill>
          <a:blip r:embed="rId2"/>
          <a:srcRect b="7966"/>
          <a:stretch>
            <a:fillRect/>
          </a:stretch>
        </p:blipFill>
        <p:spPr bwMode="auto">
          <a:xfrm>
            <a:off x="1142976" y="2143116"/>
            <a:ext cx="692948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Путешествие по есенинским местам 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2 балла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1500174"/>
            <a:ext cx="7929618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Когда и где был открыт первый музей С.А. Есенина?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143512"/>
            <a:ext cx="7786742" cy="14465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Дом-музей на родине Сергея Есенина в селе Константиново Рязанской области был открыт 2 октября 1965 года в честь 70-летия поэта. Ныне это Государственный музей-заповедник С.А. Есенина.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/>
          <p:nvPr/>
        </p:nvPicPr>
        <p:blipFill>
          <a:blip r:embed="rId2"/>
          <a:srcRect l="6998" t="12188" r="32660" b="27147"/>
          <a:stretch>
            <a:fillRect/>
          </a:stretch>
        </p:blipFill>
        <p:spPr bwMode="auto">
          <a:xfrm>
            <a:off x="2000232" y="2571744"/>
            <a:ext cx="520543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Путешествие по есенинским местам 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3 балла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1428736"/>
            <a:ext cx="8501122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Когда был открыт Московский государственный музей С.А. Есенина и к какому событию было приурочено это открытие?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643578"/>
            <a:ext cx="778674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Музей в Москве был открыт в 1995 году в честь 100-летия Есенина.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464347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Путешествие по есенинским местам 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4 балла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6248" y="1928802"/>
            <a:ext cx="4500594" cy="30469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Помимо государственных музеев, существует несколько общественных музеев Сергея Есенина, основанных любителями творчества поэта. Назовите не менее трёх городов России, где открыты такие музеи.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158" y="5715016"/>
            <a:ext cx="778674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Липецк, Воронеж, Вязьма, Москва, Мурманск,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Северск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, Орёл, Калуга.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Путешествие по есенинским местам 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5 баллов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29124" y="1500174"/>
            <a:ext cx="4357718" cy="34778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В этом небольшом старинном селе Сергей Есенин три года учился, здесь начал увлечённо писать стихи. Ныне учительская школа, где обучался будущий поэт, является филиалом Государственного музея-заповедника С.А. Есенина. Как называется город?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643578"/>
            <a:ext cx="778674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Спас-Клепики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2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 descr="https://klepiki-ok.ru/upload/resize_cache/iblock/829/1280_853_146353250835e804848375ec117084a97/8298d599ed61a6e281f1d72d2259a848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1" y="1643050"/>
            <a:ext cx="4071965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Путешествие по есенинским местам 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6 баллов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1857364"/>
            <a:ext cx="3429024" cy="230832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Сергей Есенин и Царское Село под Петербургом – летняя царская резиденция. Как поэт связан с этим местом? 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214950"/>
            <a:ext cx="7786742" cy="14465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Во время Первой мировой войны Сергей Есенин служил в Царском Селе с 20 апреля 1916 года по 20 марта 1917 года. Он был санитаром в военно-санитарном поезде. В Царском Селе во дворце читал стихи императрице.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2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 descr="https://f.otzyv.ru/f/13/04/122993/21071814435245349833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428736"/>
            <a:ext cx="4846015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rewizor.ru/files/101105bjha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428736"/>
            <a:ext cx="4857783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esenin.su/images/phocagallery/esenin/24-8.jpg"/>
          <p:cNvPicPr/>
          <p:nvPr/>
        </p:nvPicPr>
        <p:blipFill>
          <a:blip r:embed="rId2" cstate="print"/>
          <a:srcRect l="56192"/>
          <a:stretch>
            <a:fillRect/>
          </a:stretch>
        </p:blipFill>
        <p:spPr bwMode="auto">
          <a:xfrm>
            <a:off x="1142976" y="1357298"/>
            <a:ext cx="342902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Путешествие по есенинским местам 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7 баллов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57818" y="1857364"/>
            <a:ext cx="3429024" cy="193899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постаменте памятника какому поэту снялся Сергей Есенин со своими друзьями?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643578"/>
            <a:ext cx="778674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Памятник Пушкину-лицеисту в Лицейском садике Царского Села. Фотография сделана в 1924 году.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28604"/>
            <a:ext cx="700092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«Если гореть, то гореть, сгорая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Жизнь </a:t>
            </a:r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Есенина   -  1 балл</a:t>
            </a:r>
            <a:endParaRPr lang="ru-RU" dirty="0"/>
          </a:p>
        </p:txBody>
      </p:sp>
      <p:pic>
        <p:nvPicPr>
          <p:cNvPr id="7" name="Рисунок 6" descr="http://rasfokus.ru/images/photos/medium/fee7e8666c14a5d6d454f91f1e5403d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928802"/>
            <a:ext cx="592935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142976" y="5214950"/>
            <a:ext cx="7215238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Назовите дату и место рождения Сергея Есенина. 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14282" y="214290"/>
            <a:ext cx="200026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57158" y="5786454"/>
            <a:ext cx="7358114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3 октября 1895 года. Село Константиново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Кузьминской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 волости Рязанской губернии.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в начало 10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s://magput.ru/pics/large/11046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2214554"/>
            <a:ext cx="685517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Путешествие по есенинским местам 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8 баллов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1571612"/>
            <a:ext cx="7715304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Где находится этот памятник Сергею Есенину?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643578"/>
            <a:ext cx="7786742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Этот памятник был установлен на родине Сергея Есенина в селе Константиново в 2007 году. Его автор – народный художник России Анатолий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Бичуков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https://pbs.twimg.com/media/DorWeKLX4AAWnne.jpg:lar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2045970"/>
            <a:ext cx="6215106" cy="4597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Путешествие по есенинским местам 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9 баллов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7224" y="1571612"/>
            <a:ext cx="7715304" cy="46166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Где находится этот памятник Сергею Есенину?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643578"/>
            <a:ext cx="7786742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Памятник находится в городе Рязани. Он установлен в 1975 году. Автор - архитектор Александр Кибальников.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://s1.fotokto.ru/photo/full/78/78772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4857784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357166"/>
            <a:ext cx="842968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Путешествие по есенинским местам 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 10 баллов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1802" y="1357298"/>
            <a:ext cx="5715040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Где находится этот памятник Сергею Есенину?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5720" y="5643578"/>
            <a:ext cx="7786742" cy="110799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Памятник расположен в парке «Солнечный остров» города Краснодара. Его автор – скульптор, заслуженный художник России Александр Аполлонов.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3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571480"/>
            <a:ext cx="8929718" cy="621708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600" dirty="0" smtClean="0"/>
              <a:t>Фон </a:t>
            </a:r>
            <a:r>
              <a:rPr lang="ru-RU" sz="1600" u="sng" dirty="0">
                <a:hlinkClick r:id="rId2"/>
              </a:rPr>
              <a:t>https://</a:t>
            </a:r>
            <a:r>
              <a:rPr lang="ru-RU" sz="1600" u="sng" dirty="0" smtClean="0">
                <a:hlinkClick r:id="rId2"/>
              </a:rPr>
              <a:t>krot.info/uploads/posts/2020-01/1580232868_2-p-nezhnie-foni-s-osennimi-listyami-2.jpg</a:t>
            </a:r>
            <a:endParaRPr lang="ru-RU" sz="1600" u="sng" dirty="0" smtClean="0"/>
          </a:p>
          <a:p>
            <a:r>
              <a:rPr lang="ru-RU" sz="1600" u="sng" dirty="0" smtClean="0"/>
              <a:t>Слайд 1,2, 26 </a:t>
            </a:r>
            <a:r>
              <a:rPr lang="ru-RU" sz="1600" u="sng" dirty="0">
                <a:hlinkClick r:id="rId3"/>
              </a:rPr>
              <a:t>http://</a:t>
            </a:r>
            <a:r>
              <a:rPr lang="ru-RU" sz="1600" u="sng" dirty="0" smtClean="0">
                <a:hlinkClick r:id="rId3"/>
              </a:rPr>
              <a:t>litberez.narod.ru/esenin_portret.jpg</a:t>
            </a:r>
            <a:endParaRPr lang="ru-RU" sz="1600" u="sng" dirty="0" smtClean="0"/>
          </a:p>
          <a:p>
            <a:r>
              <a:rPr lang="ru-RU" sz="1600" u="sng" dirty="0" smtClean="0"/>
              <a:t>Слайд 3-12 Есенин </a:t>
            </a:r>
            <a:r>
              <a:rPr lang="ru-RU" sz="1600" u="sng" dirty="0">
                <a:hlinkClick r:id="rId4"/>
              </a:rPr>
              <a:t>https://tunnel.ru/tmp/ZbHk2qdRhIm10L8pUJSK/eseninryab.jpg</a:t>
            </a:r>
            <a:endParaRPr lang="ru-RU" sz="1600" dirty="0"/>
          </a:p>
          <a:p>
            <a:r>
              <a:rPr lang="ru-RU" sz="1600" dirty="0" smtClean="0"/>
              <a:t>Слайд 3 </a:t>
            </a:r>
            <a:r>
              <a:rPr lang="ru-RU" sz="1600" b="1" u="sng" dirty="0">
                <a:hlinkClick r:id="rId5"/>
              </a:rPr>
              <a:t>http://rasfokus.ru/images/photos/medium/fee7e8666c14a5d6d454f91f1e5403d7.jpg</a:t>
            </a:r>
            <a:r>
              <a:rPr lang="ru-RU" sz="1600" b="1" dirty="0"/>
              <a:t> </a:t>
            </a:r>
            <a:endParaRPr lang="ru-RU" sz="1600" b="1" dirty="0" smtClean="0"/>
          </a:p>
          <a:p>
            <a:r>
              <a:rPr lang="ru-RU" sz="1600" b="1" dirty="0" smtClean="0"/>
              <a:t>Слайд 4 </a:t>
            </a:r>
            <a:r>
              <a:rPr lang="ru-RU" sz="1600" b="1" u="sng" dirty="0">
                <a:hlinkClick r:id="rId6"/>
              </a:rPr>
              <a:t>http://feb-web.ru/feb/esenin/pictures/el1-436-.jpg</a:t>
            </a:r>
            <a:r>
              <a:rPr lang="ru-RU" sz="1600" b="1" dirty="0"/>
              <a:t> </a:t>
            </a:r>
            <a:endParaRPr lang="ru-RU" sz="1600" b="1" dirty="0" smtClean="0"/>
          </a:p>
          <a:p>
            <a:r>
              <a:rPr lang="ru-RU" sz="1600" b="1" dirty="0" smtClean="0"/>
              <a:t>Слайд 5 </a:t>
            </a:r>
            <a:r>
              <a:rPr lang="ru-RU" sz="1600" b="1" u="sng" dirty="0">
                <a:hlinkClick r:id="rId7"/>
              </a:rPr>
              <a:t>https://</a:t>
            </a:r>
            <a:r>
              <a:rPr lang="ru-RU" sz="1600" b="1" u="sng" dirty="0" smtClean="0">
                <a:hlinkClick r:id="rId7"/>
              </a:rPr>
              <a:t>otvet.imgsmail.ru/download/8674507_5b46abb2429effde379cdbec8a246044_800.jpg</a:t>
            </a:r>
            <a:endParaRPr lang="ru-RU" sz="1600" b="1" u="sng" dirty="0" smtClean="0"/>
          </a:p>
          <a:p>
            <a:r>
              <a:rPr lang="ru-RU" sz="1600" b="1" u="sng" dirty="0" smtClean="0"/>
              <a:t>Слайд 6 </a:t>
            </a:r>
            <a:r>
              <a:rPr lang="ru-RU" sz="1600" b="1" u="sng" dirty="0">
                <a:hlinkClick r:id="rId8"/>
              </a:rPr>
              <a:t>https://autotravel.ru/phalbum/90329/133.jpg</a:t>
            </a:r>
            <a:r>
              <a:rPr lang="ru-RU" sz="1600" b="1" dirty="0"/>
              <a:t> </a:t>
            </a:r>
            <a:endParaRPr lang="ru-RU" sz="1600" b="1" dirty="0" smtClean="0"/>
          </a:p>
          <a:p>
            <a:r>
              <a:rPr lang="ru-RU" sz="1600" b="1" dirty="0" smtClean="0"/>
              <a:t>Школа </a:t>
            </a:r>
            <a:r>
              <a:rPr lang="ru-RU" sz="1600" b="1" dirty="0">
                <a:hlinkClick r:id="rId9"/>
              </a:rPr>
              <a:t>https://</a:t>
            </a:r>
            <a:r>
              <a:rPr lang="ru-RU" sz="1600" b="1" dirty="0" smtClean="0">
                <a:hlinkClick r:id="rId9"/>
              </a:rPr>
              <a:t>s00.yaplakal.com/pics/pics_original/1/0/4/7520401.jpg</a:t>
            </a:r>
            <a:endParaRPr lang="ru-RU" sz="1600" b="1" dirty="0" smtClean="0"/>
          </a:p>
          <a:p>
            <a:r>
              <a:rPr lang="ru-RU" sz="1600" b="1" dirty="0" smtClean="0"/>
              <a:t>Слайд 7 </a:t>
            </a:r>
            <a:r>
              <a:rPr lang="ru-RU" sz="1600" u="sng" dirty="0">
                <a:hlinkClick r:id="rId10"/>
              </a:rPr>
              <a:t>http://</a:t>
            </a:r>
            <a:r>
              <a:rPr lang="ru-RU" sz="1600" u="sng" dirty="0" smtClean="0">
                <a:hlinkClick r:id="rId10"/>
              </a:rPr>
              <a:t>s.picture-russia.ru/wpic/l/c/2/c264e1c90b385cab06e555e2f479e2b4.jpg</a:t>
            </a:r>
            <a:endParaRPr lang="ru-RU" sz="1600" u="sng" dirty="0" smtClean="0"/>
          </a:p>
          <a:p>
            <a:r>
              <a:rPr lang="ru-RU" sz="1600" u="sng" dirty="0" smtClean="0"/>
              <a:t>Слайд 8 </a:t>
            </a:r>
            <a:r>
              <a:rPr lang="ru-RU" sz="1600" b="1" u="sng" dirty="0">
                <a:hlinkClick r:id="rId11"/>
              </a:rPr>
              <a:t>https://img-fotki.yandex.ru/get/5812/96979910.6b0/0_99c90_d44fc6a9_XL</a:t>
            </a:r>
            <a:r>
              <a:rPr lang="ru-RU" sz="1600" b="1" dirty="0"/>
              <a:t> </a:t>
            </a:r>
            <a:endParaRPr lang="ru-RU" sz="1600" b="1" dirty="0" smtClean="0"/>
          </a:p>
          <a:p>
            <a:r>
              <a:rPr lang="ru-RU" sz="1600" b="1" dirty="0" smtClean="0"/>
              <a:t>Слайд 9 </a:t>
            </a:r>
            <a:r>
              <a:rPr lang="ru-RU" sz="1600" b="1" u="sng" dirty="0">
                <a:hlinkClick r:id="rId12"/>
              </a:rPr>
              <a:t>https://fullpicture.ru/wp-content/uploads/2019/12/petersburg-photo-19th-century4-1.jpg</a:t>
            </a:r>
            <a:endParaRPr lang="ru-RU" sz="1600" dirty="0"/>
          </a:p>
          <a:p>
            <a:r>
              <a:rPr lang="ru-RU" sz="1600" dirty="0" smtClean="0"/>
              <a:t>Блок </a:t>
            </a:r>
            <a:r>
              <a:rPr lang="ru-RU" sz="1600" b="1" u="sng" dirty="0">
                <a:hlinkClick r:id="rId13"/>
              </a:rPr>
              <a:t>https://</a:t>
            </a:r>
            <a:r>
              <a:rPr lang="ru-RU" sz="1600" b="1" u="sng" dirty="0" smtClean="0">
                <a:hlinkClick r:id="rId13"/>
              </a:rPr>
              <a:t>cameralabs.org/media/lab17/09/05/raskrashennye-istoricheskie-fotografii_22.jpg</a:t>
            </a:r>
            <a:endParaRPr lang="ru-RU" sz="1600" b="1" u="sng" dirty="0" smtClean="0"/>
          </a:p>
          <a:p>
            <a:r>
              <a:rPr lang="ru-RU" sz="1600" b="1" u="sng" dirty="0" smtClean="0"/>
              <a:t>Слайд 10 </a:t>
            </a:r>
            <a:r>
              <a:rPr lang="ru-RU" sz="1600" b="1" dirty="0">
                <a:hlinkClick r:id="rId14"/>
              </a:rPr>
              <a:t>https://</a:t>
            </a:r>
            <a:r>
              <a:rPr lang="ru-RU" sz="1600" b="1" dirty="0" smtClean="0">
                <a:hlinkClick r:id="rId14"/>
              </a:rPr>
              <a:t>www.pravmir.ru/wp-content/uploads/2015/10/327579928.jpg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Слайд 11 </a:t>
            </a:r>
            <a:r>
              <a:rPr lang="ru-RU" sz="1600" b="1" u="sng" dirty="0">
                <a:hlinkClick r:id="rId15"/>
              </a:rPr>
              <a:t>https://citifox.ru/wp-content/uploads/2016/09/proxy.im2gsmail.ru_-676x1000.jpg</a:t>
            </a:r>
            <a:r>
              <a:rPr lang="ru-RU" sz="1600" b="1" dirty="0"/>
              <a:t> </a:t>
            </a:r>
            <a:endParaRPr lang="ru-RU" sz="1600" b="1" dirty="0" smtClean="0"/>
          </a:p>
          <a:p>
            <a:r>
              <a:rPr lang="ru-RU" sz="1600" b="1" dirty="0" smtClean="0"/>
              <a:t>Слайд 12 </a:t>
            </a:r>
            <a:r>
              <a:rPr lang="ru-RU" sz="1600" u="sng" dirty="0">
                <a:hlinkClick r:id="rId16"/>
              </a:rPr>
              <a:t>https://fb.ru/misc/i/gallery/39254/1034195.jpg</a:t>
            </a:r>
            <a:r>
              <a:rPr lang="ru-RU" sz="1600" dirty="0"/>
              <a:t> </a:t>
            </a:r>
            <a:endParaRPr lang="ru-RU" sz="1600" dirty="0" smtClean="0"/>
          </a:p>
          <a:p>
            <a:r>
              <a:rPr lang="ru-RU" sz="1600" dirty="0" smtClean="0"/>
              <a:t>Слайд 13-17 , 22 Есенин </a:t>
            </a:r>
            <a:r>
              <a:rPr lang="en-US" sz="1600" dirty="0" smtClean="0">
                <a:hlinkClick r:id="rId17"/>
              </a:rPr>
              <a:t>http://b.foto.radikal.ru/0603/afb78a9ac76b.jpg</a:t>
            </a:r>
            <a:r>
              <a:rPr lang="ru-RU" sz="1600" dirty="0" smtClean="0"/>
              <a:t> </a:t>
            </a:r>
          </a:p>
          <a:p>
            <a:r>
              <a:rPr lang="ru-RU" sz="1600" dirty="0" smtClean="0"/>
              <a:t>Слайд 14 </a:t>
            </a:r>
            <a:r>
              <a:rPr lang="ru-RU" sz="1600" b="1" dirty="0">
                <a:hlinkClick r:id="rId18"/>
              </a:rPr>
              <a:t>http://</a:t>
            </a:r>
            <a:r>
              <a:rPr lang="ru-RU" sz="1600" b="1" dirty="0" smtClean="0">
                <a:hlinkClick r:id="rId18"/>
              </a:rPr>
              <a:t>www.rukopisi.imli.ru/sites/default/files/rukopis/02_10.jpg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Слайд 15 </a:t>
            </a:r>
            <a:r>
              <a:rPr lang="ru-RU" sz="1600" b="1" dirty="0">
                <a:hlinkClick r:id="rId19"/>
              </a:rPr>
              <a:t>https://</a:t>
            </a:r>
            <a:r>
              <a:rPr lang="ru-RU" sz="1600" b="1" dirty="0" smtClean="0">
                <a:hlinkClick r:id="rId19"/>
              </a:rPr>
              <a:t>kuda-mo.ru/uploads/2c11dec6c94da6311af657dc7262cd83.jpeg</a:t>
            </a:r>
            <a:r>
              <a:rPr lang="ru-RU" sz="1600" b="1" dirty="0" smtClean="0"/>
              <a:t> 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Слайд 16 </a:t>
            </a:r>
            <a:r>
              <a:rPr lang="ru-RU" b="1" dirty="0">
                <a:hlinkClick r:id="rId20"/>
              </a:rPr>
              <a:t>http://</a:t>
            </a:r>
            <a:r>
              <a:rPr lang="ru-RU" b="1" dirty="0" smtClean="0">
                <a:hlinkClick r:id="rId20"/>
              </a:rPr>
              <a:t>zhivaya-zhizn.ru/wp-content/uploads/2018/10/023-Есенин-Лебёдушка.jpg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Слайд 17 </a:t>
            </a:r>
            <a:r>
              <a:rPr lang="ru-RU" u="sng" dirty="0">
                <a:hlinkClick r:id="rId21"/>
              </a:rPr>
              <a:t>https://stihi.ru/pics/2018/12/14/7717.jpg</a:t>
            </a:r>
            <a:r>
              <a:rPr lang="ru-RU" dirty="0"/>
              <a:t>  </a:t>
            </a:r>
            <a:endParaRPr lang="ru-RU" dirty="0" smtClean="0"/>
          </a:p>
          <a:p>
            <a:r>
              <a:rPr lang="ru-RU" dirty="0" smtClean="0"/>
              <a:t>Слайд 18 </a:t>
            </a:r>
            <a:r>
              <a:rPr lang="ru-RU" b="1" u="sng" dirty="0" smtClean="0">
                <a:hlinkClick r:id="rId22"/>
              </a:rPr>
              <a:t>http://i.mycdn.me/i?r=AzEPZsRbOZEKgBhR0XGMT1RkFd4EFLwGXvvdPOhJew-pz6aKTM5SRkZCeTgDn6uOyic</a:t>
            </a:r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571480"/>
            <a:ext cx="8929718" cy="5909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Слайд 19 </a:t>
            </a:r>
            <a:r>
              <a:rPr lang="ru-RU" b="1" u="sng" dirty="0" smtClean="0">
                <a:hlinkClick r:id="rId2"/>
              </a:rPr>
              <a:t>https://avatars.mds.yandex.net/get-zen_doc/173924/pub_5b09a6e93dceb722af37bc69_5b09c784581669f4cf2670f6/scale_1200</a:t>
            </a:r>
            <a:endParaRPr lang="ru-RU" b="1" u="sng" dirty="0" smtClean="0"/>
          </a:p>
          <a:p>
            <a:r>
              <a:rPr lang="ru-RU" b="1" u="sng" dirty="0" smtClean="0"/>
              <a:t>Слайд 20 </a:t>
            </a:r>
            <a:r>
              <a:rPr lang="ru-RU" b="1" u="sng" dirty="0" smtClean="0">
                <a:hlinkClick r:id="rId3"/>
              </a:rPr>
              <a:t>https://avatars.mds.yandex.net/get-districts/750923/2a0000016668f1934a6f1bc7e84c484ebfc9/optimize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Слайд 21 </a:t>
            </a:r>
            <a:r>
              <a:rPr lang="ru-RU" b="1" dirty="0" smtClean="0">
                <a:hlinkClick r:id="rId4"/>
              </a:rPr>
              <a:t>https://i.ytimg.com/vi/fr1yvYiwlR0/hqdefault.jpg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Слайд 23 </a:t>
            </a:r>
            <a:r>
              <a:rPr lang="ru-RU" b="1" u="sng" dirty="0" smtClean="0">
                <a:hlinkClick r:id="rId5"/>
              </a:rPr>
              <a:t>https://s3.eu-west-1.amazonaws.com/strelka.storage/strelka/2019/12/02f4a191-752b-46c3-9592-91b611726da1/bf7ef06b7a615383d4ada8fe86bba599.jpg</a:t>
            </a:r>
            <a:endParaRPr lang="ru-RU" b="1" u="sng" dirty="0" smtClean="0"/>
          </a:p>
          <a:p>
            <a:r>
              <a:rPr lang="ru-RU" b="1" u="sng" dirty="0" smtClean="0"/>
              <a:t>Слайд 24 </a:t>
            </a:r>
            <a:r>
              <a:rPr lang="ru-RU" b="1" i="1" dirty="0" smtClean="0">
                <a:hlinkClick r:id="rId6"/>
              </a:rPr>
              <a:t>http://rasfokus.ru/images/photos/medium/6bcb2e2cb9b273e0e397738f38458b93.jpg</a:t>
            </a:r>
            <a:endParaRPr lang="ru-RU" b="1" i="1" dirty="0" smtClean="0"/>
          </a:p>
          <a:p>
            <a:r>
              <a:rPr lang="ru-RU" b="1" i="1" dirty="0" smtClean="0"/>
              <a:t>Слайд 25 </a:t>
            </a:r>
            <a:r>
              <a:rPr lang="ru-RU" u="sng" dirty="0" smtClean="0">
                <a:hlinkClick r:id="rId7"/>
              </a:rPr>
              <a:t>https://cozymoscow.me/wp-content/uploads/2017/05/unnamed-3-1.jpg</a:t>
            </a:r>
            <a:endParaRPr lang="ru-RU" u="sng" dirty="0" smtClean="0"/>
          </a:p>
          <a:p>
            <a:r>
              <a:rPr lang="ru-RU" u="sng" dirty="0" smtClean="0"/>
              <a:t>Слайд 27 </a:t>
            </a:r>
            <a:r>
              <a:rPr lang="ru-RU" b="1" dirty="0" smtClean="0">
                <a:hlinkClick r:id="rId8"/>
              </a:rPr>
              <a:t>https://klepiki-ok.ru/upload/resize_cache/iblock/829/1280_853_146353250835e804848375ec117084a97/8298d599ed61a6e281f1d72d2259a848.jpg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Слайд 28 </a:t>
            </a:r>
            <a:r>
              <a:rPr lang="ru-RU" b="1" u="sng" dirty="0" smtClean="0">
                <a:hlinkClick r:id="rId9"/>
              </a:rPr>
              <a:t>https://f.otzyv.ru/f/13/04/122993/21071814435245349833.jpg</a:t>
            </a:r>
            <a:endParaRPr lang="ru-RU" b="1" u="sng" dirty="0" smtClean="0"/>
          </a:p>
          <a:p>
            <a:r>
              <a:rPr lang="ru-RU" b="1" u="sng" dirty="0" smtClean="0"/>
              <a:t>Солдаты </a:t>
            </a:r>
            <a:r>
              <a:rPr lang="ru-RU" b="1" dirty="0" smtClean="0">
                <a:hlinkClick r:id="rId10"/>
              </a:rPr>
              <a:t>https://rewizor.ru/files/101105bjha.jpg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Слайд 29 </a:t>
            </a:r>
            <a:r>
              <a:rPr lang="ru-RU" u="sng" dirty="0" smtClean="0">
                <a:hlinkClick r:id="rId11"/>
              </a:rPr>
              <a:t>https://img.golos.io/images/MJ8sFTFg8TqFUsRrFAn1AbEkBrp.png</a:t>
            </a:r>
            <a:endParaRPr lang="ru-RU" u="sng" dirty="0" smtClean="0"/>
          </a:p>
          <a:p>
            <a:r>
              <a:rPr lang="ru-RU" u="sng" dirty="0" smtClean="0"/>
              <a:t>Слайд 30 </a:t>
            </a:r>
            <a:r>
              <a:rPr lang="ru-RU" u="sng" dirty="0" smtClean="0">
                <a:hlinkClick r:id="rId12"/>
              </a:rPr>
              <a:t>https://ds02.infourok.ru/uploads/ex/0552/0005f8c1-8e2c3818/310/img33.jpg</a:t>
            </a:r>
            <a:endParaRPr lang="ru-RU" u="sng" dirty="0" smtClean="0"/>
          </a:p>
          <a:p>
            <a:r>
              <a:rPr lang="ru-RU" u="sng" dirty="0" smtClean="0"/>
              <a:t>Слайд 31 </a:t>
            </a:r>
            <a:r>
              <a:rPr lang="ru-RU" u="sng" dirty="0" smtClean="0">
                <a:hlinkClick r:id="rId13"/>
              </a:rPr>
              <a:t>https://29.img.avito.st/image/1/hG-KxLa_KIb8YdqAjpasOgFnLow0pyx0OGcqgDJhKoY-IQ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Слайд 32 </a:t>
            </a:r>
            <a:r>
              <a:rPr lang="ru-RU" b="1" i="1" dirty="0" smtClean="0">
                <a:hlinkClick r:id="rId14"/>
              </a:rPr>
              <a:t>http://s1.fotokto.ru/photo/full/78/787724.jpg</a:t>
            </a:r>
            <a:r>
              <a:rPr lang="ru-RU" b="1" i="1" dirty="0" smtClean="0"/>
              <a:t> </a:t>
            </a:r>
            <a:r>
              <a:rPr lang="ru-RU" b="1" dirty="0" smtClean="0"/>
              <a:t> 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28604"/>
            <a:ext cx="700092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«Если гореть, то гореть, сгорая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Жизнь </a:t>
            </a:r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Есенина   -  2 балла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2214554"/>
            <a:ext cx="5143536" cy="26776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автобиографии Сергея Есенина мы читаем: «С двух лет, по бедности отца и многочисленности семейства, я был отдан на воспитание…» 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кого воспитывался будущий поэт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14290"/>
            <a:ext cx="200026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57158" y="5786454"/>
            <a:ext cx="7286676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У зажиточного деда по линии матери </a:t>
            </a:r>
            <a:endParaRPr lang="ru-RU" sz="2400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Фёдора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Андреевича Титова.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://feb-web.ru/feb/esenin/pictures/el1-436-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1571612"/>
            <a:ext cx="264320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в начало 11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28604"/>
            <a:ext cx="700092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«Если гореть, то гореть, сгорая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Жизнь </a:t>
            </a:r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Есенина   -  3 балла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2643182"/>
            <a:ext cx="4714908" cy="120032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 сколько лет, по словам самого Есенина, он начал писать стихи? 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14290"/>
            <a:ext cx="200026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57158" y="5786454"/>
            <a:ext cx="7072362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С 9-ти лет.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s://otvet.imgsmail.ru/download/8674507_5b46abb2429effde379cdbec8a246044_800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000760" y="1571612"/>
            <a:ext cx="2713735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в начало 10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28604"/>
            <a:ext cx="700092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«Если гореть, то гореть, сгорая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Жизнь </a:t>
            </a:r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Есенина   -  4 балла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2643182"/>
            <a:ext cx="4714908" cy="156966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Семья Сергея Есенина мечтала, что он будет сельским учителем. В какую школу с этой целью отдали его в 14 лет? 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14290"/>
            <a:ext cx="200026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57158" y="5857892"/>
            <a:ext cx="664373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i="1" dirty="0" err="1">
                <a:latin typeface="Times New Roman" pitchFamily="18" charset="0"/>
                <a:cs typeface="Times New Roman" pitchFamily="18" charset="0"/>
              </a:rPr>
              <a:t>Спас-Клепиковскую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 учительскую школу.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https://autotravel.ru/phalbum/90329/133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857884" y="1714488"/>
            <a:ext cx="2675347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s00.yaplakal.com/pics/pics_original/1/0/4/75204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1714488"/>
            <a:ext cx="750099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Управляющая кнопка: в начало 11">
            <a:hlinkClick r:id="rId5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28604"/>
            <a:ext cx="700092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«Если гореть, то гореть, сгорая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Жизнь </a:t>
            </a:r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Есенина   -  5 баллов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1000100" y="2643182"/>
            <a:ext cx="4714908" cy="83099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Кого из русских поэтов Есенин любил больше всего?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14290"/>
            <a:ext cx="200026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357158" y="5786454"/>
            <a:ext cx="6929486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А.С. 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Пушкина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 descr="http://s.picture-russia.ru/wpic/l/c/2/c264e1c90b385cab06e555e2f479e2b4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786446" y="1928802"/>
            <a:ext cx="2733688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Управляющая кнопка: в начало 10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28604"/>
            <a:ext cx="700092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«Если гореть, то гореть, сгорая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Жизнь </a:t>
            </a:r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Есенина   -  6 баллов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857224" y="2428868"/>
            <a:ext cx="4714908" cy="26776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какой город, сыгравший большой роль в жизни будущего поэта и который он впоследствии назвал «бездушным», уехал Есенин после окончания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Спас-Клепиковской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школы? 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14290"/>
            <a:ext cx="200026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https://img-fotki.yandex.ru/get/5812/96979910.6b0/0_99c90_d44fc6a9_XL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857364"/>
            <a:ext cx="785818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57158" y="5929330"/>
            <a:ext cx="700092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В Москву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4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3538"/>
            </a:avLst>
          </a:prstGeom>
          <a:scene3d>
            <a:camera prst="orthographicFront"/>
            <a:lightRig rig="threePt" dir="t"/>
          </a:scene3d>
          <a:sp3d>
            <a:bevelT prst="slope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57356" y="428604"/>
            <a:ext cx="7000924" cy="991731"/>
          </a:xfrm>
          <a:prstGeom prst="ribbon">
            <a:avLst>
              <a:gd name="adj1" fmla="val 16667"/>
              <a:gd name="adj2" fmla="val 75000"/>
            </a:avLst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«Если гореть, то гореть, сгорая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…»</a:t>
            </a:r>
          </a:p>
          <a:p>
            <a:pPr algn="ctr"/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 Жизнь </a:t>
            </a:r>
            <a:r>
              <a:rPr lang="ru-RU" sz="2400" b="1" i="1" dirty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С.А. </a:t>
            </a:r>
            <a:r>
              <a:rPr lang="ru-RU" sz="2400" b="1" i="1" dirty="0" smtClean="0">
                <a:solidFill>
                  <a:schemeClr val="dk1"/>
                </a:solidFill>
                <a:latin typeface="Times New Roman" pitchFamily="18" charset="0"/>
                <a:cs typeface="Times New Roman" pitchFamily="18" charset="0"/>
              </a:rPr>
              <a:t>Есенина   -  7 баллов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2428868"/>
            <a:ext cx="3571900" cy="192882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1915 году Сергей Есенин впервые приехал в Петербург.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кому он отправился сразу после приезда? 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4282" y="214290"/>
            <a:ext cx="2000263" cy="19288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https://fullpicture.ru/wp-content/uploads/2019/12/petersburg-photo-19th-century4-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785926"/>
            <a:ext cx="478634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s://cameralabs.org/media/lab17/09/05/raskrashennye-istoricheskie-fotografii_22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929190" y="1857364"/>
            <a:ext cx="2938046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57158" y="5786454"/>
            <a:ext cx="6786610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К поэту Александру Блоку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правляющая кнопка: в начало 11">
            <a:hlinkClick r:id="rId5" action="ppaction://hlinksldjump" highlightClick="1"/>
          </p:cNvPr>
          <p:cNvSpPr/>
          <p:nvPr/>
        </p:nvSpPr>
        <p:spPr>
          <a:xfrm>
            <a:off x="8072462" y="6143644"/>
            <a:ext cx="785818" cy="428628"/>
          </a:xfrm>
          <a:prstGeom prst="actionButtonBeginning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1450</Words>
  <Application>Microsoft Office PowerPoint</Application>
  <PresentationFormat>Экран (4:3)</PresentationFormat>
  <Paragraphs>195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«Своя игра»,  посвящённая 130-летию  С.А. Есенина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Фоминова</dc:creator>
  <cp:lastModifiedBy>Фоминова</cp:lastModifiedBy>
  <cp:revision>41</cp:revision>
  <dcterms:created xsi:type="dcterms:W3CDTF">2020-09-26T19:07:36Z</dcterms:created>
  <dcterms:modified xsi:type="dcterms:W3CDTF">2025-03-10T15:53:44Z</dcterms:modified>
</cp:coreProperties>
</file>