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8" r:id="rId5"/>
    <p:sldId id="265" r:id="rId6"/>
    <p:sldId id="259" r:id="rId7"/>
    <p:sldId id="267" r:id="rId8"/>
    <p:sldId id="270" r:id="rId9"/>
    <p:sldId id="262" r:id="rId10"/>
    <p:sldId id="269" r:id="rId11"/>
    <p:sldId id="263" r:id="rId12"/>
    <p:sldId id="264" r:id="rId13"/>
    <p:sldId id="266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365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39C7-3B8D-477D-A956-1B908ABECD0B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C6D1-57BF-4EE5-93F7-2B25EC7A4A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39C7-3B8D-477D-A956-1B908ABECD0B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C6D1-57BF-4EE5-93F7-2B25EC7A4A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39C7-3B8D-477D-A956-1B908ABECD0B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C6D1-57BF-4EE5-93F7-2B25EC7A4A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39C7-3B8D-477D-A956-1B908ABECD0B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C6D1-57BF-4EE5-93F7-2B25EC7A4A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39C7-3B8D-477D-A956-1B908ABECD0B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C6D1-57BF-4EE5-93F7-2B25EC7A4A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39C7-3B8D-477D-A956-1B908ABECD0B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C6D1-57BF-4EE5-93F7-2B25EC7A4A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39C7-3B8D-477D-A956-1B908ABECD0B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C6D1-57BF-4EE5-93F7-2B25EC7A4A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39C7-3B8D-477D-A956-1B908ABECD0B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C6D1-57BF-4EE5-93F7-2B25EC7A4A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39C7-3B8D-477D-A956-1B908ABECD0B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C6D1-57BF-4EE5-93F7-2B25EC7A4A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39C7-3B8D-477D-A956-1B908ABECD0B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C6D1-57BF-4EE5-93F7-2B25EC7A4A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39C7-3B8D-477D-A956-1B908ABECD0B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DC6D1-57BF-4EE5-93F7-2B25EC7A4A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C39C7-3B8D-477D-A956-1B908ABECD0B}" type="datetimeFigureOut">
              <a:rPr lang="ru-RU" smtClean="0"/>
              <a:pPr/>
              <a:t>06.02.2024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DC6D1-57BF-4EE5-93F7-2B25EC7A4A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63;&#1072;&#1083;&#1076;&#1086;&#1085;&#1099;\&#1052;&#1086;&#1081;%20&#1092;&#1080;&#1083;&#1100;&#1084;.wmv" TargetMode="Externa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h.ua/story/359733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Администратор\Desktop\Рисунок1.jpg"/>
          <p:cNvPicPr>
            <a:picLocks noChangeAspect="1" noChangeArrowheads="1"/>
          </p:cNvPicPr>
          <p:nvPr/>
        </p:nvPicPr>
        <p:blipFill>
          <a:blip r:embed="rId2" cstate="print">
            <a:lum bright="9000"/>
          </a:blip>
          <a:srcRect l="57116" r="20917"/>
          <a:stretch>
            <a:fillRect/>
          </a:stretch>
        </p:blipFill>
        <p:spPr bwMode="auto">
          <a:xfrm>
            <a:off x="7929554" y="0"/>
            <a:ext cx="1214446" cy="685800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lum bright="15000" contrast="24000"/>
          </a:blip>
          <a:srcRect l="36979" t="10000" r="56250" b="5000"/>
          <a:stretch>
            <a:fillRect/>
          </a:stretch>
        </p:blipFill>
        <p:spPr bwMode="auto">
          <a:xfrm>
            <a:off x="0" y="0"/>
            <a:ext cx="12143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3143248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6000" b="1" cap="none" spc="0" dirty="0" smtClean="0">
                <a:ln w="18415" cmpd="sng">
                  <a:solidFill>
                    <a:srgbClr val="C00000"/>
                  </a:solidFill>
                  <a:prstDash val="solid"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/>
                  </a:outerShdw>
                </a:effectLst>
              </a:rPr>
              <a:t>«Загадка ЧАЛДОНОВ»</a:t>
            </a:r>
            <a:endParaRPr lang="ru-RU" sz="6000" b="1" cap="none" spc="0" dirty="0">
              <a:ln w="18415" cmpd="sng">
                <a:solidFill>
                  <a:srgbClr val="C00000"/>
                </a:solidFill>
                <a:prstDash val="solid"/>
              </a:ln>
              <a:blipFill dpi="0" rotWithShape="1">
                <a:blip r:embed="rId2"/>
                <a:srcRect/>
                <a:stretch>
                  <a:fillRect/>
                </a:stretch>
              </a:blipFill>
              <a:effectLst>
                <a:outerShdw blurRad="63500" dir="36000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285728"/>
            <a:ext cx="83582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Министерство образования Кузбасса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Государственное профессиональное образовательное учреждение </a:t>
            </a:r>
          </a:p>
          <a:p>
            <a:pPr algn="ctr"/>
            <a:r>
              <a:rPr lang="ru-RU" b="1" cap="none" spc="0" dirty="0" smtClean="0">
                <a:ln w="18415" cmpd="sng">
                  <a:solidFill>
                    <a:srgbClr val="C00000"/>
                  </a:solidFill>
                  <a:prstDash val="solid"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Arial" pitchFamily="34" charset="0"/>
                <a:ea typeface="Cambria Math" pitchFamily="18" charset="0"/>
                <a:cs typeface="Arial" pitchFamily="34" charset="0"/>
              </a:rPr>
              <a:t>«</a:t>
            </a:r>
            <a:r>
              <a:rPr lang="ru-RU" b="1" cap="none" spc="0" dirty="0" smtClean="0">
                <a:ln w="18415" cmpd="sng">
                  <a:solidFill>
                    <a:srgbClr val="C00000"/>
                  </a:solidFill>
                  <a:prstDash val="solid"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Arial" pitchFamily="34" charset="0"/>
                <a:ea typeface="Cambria Math" pitchFamily="18" charset="0"/>
                <a:cs typeface="Arial" pitchFamily="34" charset="0"/>
              </a:rPr>
              <a:t>Прокопьевский строительный техникум»</a:t>
            </a:r>
            <a:endParaRPr lang="ru-RU" b="1" cap="none" spc="0" dirty="0">
              <a:ln w="18415" cmpd="sng">
                <a:solidFill>
                  <a:srgbClr val="C00000"/>
                </a:solidFill>
                <a:prstDash val="solid"/>
              </a:ln>
              <a:blipFill dpi="0" rotWithShape="1">
                <a:blip r:embed="rId2"/>
                <a:srcRect/>
                <a:stretch>
                  <a:fillRect/>
                </a:stretch>
              </a:blipFill>
              <a:latin typeface="Arial" pitchFamily="34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1643050"/>
            <a:ext cx="835821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292100" dist="12700" dir="3600000" algn="tl" rotWithShape="0">
                    <a:srgbClr val="000000"/>
                  </a:outerShdw>
                </a:effectLst>
                <a:latin typeface="Arial" pitchFamily="34" charset="0"/>
                <a:ea typeface="Cambria Math" pitchFamily="18" charset="0"/>
                <a:cs typeface="Arial" pitchFamily="34" charset="0"/>
              </a:rPr>
              <a:t>Областной конкурс</a:t>
            </a:r>
          </a:p>
          <a:p>
            <a:pPr algn="ctr"/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292100" dist="12700" dir="3600000" algn="tl" rotWithShape="0">
                    <a:srgbClr val="000000"/>
                  </a:outerShdw>
                </a:effectLst>
                <a:latin typeface="Arial Black" pitchFamily="34" charset="0"/>
                <a:ea typeface="Cambria Math" pitchFamily="18" charset="0"/>
                <a:cs typeface="Arial" pitchFamily="34" charset="0"/>
              </a:rPr>
              <a:t>«Чудеса родного края»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929190" y="4643446"/>
            <a:ext cx="3786214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1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292100" dist="12700" dir="3600000" algn="tl" rotWithShape="0">
                    <a:srgbClr val="000000"/>
                  </a:outerShdw>
                </a:effectLst>
                <a:latin typeface="Arial" pitchFamily="34" charset="0"/>
                <a:ea typeface="Cambria Math" pitchFamily="18" charset="0"/>
                <a:cs typeface="Arial" pitchFamily="34" charset="0"/>
              </a:rPr>
              <a:t>Рагулина</a:t>
            </a:r>
            <a:r>
              <a:rPr lang="ru-RU" sz="2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292100" dist="12700" dir="3600000" algn="tl" rotWithShape="0">
                    <a:srgbClr val="000000"/>
                  </a:outerShdw>
                </a:effectLst>
                <a:latin typeface="Arial" pitchFamily="34" charset="0"/>
                <a:ea typeface="Cambria Math" pitchFamily="18" charset="0"/>
                <a:cs typeface="Arial" pitchFamily="34" charset="0"/>
              </a:rPr>
              <a:t> Елена </a:t>
            </a:r>
            <a:r>
              <a:rPr lang="ru-RU" sz="21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292100" dist="12700" dir="3600000" algn="tl" rotWithShape="0">
                    <a:srgbClr val="000000"/>
                  </a:outerShdw>
                </a:effectLst>
                <a:latin typeface="Arial" pitchFamily="34" charset="0"/>
                <a:ea typeface="Cambria Math" pitchFamily="18" charset="0"/>
                <a:cs typeface="Arial" pitchFamily="34" charset="0"/>
              </a:rPr>
              <a:t>Мхайловна,преподаватель</a:t>
            </a:r>
            <a:r>
              <a:rPr lang="ru-RU" sz="2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292100" dist="12700" dir="3600000" algn="tl" rotWithShape="0">
                    <a:srgbClr val="000000"/>
                  </a:outerShdw>
                </a:effectLst>
                <a:latin typeface="Arial" pitchFamily="34" charset="0"/>
                <a:ea typeface="Cambria Math" pitchFamily="18" charset="0"/>
                <a:cs typeface="Arial" pitchFamily="34" charset="0"/>
              </a:rPr>
              <a:t> русского языка и литературы</a:t>
            </a:r>
            <a:endParaRPr lang="ru-RU" sz="21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292100" dist="12700" dir="3600000" algn="tl" rotWithShape="0">
                  <a:srgbClr val="000000"/>
                </a:outerShdw>
              </a:effectLst>
              <a:latin typeface="Arial" pitchFamily="34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86050" y="6215082"/>
            <a:ext cx="3428992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b="1" cap="none" spc="0" dirty="0" smtClean="0">
                <a:ln w="18415" cmpd="sng">
                  <a:solidFill>
                    <a:srgbClr val="C00000"/>
                  </a:solidFill>
                  <a:prstDash val="solid"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Arial Black" pitchFamily="34" charset="0"/>
                <a:ea typeface="Cambria Math" pitchFamily="18" charset="0"/>
                <a:cs typeface="Arial" pitchFamily="34" charset="0"/>
              </a:rPr>
              <a:t>Прокопьевск, </a:t>
            </a:r>
            <a:r>
              <a:rPr lang="ru-RU" b="1" cap="none" spc="0" dirty="0" smtClean="0">
                <a:ln w="18415" cmpd="sng">
                  <a:solidFill>
                    <a:srgbClr val="C00000"/>
                  </a:solidFill>
                  <a:prstDash val="solid"/>
                </a:ln>
                <a:blipFill dpi="0" rotWithShape="1">
                  <a:blip r:embed="rId2"/>
                  <a:srcRect/>
                  <a:stretch>
                    <a:fillRect/>
                  </a:stretch>
                </a:blipFill>
                <a:latin typeface="Arial Black" pitchFamily="34" charset="0"/>
                <a:ea typeface="Cambria Math" pitchFamily="18" charset="0"/>
                <a:cs typeface="Arial" pitchFamily="34" charset="0"/>
              </a:rPr>
              <a:t>2024</a:t>
            </a:r>
            <a:endParaRPr lang="ru-RU" b="1" cap="none" spc="0" dirty="0">
              <a:ln w="18415" cmpd="sng">
                <a:solidFill>
                  <a:srgbClr val="C00000"/>
                </a:solidFill>
                <a:prstDash val="solid"/>
              </a:ln>
              <a:blipFill dpi="0" rotWithShape="1">
                <a:blip r:embed="rId2"/>
                <a:srcRect/>
                <a:stretch>
                  <a:fillRect/>
                </a:stretch>
              </a:blipFill>
              <a:latin typeface="Arial Black" pitchFamily="34" charset="0"/>
              <a:ea typeface="Cambria Math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15000" contrast="24000"/>
          </a:blip>
          <a:srcRect l="36979" t="10000" r="56250" b="5000"/>
          <a:stretch>
            <a:fillRect/>
          </a:stretch>
        </p:blipFill>
        <p:spPr bwMode="auto">
          <a:xfrm rot="5400000">
            <a:off x="3821917" y="-3821917"/>
            <a:ext cx="1500166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lum bright="15000" contrast="24000"/>
          </a:blip>
          <a:srcRect l="36979" t="10000" r="56250" b="5000"/>
          <a:stretch>
            <a:fillRect/>
          </a:stretch>
        </p:blipFill>
        <p:spPr bwMode="auto">
          <a:xfrm rot="5400000">
            <a:off x="3680153" y="1116999"/>
            <a:ext cx="2060848" cy="9421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4578" name="Picture 2" descr="http://www.kmishim.ru/uploads/images/15034768_Kolya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764704"/>
            <a:ext cx="6684887" cy="5040560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Администратор\Desktop\Чалдоны\RusskDerevnyaGTG_1.jpg"/>
          <p:cNvPicPr/>
          <p:nvPr/>
        </p:nvPicPr>
        <p:blipFill>
          <a:blip r:embed="rId2" cstate="print">
            <a:lum bright="48000" contrast="32000"/>
          </a:blip>
          <a:srcRect l="11150" t="176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4" name="Picture 3" descr="C:\Users\Администратор\Desktop\Рисунок1.jpg"/>
          <p:cNvPicPr>
            <a:picLocks noChangeAspect="1" noChangeArrowheads="1"/>
          </p:cNvPicPr>
          <p:nvPr/>
        </p:nvPicPr>
        <p:blipFill>
          <a:blip r:embed="rId3" cstate="print">
            <a:lum bright="39000" contrast="-30000"/>
          </a:blip>
          <a:srcRect l="28709" r="29354"/>
          <a:stretch>
            <a:fillRect/>
          </a:stretch>
        </p:blipFill>
        <p:spPr bwMode="auto">
          <a:xfrm>
            <a:off x="7500958" y="-2"/>
            <a:ext cx="1643042" cy="685800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5" name="Picture 3" descr="C:\Users\Администратор\Desktop\Рисунок1.jpg"/>
          <p:cNvPicPr>
            <a:picLocks noChangeAspect="1" noChangeArrowheads="1"/>
          </p:cNvPicPr>
          <p:nvPr/>
        </p:nvPicPr>
        <p:blipFill>
          <a:blip r:embed="rId3" cstate="print">
            <a:lum bright="39000" contrast="-30000"/>
          </a:blip>
          <a:srcRect l="28709" r="29354"/>
          <a:stretch>
            <a:fillRect/>
          </a:stretch>
        </p:blipFill>
        <p:spPr bwMode="auto">
          <a:xfrm>
            <a:off x="0" y="-1"/>
            <a:ext cx="1643042" cy="685800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" name="Рисунок 1" descr="C:\Users\Администратор\Desktop\Чалдоны\1493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357298"/>
            <a:ext cx="6357982" cy="4633059"/>
          </a:xfrm>
          <a:prstGeom prst="round2Same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/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500042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6000" b="1" cap="none" spc="0" dirty="0" smtClean="0">
                <a:ln w="18415" cmpd="sng">
                  <a:solidFill>
                    <a:srgbClr val="C00000"/>
                  </a:solidFill>
                  <a:prstDash val="solid"/>
                </a:ln>
                <a:blipFill dpi="0" rotWithShape="1">
                  <a:blip r:embed="rId5"/>
                  <a:srcRect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/>
                  </a:outerShdw>
                </a:effectLst>
              </a:rPr>
              <a:t>Чай-жеребчик</a:t>
            </a:r>
            <a:endParaRPr lang="ru-RU" sz="6000" b="1" cap="none" spc="0" dirty="0">
              <a:ln w="18415" cmpd="sng">
                <a:solidFill>
                  <a:srgbClr val="C00000"/>
                </a:solidFill>
                <a:prstDash val="solid"/>
              </a:ln>
              <a:blipFill dpi="0" rotWithShape="1">
                <a:blip r:embed="rId5"/>
                <a:srcRect/>
                <a:stretch>
                  <a:fillRect/>
                </a:stretch>
              </a:blipFill>
              <a:effectLst>
                <a:outerShdw blurRad="63500" dir="36000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Администратор\Desktop\Чалдоны\RusskDerevnyaGTG_1.jpg"/>
          <p:cNvPicPr/>
          <p:nvPr/>
        </p:nvPicPr>
        <p:blipFill>
          <a:blip r:embed="rId2" cstate="print">
            <a:lum bright="48000" contrast="32000"/>
          </a:blip>
          <a:srcRect l="11150" t="176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6" name="Picture 3" descr="C:\Users\Администратор\Desktop\Рисунок1.jpg"/>
          <p:cNvPicPr>
            <a:picLocks noChangeAspect="1" noChangeArrowheads="1"/>
          </p:cNvPicPr>
          <p:nvPr/>
        </p:nvPicPr>
        <p:blipFill>
          <a:blip r:embed="rId3" cstate="print">
            <a:lum bright="45000" contrast="-36000"/>
          </a:blip>
          <a:srcRect l="28709" r="29354"/>
          <a:stretch>
            <a:fillRect/>
          </a:stretch>
        </p:blipFill>
        <p:spPr bwMode="auto">
          <a:xfrm>
            <a:off x="7500958" y="-2"/>
            <a:ext cx="1643042" cy="685800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" name="Picture 3" descr="C:\Users\Администратор\Desktop\Рисунок1.jpg"/>
          <p:cNvPicPr>
            <a:picLocks noChangeAspect="1" noChangeArrowheads="1"/>
          </p:cNvPicPr>
          <p:nvPr/>
        </p:nvPicPr>
        <p:blipFill>
          <a:blip r:embed="rId3" cstate="print">
            <a:lum bright="45000" contrast="-36000"/>
          </a:blip>
          <a:srcRect l="28709" r="29354"/>
          <a:stretch>
            <a:fillRect/>
          </a:stretch>
        </p:blipFill>
        <p:spPr bwMode="auto">
          <a:xfrm>
            <a:off x="0" y="-1"/>
            <a:ext cx="1643042" cy="685800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1506" name="Picture 2" descr="http://sovsibir.ru/up/2012/184/184_09.jpg"/>
          <p:cNvPicPr>
            <a:picLocks noChangeAspect="1" noChangeArrowheads="1"/>
          </p:cNvPicPr>
          <p:nvPr/>
        </p:nvPicPr>
        <p:blipFill>
          <a:blip r:embed="rId4" cstate="print"/>
          <a:srcRect r="6795"/>
          <a:stretch>
            <a:fillRect/>
          </a:stretch>
        </p:blipFill>
        <p:spPr bwMode="auto">
          <a:xfrm>
            <a:off x="4071934" y="500042"/>
            <a:ext cx="4572032" cy="3011902"/>
          </a:xfrm>
          <a:prstGeom prst="round2SameRect">
            <a:avLst/>
          </a:prstGeom>
          <a:noFill/>
          <a:effectLst>
            <a:outerShdw blurRad="50800" dist="38100" dir="18900000" algn="bl" rotWithShape="0">
              <a:prstClr val="black"/>
            </a:outerShdw>
          </a:effectLst>
        </p:spPr>
      </p:pic>
      <p:pic>
        <p:nvPicPr>
          <p:cNvPr id="21508" name="Picture 4" descr="http://cs11275.vk.me/u6072641/141289538/x_3a43c31c.jpg"/>
          <p:cNvPicPr>
            <a:picLocks noChangeAspect="1" noChangeArrowheads="1"/>
          </p:cNvPicPr>
          <p:nvPr/>
        </p:nvPicPr>
        <p:blipFill>
          <a:blip r:embed="rId5" cstate="print"/>
          <a:srcRect r="20561" b="4502"/>
          <a:stretch>
            <a:fillRect/>
          </a:stretch>
        </p:blipFill>
        <p:spPr bwMode="auto">
          <a:xfrm>
            <a:off x="142844" y="1954519"/>
            <a:ext cx="3714744" cy="3046117"/>
          </a:xfrm>
          <a:prstGeom prst="round2SameRect">
            <a:avLst/>
          </a:prstGeom>
          <a:noFill/>
          <a:effectLst>
            <a:outerShdw blurRad="50800" dist="38100" dir="18900000" algn="bl" rotWithShape="0">
              <a:prstClr val="black"/>
            </a:outerShdw>
          </a:effectLst>
        </p:spPr>
      </p:pic>
      <p:pic>
        <p:nvPicPr>
          <p:cNvPr id="21510" name="Picture 6" descr="http://cs11275.vk.me/u6072641/141289538/x_0704851a.jpg"/>
          <p:cNvPicPr>
            <a:picLocks noChangeAspect="1" noChangeArrowheads="1"/>
          </p:cNvPicPr>
          <p:nvPr/>
        </p:nvPicPr>
        <p:blipFill>
          <a:blip r:embed="rId6" cstate="print"/>
          <a:srcRect b="4965"/>
          <a:stretch>
            <a:fillRect/>
          </a:stretch>
        </p:blipFill>
        <p:spPr bwMode="auto">
          <a:xfrm>
            <a:off x="4071934" y="3857628"/>
            <a:ext cx="4143404" cy="2685974"/>
          </a:xfrm>
          <a:prstGeom prst="round2SameRect">
            <a:avLst/>
          </a:prstGeom>
          <a:noFill/>
          <a:effectLst>
            <a:outerShdw blurRad="50800" dist="38100" dir="18900000" algn="bl" rotWithShape="0">
              <a:prstClr val="black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Администратор\Desktop\Рисунок1.jpg"/>
          <p:cNvPicPr>
            <a:picLocks noChangeAspect="1" noChangeArrowheads="1"/>
          </p:cNvPicPr>
          <p:nvPr/>
        </p:nvPicPr>
        <p:blipFill>
          <a:blip r:embed="rId3" cstate="print">
            <a:lum bright="24000" contrast="20000"/>
          </a:blip>
          <a:srcRect l="28709" r="29354"/>
          <a:stretch>
            <a:fillRect/>
          </a:stretch>
        </p:blipFill>
        <p:spPr bwMode="auto">
          <a:xfrm rot="16200000">
            <a:off x="1820452" y="3890430"/>
            <a:ext cx="1147116" cy="478802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" name="Picture 3" descr="C:\Users\Администратор\Desktop\Рисунок1.jpg"/>
          <p:cNvPicPr>
            <a:picLocks noChangeAspect="1" noChangeArrowheads="1"/>
          </p:cNvPicPr>
          <p:nvPr/>
        </p:nvPicPr>
        <p:blipFill>
          <a:blip r:embed="rId3" cstate="print">
            <a:lum bright="24000" contrast="20000"/>
          </a:blip>
          <a:srcRect l="28709" r="29354"/>
          <a:stretch>
            <a:fillRect/>
          </a:stretch>
        </p:blipFill>
        <p:spPr bwMode="auto">
          <a:xfrm rot="16200000">
            <a:off x="6176432" y="3890431"/>
            <a:ext cx="1147116" cy="478802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3" name="Picture 3" descr="C:\Users\Администратор\Desktop\Рисунок1.jpg"/>
          <p:cNvPicPr>
            <a:picLocks noChangeAspect="1" noChangeArrowheads="1"/>
          </p:cNvPicPr>
          <p:nvPr/>
        </p:nvPicPr>
        <p:blipFill>
          <a:blip r:embed="rId3" cstate="print">
            <a:lum bright="36000" contrast="-18000"/>
          </a:blip>
          <a:srcRect l="28709" r="29354"/>
          <a:stretch>
            <a:fillRect/>
          </a:stretch>
        </p:blipFill>
        <p:spPr bwMode="auto">
          <a:xfrm rot="5400000">
            <a:off x="3499087" y="-3499087"/>
            <a:ext cx="2204867" cy="9203039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" name="Мой фильм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1116632" y="260648"/>
            <a:ext cx="11305256" cy="6309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4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Администратор\Desktop\Чалдоны\RusskDerevnyaGTG_1.jpg"/>
          <p:cNvPicPr/>
          <p:nvPr/>
        </p:nvPicPr>
        <p:blipFill>
          <a:blip r:embed="rId2" cstate="print">
            <a:lum bright="33000" contrast="30000"/>
          </a:blip>
          <a:srcRect l="11150" t="176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" name="Picture 3" descr="C:\Users\Администратор\Desktop\Рисунок1.jpg"/>
          <p:cNvPicPr>
            <a:picLocks noChangeAspect="1" noChangeArrowheads="1"/>
          </p:cNvPicPr>
          <p:nvPr/>
        </p:nvPicPr>
        <p:blipFill>
          <a:blip r:embed="rId3" cstate="print">
            <a:lum bright="39000" contrast="-30000"/>
          </a:blip>
          <a:srcRect l="28709" r="29354"/>
          <a:stretch>
            <a:fillRect/>
          </a:stretch>
        </p:blipFill>
        <p:spPr bwMode="auto">
          <a:xfrm>
            <a:off x="7500958" y="-2"/>
            <a:ext cx="1643042" cy="685800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" name="Picture 3" descr="C:\Users\Администратор\Desktop\Рисунок1.jpg"/>
          <p:cNvPicPr>
            <a:picLocks noChangeAspect="1" noChangeArrowheads="1"/>
          </p:cNvPicPr>
          <p:nvPr/>
        </p:nvPicPr>
        <p:blipFill>
          <a:blip r:embed="rId3" cstate="print">
            <a:lum bright="39000" contrast="-30000"/>
          </a:blip>
          <a:srcRect l="28709" r="29354"/>
          <a:stretch>
            <a:fillRect/>
          </a:stretch>
        </p:blipFill>
        <p:spPr bwMode="auto">
          <a:xfrm>
            <a:off x="0" y="-1"/>
            <a:ext cx="1643042" cy="6858001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2420888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9600" b="1" cap="none" spc="0" dirty="0" smtClean="0">
                <a:ln w="18415" cmpd="sng">
                  <a:solidFill>
                    <a:srgbClr val="C00000"/>
                  </a:solidFill>
                  <a:prstDash val="solid"/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/>
                  </a:outerShdw>
                </a:effectLst>
              </a:rPr>
              <a:t>ЧАЛДОНЫ</a:t>
            </a:r>
            <a:endParaRPr lang="ru-RU" sz="9600" b="1" cap="none" spc="0" dirty="0">
              <a:ln w="18415" cmpd="sng">
                <a:solidFill>
                  <a:srgbClr val="C00000"/>
                </a:solidFill>
                <a:prstDash val="solid"/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effectLst>
                <a:outerShdw blurRad="63500" dir="36000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0"/>
            <a:ext cx="51480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6000" b="1" cap="none" spc="0" dirty="0" smtClean="0">
                <a:ln w="18415" cmpd="sng">
                  <a:solidFill>
                    <a:srgbClr val="C00000"/>
                  </a:solidFill>
                  <a:prstDash val="solid"/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/>
                  </a:outerShdw>
                </a:effectLst>
              </a:rPr>
              <a:t>Кто вы?</a:t>
            </a:r>
            <a:endParaRPr lang="ru-RU" sz="6000" b="1" cap="none" spc="0" dirty="0">
              <a:ln w="18415" cmpd="sng">
                <a:solidFill>
                  <a:srgbClr val="C00000"/>
                </a:solidFill>
                <a:prstDash val="solid"/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effectLst>
                <a:outerShdw blurRad="63500" dir="36000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80" y="764704"/>
            <a:ext cx="514806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6000" b="1" cap="none" spc="0" dirty="0" smtClean="0">
                <a:ln w="18415" cmpd="sng">
                  <a:solidFill>
                    <a:srgbClr val="C00000"/>
                  </a:solidFill>
                  <a:prstDash val="solid"/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/>
                  </a:outerShdw>
                </a:effectLst>
              </a:rPr>
              <a:t>Где вы?</a:t>
            </a:r>
            <a:endParaRPr lang="ru-RU" sz="6000" b="1" cap="none" spc="0" dirty="0">
              <a:ln w="18415" cmpd="sng">
                <a:solidFill>
                  <a:srgbClr val="C00000"/>
                </a:solidFill>
                <a:prstDash val="solid"/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effectLst>
                <a:outerShdw blurRad="63500" dir="36000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4869160"/>
            <a:ext cx="439248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6000" b="1" cap="none" spc="0" dirty="0" smtClean="0">
                <a:ln w="18415" cmpd="sng">
                  <a:solidFill>
                    <a:srgbClr val="C00000"/>
                  </a:solidFill>
                  <a:prstDash val="solid"/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>
                  <a:outerShdw blurRad="63500" dir="3600000" algn="tl" rotWithShape="0">
                    <a:srgbClr val="000000"/>
                  </a:outerShdw>
                </a:effectLst>
              </a:rPr>
              <a:t>Откуда вы?</a:t>
            </a:r>
            <a:endParaRPr lang="ru-RU" sz="6000" b="1" cap="none" spc="0" dirty="0">
              <a:ln w="18415" cmpd="sng">
                <a:solidFill>
                  <a:srgbClr val="C00000"/>
                </a:solidFill>
                <a:prstDash val="solid"/>
              </a:ln>
              <a:blipFill dpi="0" rotWithShape="1">
                <a:blip r:embed="rId4"/>
                <a:srcRect/>
                <a:stretch>
                  <a:fillRect/>
                </a:stretch>
              </a:blipFill>
              <a:effectLst>
                <a:outerShdw blurRad="63500" dir="36000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5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Администратор\Desktop\Рисунок1.jp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 l="28709" r="29354"/>
          <a:stretch>
            <a:fillRect/>
          </a:stretch>
        </p:blipFill>
        <p:spPr bwMode="auto">
          <a:xfrm>
            <a:off x="6858016" y="-2"/>
            <a:ext cx="2285984" cy="685800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" name="Picture 3" descr="C:\Users\Администратор\Desktop\Рисунок1.jpg"/>
          <p:cNvPicPr>
            <a:picLocks noChangeAspect="1" noChangeArrowheads="1"/>
          </p:cNvPicPr>
          <p:nvPr/>
        </p:nvPicPr>
        <p:blipFill>
          <a:blip r:embed="rId3" cstate="print">
            <a:lum bright="9000"/>
          </a:blip>
          <a:srcRect l="57116" r="20917"/>
          <a:stretch>
            <a:fillRect/>
          </a:stretch>
        </p:blipFill>
        <p:spPr bwMode="auto">
          <a:xfrm>
            <a:off x="0" y="0"/>
            <a:ext cx="1214446" cy="685800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8" name="Рисунок 7" descr="http://s56.radikal.ru/i151/1104/a8/5fe0d33f6f06.jpg"/>
          <p:cNvPicPr/>
          <p:nvPr/>
        </p:nvPicPr>
        <p:blipFill>
          <a:blip r:embed="rId4" cstate="print">
            <a:lum bright="2000" contrast="3000"/>
          </a:blip>
          <a:srcRect t="21137" b="12952"/>
          <a:stretch>
            <a:fillRect/>
          </a:stretch>
        </p:blipFill>
        <p:spPr bwMode="auto">
          <a:xfrm>
            <a:off x="1214414" y="2857496"/>
            <a:ext cx="3857652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571736" y="214290"/>
            <a:ext cx="6286544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Те захолустные, пустые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26987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Места, где вывелся народ,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Обжили  - с виду Львы Толстые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Чалдоны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кипенью бород.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Там на постой пускали редко.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Но, поджидая новостей,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Тесней сдвигали табуретки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хмуро слушали гостей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Н. Денисов 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Память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www.anatoly-nikolsky.com/uploads/1/0/5/5/10556995/4163142_orig.jpg"/>
          <p:cNvPicPr/>
          <p:nvPr/>
        </p:nvPicPr>
        <p:blipFill>
          <a:blip r:embed="rId2" cstate="print">
            <a:lum bright="9000" contrast="9000"/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 descr="Terra incognita – Русь :::: 11.Варианты происхождения загадочного этнонима *чалдоны* сибиряков с Тихого Дона.">
            <a:hlinkClick r:id="rId3" tooltip="&quot;Terra incognita – Русь :::: 11.Варианты происхождения загадочного этнонима *чалдоны* сибиряков с Тихого Дона.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32656"/>
            <a:ext cx="278608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etnogena02.hut2.ru/Path-SKOLO/11-shaldonRUS-2_files/chaldon-1.jpg"/>
          <p:cNvPicPr/>
          <p:nvPr/>
        </p:nvPicPr>
        <p:blipFill>
          <a:blip r:embed="rId5" cstate="print">
            <a:lum bright="3000" contrast="18000"/>
          </a:blip>
          <a:srcRect/>
          <a:stretch>
            <a:fillRect/>
          </a:stretch>
        </p:blipFill>
        <p:spPr bwMode="auto">
          <a:xfrm>
            <a:off x="4857752" y="0"/>
            <a:ext cx="4012565" cy="336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Terra incognito - Русь ::: О топонимии Киева Анатолия Железного"/>
          <p:cNvPicPr/>
          <p:nvPr/>
        </p:nvPicPr>
        <p:blipFill>
          <a:blip r:embed="rId6" cstate="print">
            <a:lum bright="3000" contrast="12000"/>
          </a:blip>
          <a:srcRect l="1299" t="6956" r="10390"/>
          <a:stretch>
            <a:fillRect/>
          </a:stretch>
        </p:blipFill>
        <p:spPr bwMode="auto">
          <a:xfrm>
            <a:off x="0" y="2643182"/>
            <a:ext cx="5000628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15" presetClass="exit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0"/>
                            </p:stCondLst>
                            <p:childTnLst>
                              <p:par>
                                <p:cTn id="33" presetID="15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000"/>
                            </p:stCondLst>
                            <p:childTnLst>
                              <p:par>
                                <p:cTn id="40" presetID="15" presetClass="exit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15000" contrast="24000"/>
          </a:blip>
          <a:srcRect l="36979" t="10000" r="56250" b="5000"/>
          <a:stretch>
            <a:fillRect/>
          </a:stretch>
        </p:blipFill>
        <p:spPr bwMode="auto">
          <a:xfrm>
            <a:off x="0" y="0"/>
            <a:ext cx="15001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6" name="Picture 3" descr="C:\Users\Администратор\Desktop\Рисунок1.jpg"/>
          <p:cNvPicPr>
            <a:picLocks noChangeAspect="1" noChangeArrowheads="1"/>
          </p:cNvPicPr>
          <p:nvPr/>
        </p:nvPicPr>
        <p:blipFill>
          <a:blip r:embed="rId3" cstate="print">
            <a:lum bright="36000" contrast="-12000"/>
          </a:blip>
          <a:srcRect l="18224" t="37500" r="29354"/>
          <a:stretch>
            <a:fillRect/>
          </a:stretch>
        </p:blipFill>
        <p:spPr bwMode="auto">
          <a:xfrm rot="16200000">
            <a:off x="4749289" y="-465323"/>
            <a:ext cx="3929392" cy="486003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3554" name="Picture 2" descr="http://media.bloger.by/source/photos/2012/12/14/0c8ff6551a921c42b3253354fe4a31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4962525" cy="3305175"/>
          </a:xfrm>
          <a:prstGeom prst="rect">
            <a:avLst/>
          </a:prstGeom>
          <a:noFill/>
        </p:spPr>
      </p:pic>
      <p:pic>
        <p:nvPicPr>
          <p:cNvPr id="23556" name="Picture 4" descr="http://www.sati.archaeology.nsc.ru/library/fursova/traditional.files/image026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2996952"/>
            <a:ext cx="5153025" cy="3638551"/>
          </a:xfrm>
          <a:prstGeom prst="rect">
            <a:avLst/>
          </a:prstGeom>
          <a:noFill/>
        </p:spPr>
      </p:pic>
      <p:pic>
        <p:nvPicPr>
          <p:cNvPr id="4" name="Picture 4" descr="http://s53.radikal.ru/i140/1104/d4/6bf5831e3383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3501008"/>
            <a:ext cx="2084834" cy="30648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8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3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3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15000" contrast="24000"/>
          </a:blip>
          <a:srcRect l="36979" t="10000" r="56250" b="5000"/>
          <a:stretch>
            <a:fillRect/>
          </a:stretch>
        </p:blipFill>
        <p:spPr bwMode="auto">
          <a:xfrm>
            <a:off x="0" y="0"/>
            <a:ext cx="15001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4" name="Picture 3" descr="C:\Users\Администратор\Desktop\Рисунок1.jpg"/>
          <p:cNvPicPr>
            <a:picLocks noChangeAspect="1" noChangeArrowheads="1"/>
          </p:cNvPicPr>
          <p:nvPr/>
        </p:nvPicPr>
        <p:blipFill>
          <a:blip r:embed="rId3" cstate="print">
            <a:lum bright="36000" contrast="-12000"/>
          </a:blip>
          <a:srcRect l="18224" t="37500" r="29354"/>
          <a:stretch>
            <a:fillRect/>
          </a:stretch>
        </p:blipFill>
        <p:spPr bwMode="auto">
          <a:xfrm rot="16200000">
            <a:off x="5526529" y="-383026"/>
            <a:ext cx="3234447" cy="400049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482" name="Picture 2" descr="http://www.altaikdm.ru/uploads/%D0%A5%D0%90%D0%9A%D0%90%D0%A1%D0%98%D0%AF%206.JPG"/>
          <p:cNvPicPr>
            <a:picLocks noChangeAspect="1" noChangeArrowheads="1"/>
          </p:cNvPicPr>
          <p:nvPr/>
        </p:nvPicPr>
        <p:blipFill>
          <a:blip r:embed="rId4" cstate="print">
            <a:lum bright="9000" contrast="9000"/>
          </a:blip>
          <a:srcRect t="10126"/>
          <a:stretch>
            <a:fillRect/>
          </a:stretch>
        </p:blipFill>
        <p:spPr bwMode="auto">
          <a:xfrm>
            <a:off x="0" y="0"/>
            <a:ext cx="5643570" cy="380407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/>
            </a:outerShdw>
          </a:effectLst>
        </p:spPr>
      </p:pic>
      <p:pic>
        <p:nvPicPr>
          <p:cNvPr id="20484" name="Picture 4" descr="http://i013.radikal.ru/0805/0f/804d3878e97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3124200"/>
            <a:ext cx="7620000" cy="3733800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/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3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Администратор\Desktop\Чалдоны\RusskDerevnyaGTG_1.jpg"/>
          <p:cNvPicPr/>
          <p:nvPr/>
        </p:nvPicPr>
        <p:blipFill>
          <a:blip r:embed="rId2" cstate="print">
            <a:lum bright="39000" contrast="32000"/>
          </a:blip>
          <a:srcRect l="11150" t="176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" name="Рисунок 1" descr="http://itas.irk.ru/sites/default/files/imagecache/watermark/news/11.02.2013_-_1546/2.jpg"/>
          <p:cNvPicPr/>
          <p:nvPr/>
        </p:nvPicPr>
        <p:blipFill>
          <a:blip r:embed="rId3" cstate="print">
            <a:lum bright="-3000" contrast="9000"/>
          </a:blip>
          <a:srcRect/>
          <a:stretch>
            <a:fillRect/>
          </a:stretch>
        </p:blipFill>
        <p:spPr bwMode="auto">
          <a:xfrm>
            <a:off x="4000496" y="3071810"/>
            <a:ext cx="4899674" cy="3240098"/>
          </a:xfrm>
          <a:prstGeom prst="round2Same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/>
            </a:outerShdw>
          </a:effectLst>
        </p:spPr>
      </p:pic>
      <p:pic>
        <p:nvPicPr>
          <p:cNvPr id="3" name="Рисунок 2" descr="http://cornholio.narod.ru/history4/img/chaldony_babiy_kut.jpg"/>
          <p:cNvPicPr/>
          <p:nvPr/>
        </p:nvPicPr>
        <p:blipFill>
          <a:blip r:embed="rId4" cstate="print"/>
          <a:srcRect t="7469" b="6217"/>
          <a:stretch>
            <a:fillRect/>
          </a:stretch>
        </p:blipFill>
        <p:spPr bwMode="auto">
          <a:xfrm>
            <a:off x="357158" y="428604"/>
            <a:ext cx="4857784" cy="3214710"/>
          </a:xfrm>
          <a:prstGeom prst="round2Same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/>
            </a:outerShdw>
          </a:effectLst>
        </p:spPr>
      </p:pic>
      <p:pic>
        <p:nvPicPr>
          <p:cNvPr id="4" name="Picture 3" descr="C:\Users\Администратор\Desktop\Рисунок1.jpg"/>
          <p:cNvPicPr>
            <a:picLocks noChangeAspect="1" noChangeArrowheads="1"/>
          </p:cNvPicPr>
          <p:nvPr/>
        </p:nvPicPr>
        <p:blipFill>
          <a:blip r:embed="rId5" cstate="print">
            <a:lum bright="19000" contrast="1000"/>
          </a:blip>
          <a:srcRect/>
          <a:stretch>
            <a:fillRect/>
          </a:stretch>
        </p:blipFill>
        <p:spPr bwMode="auto">
          <a:xfrm rot="5400000">
            <a:off x="5843406" y="-84810"/>
            <a:ext cx="2535608" cy="364966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6" cstate="print">
            <a:lum bright="15000" contrast="24000"/>
          </a:blip>
          <a:srcRect l="36979" t="37448" r="45096" b="12083"/>
          <a:stretch>
            <a:fillRect/>
          </a:stretch>
        </p:blipFill>
        <p:spPr bwMode="auto">
          <a:xfrm rot="16200000" flipV="1">
            <a:off x="854930" y="3283830"/>
            <a:ext cx="257635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3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goskatalog.ru/data/museums/central_fo/mrokmi_idv/2fil_dkm/9356_foto2_03.jpg"/>
          <p:cNvPicPr>
            <a:picLocks noChangeAspect="1" noChangeArrowheads="1"/>
          </p:cNvPicPr>
          <p:nvPr/>
        </p:nvPicPr>
        <p:blipFill>
          <a:blip r:embed="rId2" cstate="print"/>
          <a:srcRect l="17928" t="8704" b="12961"/>
          <a:stretch>
            <a:fillRect/>
          </a:stretch>
        </p:blipFill>
        <p:spPr bwMode="auto">
          <a:xfrm>
            <a:off x="-1" y="3068960"/>
            <a:ext cx="5293025" cy="3789040"/>
          </a:xfrm>
          <a:prstGeom prst="rect">
            <a:avLst/>
          </a:prstGeom>
          <a:noFill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lum bright="15000" contrast="24000"/>
          </a:blip>
          <a:srcRect l="36979" t="57516" r="52632" b="5000"/>
          <a:stretch>
            <a:fillRect/>
          </a:stretch>
        </p:blipFill>
        <p:spPr bwMode="auto">
          <a:xfrm rot="5400000">
            <a:off x="481743" y="-481743"/>
            <a:ext cx="3068960" cy="403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" name="Picture 3" descr="C:\Users\Администратор\Desktop\Рисунок1.jpg"/>
          <p:cNvPicPr>
            <a:picLocks noChangeAspect="1" noChangeArrowheads="1"/>
          </p:cNvPicPr>
          <p:nvPr/>
        </p:nvPicPr>
        <p:blipFill>
          <a:blip r:embed="rId4" cstate="print">
            <a:lum bright="36000" contrast="-12000"/>
          </a:blip>
          <a:srcRect l="18224" t="37500" r="29354"/>
          <a:stretch>
            <a:fillRect/>
          </a:stretch>
        </p:blipFill>
        <p:spPr bwMode="auto">
          <a:xfrm rot="16200000">
            <a:off x="5526528" y="3240528"/>
            <a:ext cx="3234447" cy="400049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30" name="Picture 6" descr="http://do.znate.ru/pars_docs/refs/30/29001/29001_html_m1c098bd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0224" y="0"/>
            <a:ext cx="5503776" cy="3573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>
            <a:lum bright="15000" contrast="24000"/>
          </a:blip>
          <a:srcRect l="36979" t="10000" r="56250" b="5000"/>
          <a:stretch>
            <a:fillRect/>
          </a:stretch>
        </p:blipFill>
        <p:spPr bwMode="auto">
          <a:xfrm rot="5400000">
            <a:off x="3743399" y="-3050702"/>
            <a:ext cx="2089251" cy="871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lum bright="15000" contrast="24000"/>
          </a:blip>
          <a:srcRect l="36979" t="10000" r="56250" b="5000"/>
          <a:stretch>
            <a:fillRect/>
          </a:stretch>
        </p:blipFill>
        <p:spPr bwMode="auto">
          <a:xfrm rot="5400000">
            <a:off x="2678917" y="2678917"/>
            <a:ext cx="15001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5604" name="Picture 4" descr="http://content.foto.mail.ru/mail/elkina_anjela/_answers/i-9904.jpg"/>
          <p:cNvPicPr>
            <a:picLocks noChangeAspect="1" noChangeArrowheads="1"/>
          </p:cNvPicPr>
          <p:nvPr/>
        </p:nvPicPr>
        <p:blipFill>
          <a:blip r:embed="rId3" cstate="print"/>
          <a:srcRect r="21881"/>
          <a:stretch>
            <a:fillRect/>
          </a:stretch>
        </p:blipFill>
        <p:spPr bwMode="auto">
          <a:xfrm>
            <a:off x="179512" y="260648"/>
            <a:ext cx="6149998" cy="5445224"/>
          </a:xfrm>
          <a:prstGeom prst="rect">
            <a:avLst/>
          </a:prstGeom>
          <a:noFill/>
        </p:spPr>
      </p:pic>
      <p:pic>
        <p:nvPicPr>
          <p:cNvPr id="25602" name="Picture 2" descr="http://religooz.ucoz.ru/_pu/0/25751378.jpg"/>
          <p:cNvPicPr>
            <a:picLocks noChangeAspect="1" noChangeArrowheads="1"/>
          </p:cNvPicPr>
          <p:nvPr/>
        </p:nvPicPr>
        <p:blipFill>
          <a:blip r:embed="rId4" cstate="print"/>
          <a:srcRect t="12923" r="20857"/>
          <a:stretch>
            <a:fillRect/>
          </a:stretch>
        </p:blipFill>
        <p:spPr bwMode="auto">
          <a:xfrm>
            <a:off x="5178661" y="2420888"/>
            <a:ext cx="3965339" cy="3987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3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3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Администратор\Desktop\Чалдоны\RusskDerevnyaGTG_1.jpg"/>
          <p:cNvPicPr/>
          <p:nvPr/>
        </p:nvPicPr>
        <p:blipFill>
          <a:blip r:embed="rId2" cstate="print">
            <a:lum bright="39000" contrast="32000"/>
          </a:blip>
          <a:srcRect l="11150" t="176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2" name="Рисунок 1" descr="Горят розы на ковр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29058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3" name="Рисунок 2" descr="Опояски"/>
          <p:cNvPicPr/>
          <p:nvPr/>
        </p:nvPicPr>
        <p:blipFill>
          <a:blip r:embed="rId4" cstate="print">
            <a:lum bright="27000" contrast="45000"/>
          </a:blip>
          <a:srcRect/>
          <a:stretch>
            <a:fillRect/>
          </a:stretch>
        </p:blipFill>
        <p:spPr bwMode="auto">
          <a:xfrm>
            <a:off x="5357818" y="3286124"/>
            <a:ext cx="3786182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4" name="Рисунок 3" descr="http://www.websib.ru/news_images/2009/03_31/chaldon.jpg"/>
          <p:cNvPicPr/>
          <p:nvPr/>
        </p:nvPicPr>
        <p:blipFill>
          <a:blip r:embed="rId5" cstate="print">
            <a:lum bright="9000" contrast="12000"/>
          </a:blip>
          <a:srcRect l="9458"/>
          <a:stretch>
            <a:fillRect/>
          </a:stretch>
        </p:blipFill>
        <p:spPr bwMode="auto">
          <a:xfrm>
            <a:off x="2285984" y="1928802"/>
            <a:ext cx="4103414" cy="2900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92</Words>
  <Application>Microsoft Office PowerPoint</Application>
  <PresentationFormat>Экран (4:3)</PresentationFormat>
  <Paragraphs>23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NickOn</dc:creator>
  <cp:lastModifiedBy>ADMIN</cp:lastModifiedBy>
  <cp:revision>57</cp:revision>
  <dcterms:created xsi:type="dcterms:W3CDTF">2013-10-03T01:31:23Z</dcterms:created>
  <dcterms:modified xsi:type="dcterms:W3CDTF">2024-02-06T14:12:38Z</dcterms:modified>
</cp:coreProperties>
</file>