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Default Extension="mp3" ContentType="audio/mpe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0"/>
  </p:notesMasterIdLst>
  <p:sldIdLst>
    <p:sldId id="296" r:id="rId2"/>
    <p:sldId id="293" r:id="rId3"/>
    <p:sldId id="294" r:id="rId4"/>
    <p:sldId id="273" r:id="rId5"/>
    <p:sldId id="257" r:id="rId6"/>
    <p:sldId id="281" r:id="rId7"/>
    <p:sldId id="271" r:id="rId8"/>
    <p:sldId id="272" r:id="rId9"/>
    <p:sldId id="282" r:id="rId10"/>
    <p:sldId id="274" r:id="rId11"/>
    <p:sldId id="275" r:id="rId12"/>
    <p:sldId id="276" r:id="rId13"/>
    <p:sldId id="277" r:id="rId14"/>
    <p:sldId id="259" r:id="rId15"/>
    <p:sldId id="278" r:id="rId16"/>
    <p:sldId id="283" r:id="rId17"/>
    <p:sldId id="284" r:id="rId18"/>
    <p:sldId id="280" r:id="rId19"/>
    <p:sldId id="286" r:id="rId20"/>
    <p:sldId id="285" r:id="rId21"/>
    <p:sldId id="287" r:id="rId22"/>
    <p:sldId id="292" r:id="rId23"/>
    <p:sldId id="289" r:id="rId24"/>
    <p:sldId id="290" r:id="rId25"/>
    <p:sldId id="267" r:id="rId26"/>
    <p:sldId id="291" r:id="rId27"/>
    <p:sldId id="269" r:id="rId28"/>
    <p:sldId id="295" r:id="rId2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aximized">
    <p:restoredLeft sz="15621" autoAdjust="0"/>
    <p:restoredTop sz="94638" autoAdjust="0"/>
  </p:normalViewPr>
  <p:slideViewPr>
    <p:cSldViewPr>
      <p:cViewPr varScale="1">
        <p:scale>
          <a:sx n="67" d="100"/>
          <a:sy n="67" d="100"/>
        </p:scale>
        <p:origin x="-1242" y="-85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2529031-5C50-4253-8C22-4CE6E330CCFE}" type="datetimeFigureOut">
              <a:rPr lang="ru-RU" smtClean="0"/>
              <a:pPr/>
              <a:t>29.03.2021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1662479-08A9-47BF-9BAA-D14BD33F8B3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662479-08A9-47BF-9BAA-D14BD33F8B39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662479-08A9-47BF-9BAA-D14BD33F8B39}" type="slidenum">
              <a:rPr lang="ru-RU" smtClean="0"/>
              <a:pPr/>
              <a:t>13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29.03.2021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29.03.2021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29.03.2021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29.03.2021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jpe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3.jpeg"/><Relationship Id="rId4" Type="http://schemas.openxmlformats.org/officeDocument/2006/relationships/image" Target="../media/image25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3.jpeg"/><Relationship Id="rId4" Type="http://schemas.openxmlformats.org/officeDocument/2006/relationships/image" Target="../media/image25.jpe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slideLayout" Target="../slideLayouts/slideLayout7.xml"/><Relationship Id="rId1" Type="http://schemas.openxmlformats.org/officeDocument/2006/relationships/video" Target="NULL" TargetMode="External"/><Relationship Id="rId5" Type="http://schemas.openxmlformats.org/officeDocument/2006/relationships/image" Target="../media/image28.png"/><Relationship Id="rId4" Type="http://schemas.microsoft.com/office/2007/relationships/media" Target="../media/media1.mp3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esktop\m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048000" y="-1838325"/>
            <a:ext cx="15240000" cy="105346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57" name="Rectangle 1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  «Сказка о рыбаке и рыбке»</a:t>
            </a:r>
          </a:p>
        </p:txBody>
      </p:sp>
      <p:pic>
        <p:nvPicPr>
          <p:cNvPr id="35861" name="Picture 21" descr="ilpsh04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lum contrast="6000"/>
          </a:blip>
          <a:srcRect/>
          <a:stretch>
            <a:fillRect/>
          </a:stretch>
        </p:blipFill>
        <p:spPr>
          <a:xfrm>
            <a:off x="395536" y="1447800"/>
            <a:ext cx="5688632" cy="4953000"/>
          </a:xfrm>
          <a:noFill/>
          <a:ln/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58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5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40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/>
              <a:t> </a:t>
            </a:r>
            <a:r>
              <a:rPr lang="ru-RU"/>
              <a:t>«Сказка о золотом петушке»</a:t>
            </a:r>
          </a:p>
        </p:txBody>
      </p:sp>
      <p:pic>
        <p:nvPicPr>
          <p:cNvPr id="39946" name="Picture 10" descr="золотой петух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lum bright="-6000" contrast="12000"/>
          </a:blip>
          <a:srcRect/>
          <a:stretch>
            <a:fillRect/>
          </a:stretch>
        </p:blipFill>
        <p:spPr>
          <a:xfrm>
            <a:off x="467544" y="1219200"/>
            <a:ext cx="5328592" cy="5410200"/>
          </a:xfrm>
          <a:noFill/>
          <a:ln/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99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4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8" name="Rectangle 4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600"/>
              <a:t>   «Сказка о попе и  </a:t>
            </a:r>
            <a:br>
              <a:rPr lang="ru-RU" sz="3600"/>
            </a:br>
            <a:r>
              <a:rPr lang="ru-RU" sz="3600"/>
              <a:t>               о работнике его Балде» </a:t>
            </a:r>
          </a:p>
        </p:txBody>
      </p:sp>
      <p:pic>
        <p:nvPicPr>
          <p:cNvPr id="41990" name="Picture 6" descr="ilpsh0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lum contrast="6000"/>
          </a:blip>
          <a:srcRect/>
          <a:stretch>
            <a:fillRect/>
          </a:stretch>
        </p:blipFill>
        <p:spPr>
          <a:xfrm>
            <a:off x="611560" y="1556792"/>
            <a:ext cx="4968552" cy="4953000"/>
          </a:xfrm>
          <a:noFill/>
          <a:ln/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19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40" name="Rectangle 8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600"/>
              <a:t> «Сказка о мёртвой царевне</a:t>
            </a:r>
            <a:br>
              <a:rPr lang="ru-RU" sz="3600"/>
            </a:br>
            <a:r>
              <a:rPr lang="ru-RU" sz="3600"/>
              <a:t>                        и семи богатырях»</a:t>
            </a:r>
          </a:p>
        </p:txBody>
      </p:sp>
      <p:pic>
        <p:nvPicPr>
          <p:cNvPr id="44044" name="Picture 12" descr="ilpsh06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lum bright="-6000" contrast="12000"/>
          </a:blip>
          <a:srcRect/>
          <a:stretch>
            <a:fillRect/>
          </a:stretch>
        </p:blipFill>
        <p:spPr>
          <a:xfrm>
            <a:off x="683568" y="1524000"/>
            <a:ext cx="4968552" cy="5106988"/>
          </a:xfrm>
          <a:noFill/>
          <a:ln/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40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4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500034" y="274638"/>
            <a:ext cx="8186766" cy="2225668"/>
          </a:xfrm>
        </p:spPr>
        <p:txBody>
          <a:bodyPr>
            <a:normAutofit/>
          </a:bodyPr>
          <a:lstStyle/>
          <a:p>
            <a:pPr algn="l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А.С.Пушкин «Сказка о царе </a:t>
            </a:r>
            <a:r>
              <a:rPr lang="ru-RU" sz="3200" b="1" dirty="0" err="1" smtClean="0">
                <a:latin typeface="Times New Roman" pitchFamily="18" charset="0"/>
                <a:cs typeface="Times New Roman" pitchFamily="18" charset="0"/>
              </a:rPr>
              <a:t>Салтане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, о сыне его славном и могучем богатыре князе </a:t>
            </a:r>
            <a:r>
              <a:rPr lang="ru-RU" sz="3200" b="1" dirty="0" err="1" smtClean="0">
                <a:latin typeface="Times New Roman" pitchFamily="18" charset="0"/>
                <a:cs typeface="Times New Roman" pitchFamily="18" charset="0"/>
              </a:rPr>
              <a:t>Гвидоне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3200" b="1" dirty="0" err="1" smtClean="0">
                <a:latin typeface="Times New Roman" pitchFamily="18" charset="0"/>
                <a:cs typeface="Times New Roman" pitchFamily="18" charset="0"/>
              </a:rPr>
              <a:t>Салтановиче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и о прекрасной царевне Лебеди»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Picture 2" descr="http://lit.govuadocs.com.ua/tw_files2/urls_154/89/d-88216/img9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2643182"/>
            <a:ext cx="4500594" cy="400052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8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7110" name="Picture 6" descr="три девицы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lum bright="-12000" contrast="24000"/>
          </a:blip>
          <a:srcRect/>
          <a:stretch>
            <a:fillRect/>
          </a:stretch>
        </p:blipFill>
        <p:spPr>
          <a:xfrm>
            <a:off x="179512" y="188640"/>
            <a:ext cx="8784976" cy="6480720"/>
          </a:xfrm>
          <a:noFill/>
          <a:ln/>
        </p:spPr>
      </p:pic>
    </p:spTree>
  </p:cSld>
  <p:clrMapOvr>
    <a:masterClrMapping/>
  </p:clrMapOvr>
  <p:transition spd="med">
    <p:split orient="vert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Oleg\Desktop\R4Prp5OX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2000" y="189000"/>
            <a:ext cx="8640000" cy="6480000"/>
          </a:xfrm>
          <a:prstGeom prst="rect">
            <a:avLst/>
          </a:prstGeom>
          <a:noFill/>
        </p:spPr>
      </p:pic>
      <p:pic>
        <p:nvPicPr>
          <p:cNvPr id="4098" name="Picture 2" descr="C:\Users\Oleg\Desktop\movies_3_skazka_o_tsare_saltane.jpg"/>
          <p:cNvPicPr>
            <a:picLocks noChangeAspect="1" noChangeArrowheads="1"/>
          </p:cNvPicPr>
          <p:nvPr/>
        </p:nvPicPr>
        <p:blipFill>
          <a:blip r:embed="rId3" cstate="print"/>
          <a:srcRect l="3691" t="4921" r="3691" b="4921"/>
          <a:stretch>
            <a:fillRect/>
          </a:stretch>
        </p:blipFill>
        <p:spPr bwMode="auto">
          <a:xfrm>
            <a:off x="457200" y="381000"/>
            <a:ext cx="4931231" cy="3600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074" name="Picture 2" descr="C:\Users\Oleg\Desktop\f1e8f936587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86200" y="2819400"/>
            <a:ext cx="4764706" cy="3600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Oleg\Desktop\R4Prp5OX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2000" y="189000"/>
            <a:ext cx="8640000" cy="6480000"/>
          </a:xfrm>
          <a:prstGeom prst="rect">
            <a:avLst/>
          </a:prstGeom>
          <a:noFill/>
        </p:spPr>
      </p:pic>
      <p:pic>
        <p:nvPicPr>
          <p:cNvPr id="4098" name="Picture 2" descr="C:\Users\Oleg\Desktop\Для презентации\1267805663_14-skazka-o-care-saltane-1904_1.jpg"/>
          <p:cNvPicPr>
            <a:picLocks noChangeAspect="1" noChangeArrowheads="1"/>
          </p:cNvPicPr>
          <p:nvPr/>
        </p:nvPicPr>
        <p:blipFill>
          <a:blip r:embed="rId3" cstate="print"/>
          <a:srcRect b="4392"/>
          <a:stretch>
            <a:fillRect/>
          </a:stretch>
        </p:blipFill>
        <p:spPr bwMode="auto">
          <a:xfrm>
            <a:off x="821573" y="729000"/>
            <a:ext cx="7500854" cy="5400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Толкование слов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700808"/>
            <a:ext cx="8229600" cy="4525963"/>
          </a:xfrm>
        </p:spPr>
        <p:txBody>
          <a:bodyPr/>
          <a:lstStyle/>
          <a:p>
            <a:pPr>
              <a:buNone/>
            </a:pPr>
            <a:endParaRPr lang="ru-RU" dirty="0"/>
          </a:p>
        </p:txBody>
      </p:sp>
      <p:sp>
        <p:nvSpPr>
          <p:cNvPr id="38914" name="Rectangle 2"/>
          <p:cNvSpPr>
            <a:spLocks noChangeArrowheads="1"/>
          </p:cNvSpPr>
          <p:nvPr/>
        </p:nvSpPr>
        <p:spPr bwMode="auto">
          <a:xfrm>
            <a:off x="500034" y="2150587"/>
            <a:ext cx="7096302" cy="40934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ru-RU" sz="2000" b="1" dirty="0" smtClean="0"/>
              <a:t>Молвить</a:t>
            </a:r>
            <a:r>
              <a:rPr lang="ru-RU" sz="2000" dirty="0" smtClean="0"/>
              <a:t> </a:t>
            </a:r>
            <a:r>
              <a:rPr lang="ru-RU" sz="2000" dirty="0"/>
              <a:t>(говорить)</a:t>
            </a:r>
          </a:p>
          <a:p>
            <a:r>
              <a:rPr lang="ru-RU" sz="2000" dirty="0"/>
              <a:t> </a:t>
            </a:r>
          </a:p>
          <a:p>
            <a:r>
              <a:rPr lang="ru-RU" sz="2000" b="1" dirty="0"/>
              <a:t>Крещёный мир</a:t>
            </a:r>
            <a:r>
              <a:rPr lang="ru-RU" sz="2000" dirty="0"/>
              <a:t> (в то время все люди верили в бога и принимали обряд крещения)</a:t>
            </a:r>
          </a:p>
          <a:p>
            <a:r>
              <a:rPr lang="ru-RU" sz="2000" dirty="0"/>
              <a:t> </a:t>
            </a:r>
          </a:p>
          <a:p>
            <a:r>
              <a:rPr lang="ru-RU" sz="2000" b="1" dirty="0"/>
              <a:t>Позадь забора </a:t>
            </a:r>
            <a:r>
              <a:rPr lang="ru-RU" sz="2000" dirty="0"/>
              <a:t>(за забором)</a:t>
            </a:r>
          </a:p>
          <a:p>
            <a:r>
              <a:rPr lang="ru-RU" sz="2000" dirty="0"/>
              <a:t> </a:t>
            </a:r>
          </a:p>
          <a:p>
            <a:r>
              <a:rPr lang="ru-RU" sz="2000" b="1" dirty="0"/>
              <a:t>К исходу сентября </a:t>
            </a:r>
            <a:r>
              <a:rPr lang="ru-RU" sz="2000" dirty="0"/>
              <a:t>(к концу сентября)</a:t>
            </a:r>
          </a:p>
          <a:p>
            <a:r>
              <a:rPr lang="ru-RU" sz="2000" b="1" dirty="0"/>
              <a:t>Светлица</a:t>
            </a:r>
            <a:r>
              <a:rPr lang="ru-RU" sz="2000" dirty="0"/>
              <a:t> </a:t>
            </a:r>
            <a:r>
              <a:rPr lang="ru-RU" sz="2000" dirty="0" smtClean="0"/>
              <a:t>(светлая парадная комната в доме.)</a:t>
            </a:r>
            <a:endParaRPr lang="ru-RU" sz="2000" dirty="0"/>
          </a:p>
          <a:p>
            <a:r>
              <a:rPr lang="ru-RU" sz="2000" dirty="0"/>
              <a:t> </a:t>
            </a:r>
          </a:p>
          <a:p>
            <a:r>
              <a:rPr lang="ru-RU" sz="2000" b="1" dirty="0"/>
              <a:t>Сени</a:t>
            </a:r>
            <a:r>
              <a:rPr lang="ru-RU" sz="2000" dirty="0"/>
              <a:t> </a:t>
            </a:r>
            <a:r>
              <a:rPr lang="ru-RU" sz="2000" dirty="0" smtClean="0"/>
              <a:t>(входная часть (прихожая) традиционного </a:t>
            </a:r>
          </a:p>
          <a:p>
            <a:r>
              <a:rPr lang="ru-RU" sz="2000" dirty="0" smtClean="0"/>
              <a:t>русского дома)</a:t>
            </a:r>
          </a:p>
          <a:p>
            <a:r>
              <a:rPr lang="ru-RU" sz="2000" b="1" dirty="0" smtClean="0"/>
              <a:t>Понесла</a:t>
            </a:r>
            <a:r>
              <a:rPr lang="ru-RU" sz="2000" dirty="0" smtClean="0"/>
              <a:t> (забеременела)</a:t>
            </a:r>
            <a:endParaRPr lang="ru-RU" sz="2000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Oleg\Desktop\R4Prp5OX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2000" y="189000"/>
            <a:ext cx="8640000" cy="6480000"/>
          </a:xfrm>
          <a:prstGeom prst="rect">
            <a:avLst/>
          </a:prstGeom>
          <a:noFill/>
        </p:spPr>
      </p:pic>
      <p:pic>
        <p:nvPicPr>
          <p:cNvPr id="1026" name="Picture 2" descr="C:\Users\Oleg\Desktop\cs4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1000" y="369000"/>
            <a:ext cx="4050006" cy="3060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122" name="Picture 2" descr="C:\Users\Oleg\Desktop\eef6ad5db8ba95998705ed99846612e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32000" y="3581400"/>
            <a:ext cx="4080000" cy="3060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27" name="Picture 3" descr="C:\Users\Oleg\Desktop\cs4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24400" y="369000"/>
            <a:ext cx="4050006" cy="3060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2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2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217556"/>
            <a:ext cx="8686800" cy="6532473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905000" y="2590800"/>
            <a:ext cx="589218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0" dirty="0" smtClean="0">
                <a:solidFill>
                  <a:schemeClr val="bg1"/>
                </a:solidFill>
              </a:rPr>
              <a:t>СКАЗКА</a:t>
            </a:r>
            <a:endParaRPr lang="ru-RU" sz="12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87000092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Толкование слов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204864"/>
            <a:ext cx="8229600" cy="3921299"/>
          </a:xfrm>
        </p:spPr>
        <p:txBody>
          <a:bodyPr/>
          <a:lstStyle/>
          <a:p>
            <a:pPr>
              <a:buNone/>
            </a:pPr>
            <a:endParaRPr lang="ru-RU" dirty="0"/>
          </a:p>
        </p:txBody>
      </p:sp>
      <p:sp>
        <p:nvSpPr>
          <p:cNvPr id="38914" name="Rectangle 2"/>
          <p:cNvSpPr>
            <a:spLocks noChangeArrowheads="1"/>
          </p:cNvSpPr>
          <p:nvPr/>
        </p:nvSpPr>
        <p:spPr bwMode="auto">
          <a:xfrm>
            <a:off x="500034" y="2928934"/>
            <a:ext cx="7096302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ru-RU" sz="2800" b="1" dirty="0" smtClean="0"/>
              <a:t>Срок родин </a:t>
            </a:r>
            <a:r>
              <a:rPr lang="ru-RU" sz="2800" dirty="0" smtClean="0"/>
              <a:t>(время рожать ребёнка)</a:t>
            </a:r>
          </a:p>
          <a:p>
            <a:r>
              <a:rPr lang="ru-RU" sz="2800" b="1" dirty="0" smtClean="0"/>
              <a:t>Аршин</a:t>
            </a:r>
            <a:r>
              <a:rPr lang="ru-RU" sz="2800" dirty="0" smtClean="0"/>
              <a:t> </a:t>
            </a:r>
            <a:r>
              <a:rPr lang="ru-RU" sz="2800" dirty="0"/>
              <a:t>(см. учебник)</a:t>
            </a:r>
          </a:p>
          <a:p>
            <a:r>
              <a:rPr lang="ru-RU" sz="2800" b="1" dirty="0" smtClean="0"/>
              <a:t>Грамота</a:t>
            </a:r>
            <a:r>
              <a:rPr lang="ru-RU" sz="2800" dirty="0" smtClean="0"/>
              <a:t> (Письмо, послание)</a:t>
            </a:r>
            <a:endParaRPr lang="ru-RU" sz="2800" dirty="0"/>
          </a:p>
          <a:p>
            <a:r>
              <a:rPr lang="ru-RU" sz="2800" b="1" dirty="0"/>
              <a:t>Гонец</a:t>
            </a:r>
            <a:r>
              <a:rPr lang="ru-RU" sz="2800" dirty="0"/>
              <a:t> </a:t>
            </a:r>
            <a:r>
              <a:rPr lang="ru-RU" sz="2800" dirty="0" smtClean="0"/>
              <a:t>(посланный со срочным известием)</a:t>
            </a:r>
          </a:p>
          <a:p>
            <a:r>
              <a:rPr lang="ru-RU" sz="2800" b="1" dirty="0" smtClean="0"/>
              <a:t>Указ</a:t>
            </a:r>
            <a:r>
              <a:rPr lang="ru-RU" sz="2800" dirty="0" smtClean="0"/>
              <a:t> (приказ, распоряжение)</a:t>
            </a:r>
          </a:p>
          <a:p>
            <a:r>
              <a:rPr lang="ru-RU" sz="2800" b="1" dirty="0" smtClean="0"/>
              <a:t>Сума</a:t>
            </a:r>
            <a:r>
              <a:rPr lang="ru-RU" sz="2800" dirty="0" smtClean="0"/>
              <a:t> (холщовый мешок)</a:t>
            </a:r>
          </a:p>
          <a:p>
            <a:r>
              <a:rPr lang="ru-RU" sz="2800" b="1" dirty="0" smtClean="0"/>
              <a:t>Бояре</a:t>
            </a:r>
            <a:r>
              <a:rPr lang="ru-RU" sz="2800" dirty="0" smtClean="0"/>
              <a:t> (служители царя, находящиеся рядом)</a:t>
            </a:r>
          </a:p>
          <a:p>
            <a:endParaRPr lang="ru-RU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Oleg\Desktop\R4Prp5OX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2000" y="189000"/>
            <a:ext cx="8640000" cy="6480000"/>
          </a:xfrm>
          <a:prstGeom prst="rect">
            <a:avLst/>
          </a:prstGeom>
          <a:noFill/>
        </p:spPr>
      </p:pic>
      <p:pic>
        <p:nvPicPr>
          <p:cNvPr id="3074" name="Picture 2" descr="C:\Users\Oleg\Desktop\8bcbd2915b35274c9c79f751134ae2fc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" y="381000"/>
            <a:ext cx="4800000" cy="3600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170" name="Picture 2" descr="C:\Users\Oleg\Desktop\Для презентации\cs6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0" y="2743200"/>
            <a:ext cx="4764711" cy="3600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Части текста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204864"/>
            <a:ext cx="8229600" cy="3921299"/>
          </a:xfrm>
        </p:spPr>
        <p:txBody>
          <a:bodyPr/>
          <a:lstStyle/>
          <a:p>
            <a:pPr>
              <a:buNone/>
            </a:pPr>
            <a:endParaRPr lang="ru-RU" dirty="0"/>
          </a:p>
        </p:txBody>
      </p:sp>
      <p:sp>
        <p:nvSpPr>
          <p:cNvPr id="38914" name="Rectangle 2"/>
          <p:cNvSpPr>
            <a:spLocks noChangeArrowheads="1"/>
          </p:cNvSpPr>
          <p:nvPr/>
        </p:nvSpPr>
        <p:spPr bwMode="auto">
          <a:xfrm>
            <a:off x="500034" y="2928934"/>
            <a:ext cx="7096302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ru-RU" sz="4000" dirty="0" smtClean="0"/>
              <a:t>1) Выбор невесты.</a:t>
            </a:r>
          </a:p>
          <a:p>
            <a:r>
              <a:rPr lang="ru-RU" sz="4000" dirty="0" smtClean="0"/>
              <a:t>2) Обман царя.</a:t>
            </a:r>
          </a:p>
          <a:p>
            <a:r>
              <a:rPr lang="ru-RU" sz="4000" dirty="0" smtClean="0"/>
              <a:t>3) Чудесное спасение.</a:t>
            </a:r>
            <a:endParaRPr lang="ru-RU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Oleg\Desktop\f1e8f9365879.jpg"/>
          <p:cNvPicPr>
            <a:picLocks noChangeAspect="1" noChangeArrowheads="1"/>
          </p:cNvPicPr>
          <p:nvPr/>
        </p:nvPicPr>
        <p:blipFill rotWithShape="1">
          <a:blip r:embed="rId2" cstate="print"/>
          <a:srcRect l="4014" t="11040" r="6736"/>
          <a:stretch/>
        </p:blipFill>
        <p:spPr bwMode="auto">
          <a:xfrm>
            <a:off x="0" y="3488289"/>
            <a:ext cx="4191000" cy="335618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" name="Picture 2" descr="C:\Users\Oleg\Desktop\Для презентации\1267805663_14-skazka-o-care-saltane-1904_1.jpg"/>
          <p:cNvPicPr>
            <a:picLocks noChangeAspect="1" noChangeArrowheads="1"/>
          </p:cNvPicPr>
          <p:nvPr/>
        </p:nvPicPr>
        <p:blipFill rotWithShape="1">
          <a:blip r:embed="rId3" cstate="print"/>
          <a:srcRect b="15203"/>
          <a:stretch/>
        </p:blipFill>
        <p:spPr bwMode="auto">
          <a:xfrm>
            <a:off x="4191001" y="217693"/>
            <a:ext cx="4953000" cy="327059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Picture 2" descr="C:\Users\Oleg\Desktop\8bcbd2915b35274c9c79f751134ae2fc.jpg"/>
          <p:cNvPicPr>
            <a:picLocks noChangeAspect="1" noChangeArrowheads="1"/>
          </p:cNvPicPr>
          <p:nvPr/>
        </p:nvPicPr>
        <p:blipFill rotWithShape="1">
          <a:blip r:embed="rId4" cstate="print"/>
          <a:srcRect t="9570" r="15421" b="2255"/>
          <a:stretch/>
        </p:blipFill>
        <p:spPr bwMode="auto">
          <a:xfrm>
            <a:off x="1836" y="217693"/>
            <a:ext cx="4189164" cy="327546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Picture 2" descr="C:\Users\Oleg\Desktop\eef6ad5db8ba95998705ed99846612e5.jpg"/>
          <p:cNvPicPr>
            <a:picLocks noChangeAspect="1" noChangeArrowheads="1"/>
          </p:cNvPicPr>
          <p:nvPr/>
        </p:nvPicPr>
        <p:blipFill rotWithShape="1">
          <a:blip r:embed="rId5" cstate="print"/>
          <a:srcRect r="3523" b="6956"/>
          <a:stretch/>
        </p:blipFill>
        <p:spPr bwMode="auto">
          <a:xfrm>
            <a:off x="4199177" y="3488289"/>
            <a:ext cx="4944823" cy="335618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7000099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Oleg\Desktop\f1e8f936587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672" y="237773"/>
            <a:ext cx="4215177" cy="31848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" name="Picture 2" descr="C:\Users\Oleg\Desktop\Для презентации\1267805663_14-skazka-o-care-saltane-1904_1.jpg"/>
          <p:cNvPicPr>
            <a:picLocks noChangeAspect="1" noChangeArrowheads="1"/>
          </p:cNvPicPr>
          <p:nvPr/>
        </p:nvPicPr>
        <p:blipFill rotWithShape="1">
          <a:blip r:embed="rId3" cstate="print"/>
          <a:srcRect b="15203"/>
          <a:stretch/>
        </p:blipFill>
        <p:spPr bwMode="auto">
          <a:xfrm>
            <a:off x="4228948" y="281848"/>
            <a:ext cx="4928823" cy="314715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Picture 2" descr="C:\Users\Oleg\Desktop\8bcbd2915b35274c9c79f751134ae2fc.jpg"/>
          <p:cNvPicPr>
            <a:picLocks noChangeAspect="1" noChangeArrowheads="1"/>
          </p:cNvPicPr>
          <p:nvPr/>
        </p:nvPicPr>
        <p:blipFill rotWithShape="1">
          <a:blip r:embed="rId4" cstate="print"/>
          <a:srcRect t="9570" b="2255"/>
          <a:stretch/>
        </p:blipFill>
        <p:spPr bwMode="auto">
          <a:xfrm>
            <a:off x="4191000" y="3430138"/>
            <a:ext cx="4953000" cy="327546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Picture 2" descr="C:\Users\Oleg\Desktop\eef6ad5db8ba95998705ed99846612e5.jpg"/>
          <p:cNvPicPr>
            <a:picLocks noChangeAspect="1" noChangeArrowheads="1"/>
          </p:cNvPicPr>
          <p:nvPr/>
        </p:nvPicPr>
        <p:blipFill rotWithShape="1">
          <a:blip r:embed="rId5" cstate="print"/>
          <a:srcRect r="3523"/>
          <a:stretch/>
        </p:blipFill>
        <p:spPr bwMode="auto">
          <a:xfrm>
            <a:off x="1836" y="3429000"/>
            <a:ext cx="4189164" cy="325662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TextBox 5"/>
          <p:cNvSpPr txBox="1"/>
          <p:nvPr/>
        </p:nvSpPr>
        <p:spPr>
          <a:xfrm>
            <a:off x="3581400" y="2438400"/>
            <a:ext cx="45770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dirty="0" smtClean="0">
                <a:solidFill>
                  <a:schemeClr val="bg1"/>
                </a:solidFill>
              </a:rPr>
              <a:t>1</a:t>
            </a:r>
            <a:endParaRPr lang="ru-RU" sz="6000" dirty="0">
              <a:solidFill>
                <a:schemeClr val="bg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190499" y="2438400"/>
            <a:ext cx="45770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dirty="0" smtClean="0">
                <a:solidFill>
                  <a:schemeClr val="bg1"/>
                </a:solidFill>
              </a:rPr>
              <a:t>2</a:t>
            </a:r>
            <a:endParaRPr lang="ru-RU" sz="6000" dirty="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190499" y="3352800"/>
            <a:ext cx="45770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dirty="0" smtClean="0"/>
              <a:t>4</a:t>
            </a:r>
            <a:endParaRPr lang="ru-RU" sz="6000" dirty="0"/>
          </a:p>
        </p:txBody>
      </p:sp>
      <p:sp>
        <p:nvSpPr>
          <p:cNvPr id="9" name="TextBox 8"/>
          <p:cNvSpPr txBox="1"/>
          <p:nvPr/>
        </p:nvSpPr>
        <p:spPr>
          <a:xfrm>
            <a:off x="3581400" y="3327737"/>
            <a:ext cx="45770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dirty="0" smtClean="0">
                <a:solidFill>
                  <a:schemeClr val="bg1"/>
                </a:solidFill>
              </a:rPr>
              <a:t>3</a:t>
            </a:r>
            <a:endParaRPr lang="ru-RU" sz="6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341475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000"/>
                            </p:stCondLst>
                            <p:childTnLst>
                              <p:par>
                                <p:cTn id="15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60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65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700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75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dirty="0" err="1" smtClean="0">
                <a:latin typeface="Times New Roman" pitchFamily="18" charset="0"/>
                <a:cs typeface="Times New Roman" pitchFamily="18" charset="0"/>
              </a:rPr>
              <a:t>Синквейн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Пушкин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</a:t>
            </a:r>
          </a:p>
          <a:p>
            <a:pPr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Самое интересное задание…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Самая трудная работа на уроке…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Я хочу узнать …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Домашнее задание: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Прочитать отрывок (с. 97—108).</a:t>
            </a:r>
          </a:p>
          <a:p>
            <a:pPr>
              <a:buNone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Разделить на части.</a:t>
            </a:r>
          </a:p>
          <a:p>
            <a:pPr>
              <a:buNone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Проиллюстрировать прочитанную часть</a:t>
            </a:r>
          </a:p>
          <a:p>
            <a:pPr>
              <a:buNone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сказки.</a:t>
            </a:r>
          </a:p>
          <a:p>
            <a:pPr>
              <a:buNone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18889" b="16667"/>
          <a:stretch/>
        </p:blipFill>
        <p:spPr>
          <a:xfrm>
            <a:off x="0" y="1295400"/>
            <a:ext cx="9144000" cy="4419600"/>
          </a:xfrm>
          <a:prstGeom prst="rect">
            <a:avLst/>
          </a:prstGeom>
        </p:spPr>
      </p:pic>
      <p:pic>
        <p:nvPicPr>
          <p:cNvPr id="3" name="Римский-Корсаков - Три чуда_(Inkompmusic.ru)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="" xmlns:p14="http://schemas.microsoft.com/office/powerpoint/2010/main" r:embed="rId4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4267200" y="6096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84803901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72305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217556"/>
            <a:ext cx="8686800" cy="6532473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878845" y="3137272"/>
            <a:ext cx="3386310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7000" dirty="0" smtClean="0">
                <a:solidFill>
                  <a:schemeClr val="bg1"/>
                </a:solidFill>
              </a:rPr>
              <a:t>СКАЗКА</a:t>
            </a:r>
            <a:endParaRPr lang="ru-RU" sz="7000" dirty="0">
              <a:solidFill>
                <a:schemeClr val="bg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386748" y="1929698"/>
            <a:ext cx="29718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dirty="0" smtClean="0">
                <a:solidFill>
                  <a:schemeClr val="accent2">
                    <a:lumMod val="75000"/>
                  </a:schemeClr>
                </a:solidFill>
              </a:rPr>
              <a:t>КНИГА</a:t>
            </a:r>
            <a:endParaRPr lang="ru-RU" sz="5400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953000" y="4830183"/>
            <a:ext cx="33528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dirty="0" smtClean="0">
                <a:solidFill>
                  <a:schemeClr val="tx2">
                    <a:lumMod val="75000"/>
                  </a:schemeClr>
                </a:solidFill>
              </a:rPr>
              <a:t>ФАНТАЗИЯ</a:t>
            </a:r>
            <a:endParaRPr lang="ru-RU" sz="54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38200" y="4472225"/>
            <a:ext cx="39624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dirty="0" smtClean="0">
                <a:solidFill>
                  <a:srgbClr val="FF0000"/>
                </a:solidFill>
              </a:rPr>
              <a:t>ВОЛШЕБНИК</a:t>
            </a:r>
            <a:endParaRPr lang="ru-RU" sz="5400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912824" y="1185240"/>
            <a:ext cx="39624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dirty="0" smtClean="0">
                <a:solidFill>
                  <a:schemeClr val="accent6"/>
                </a:solidFill>
              </a:rPr>
              <a:t>ПРИНЦЕССА</a:t>
            </a:r>
            <a:endParaRPr lang="ru-RU" sz="5400" dirty="0">
              <a:solidFill>
                <a:schemeClr val="accent6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894024" y="3540340"/>
            <a:ext cx="27432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dirty="0" smtClean="0">
                <a:solidFill>
                  <a:srgbClr val="7030A0"/>
                </a:solidFill>
              </a:rPr>
              <a:t>ЗЛОДЕЙ</a:t>
            </a:r>
            <a:endParaRPr lang="ru-RU" sz="5400" dirty="0">
              <a:solidFill>
                <a:srgbClr val="7030A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57200" y="3383493"/>
            <a:ext cx="27432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dirty="0" smtClean="0">
                <a:solidFill>
                  <a:srgbClr val="FFC000"/>
                </a:solidFill>
              </a:rPr>
              <a:t>ЗАМОК</a:t>
            </a:r>
            <a:endParaRPr lang="ru-RU" sz="5400" dirty="0">
              <a:solidFill>
                <a:srgbClr val="FFC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962400" y="2341613"/>
            <a:ext cx="47244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dirty="0" smtClean="0">
                <a:solidFill>
                  <a:srgbClr val="5CE2E2"/>
                </a:solidFill>
              </a:rPr>
              <a:t>МУЛЬТФИЛЬМ</a:t>
            </a:r>
            <a:endParaRPr lang="ru-RU" sz="5400" dirty="0">
              <a:solidFill>
                <a:srgbClr val="5CE2E2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91995273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8" grpId="0"/>
      <p:bldP spid="9" grpId="0"/>
      <p:bldP spid="10" grpId="0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sz="2800"/>
              <a:t>      </a:t>
            </a:r>
            <a:r>
              <a:rPr lang="ru-RU" sz="6000"/>
              <a:t/>
            </a:r>
            <a:br>
              <a:rPr lang="ru-RU" sz="6000"/>
            </a:br>
            <a:r>
              <a:rPr lang="ru-RU" sz="6000"/>
              <a:t/>
            </a:r>
            <a:br>
              <a:rPr lang="ru-RU" sz="6000"/>
            </a:br>
            <a:r>
              <a:rPr lang="ru-RU" sz="6000"/>
              <a:t/>
            </a:r>
            <a:br>
              <a:rPr lang="ru-RU" sz="6000"/>
            </a:br>
            <a:r>
              <a:rPr lang="ru-RU" sz="6000"/>
              <a:t/>
            </a:r>
            <a:br>
              <a:rPr lang="ru-RU" sz="6000"/>
            </a:br>
            <a:r>
              <a:rPr lang="ru-RU" sz="6000"/>
              <a:t> </a:t>
            </a:r>
            <a:r>
              <a:rPr lang="ru-RU" sz="8800"/>
              <a:t>Сказочный </a:t>
            </a:r>
            <a:br>
              <a:rPr lang="ru-RU" sz="8800"/>
            </a:br>
            <a:r>
              <a:rPr lang="ru-RU" sz="8800"/>
              <a:t>      мир</a:t>
            </a:r>
            <a:br>
              <a:rPr lang="ru-RU" sz="8800"/>
            </a:br>
            <a:r>
              <a:rPr lang="ru-RU" sz="8000"/>
              <a:t>А.С.Пушкина!</a:t>
            </a:r>
            <a:r>
              <a:rPr lang="ru-RU" sz="8800"/>
              <a:t/>
            </a:r>
            <a:br>
              <a:rPr lang="ru-RU" sz="8800"/>
            </a:br>
            <a:r>
              <a:rPr lang="ru-RU" sz="7200"/>
              <a:t>      </a:t>
            </a:r>
            <a:br>
              <a:rPr lang="ru-RU" sz="7200"/>
            </a:br>
            <a:endParaRPr lang="ru-RU" sz="7200"/>
          </a:p>
        </p:txBody>
      </p:sp>
      <p:sp>
        <p:nvSpPr>
          <p:cNvPr id="3481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>
            <a:normAutofit fontScale="70000" lnSpcReduction="20000"/>
          </a:bodyPr>
          <a:lstStyle/>
          <a:p>
            <a:pPr>
              <a:lnSpc>
                <a:spcPct val="80000"/>
              </a:lnSpc>
            </a:pPr>
            <a:r>
              <a:rPr lang="ru-RU" sz="6000"/>
              <a:t> </a:t>
            </a:r>
          </a:p>
          <a:p>
            <a:pPr>
              <a:lnSpc>
                <a:spcPct val="80000"/>
              </a:lnSpc>
            </a:pPr>
            <a:r>
              <a:rPr lang="ru-RU" sz="6000"/>
              <a:t> </a:t>
            </a:r>
          </a:p>
          <a:p>
            <a:pPr>
              <a:lnSpc>
                <a:spcPct val="80000"/>
              </a:lnSpc>
            </a:pPr>
            <a:endParaRPr lang="ru-RU" sz="6000"/>
          </a:p>
          <a:p>
            <a:pPr>
              <a:lnSpc>
                <a:spcPct val="80000"/>
              </a:lnSpc>
            </a:pPr>
            <a:r>
              <a:rPr lang="ru-RU" sz="300"/>
              <a:t> </a:t>
            </a:r>
          </a:p>
          <a:p>
            <a:pPr>
              <a:lnSpc>
                <a:spcPct val="80000"/>
              </a:lnSpc>
            </a:pPr>
            <a:r>
              <a:rPr lang="ru-RU" sz="1000"/>
              <a:t> </a:t>
            </a:r>
          </a:p>
          <a:p>
            <a:pPr>
              <a:lnSpc>
                <a:spcPct val="80000"/>
              </a:lnSpc>
            </a:pPr>
            <a:r>
              <a:rPr lang="ru-RU" sz="1000"/>
              <a:t>                                                                  </a:t>
            </a:r>
          </a:p>
          <a:p>
            <a:pPr>
              <a:lnSpc>
                <a:spcPct val="80000"/>
              </a:lnSpc>
            </a:pPr>
            <a:endParaRPr lang="ru-RU" sz="1000"/>
          </a:p>
          <a:p>
            <a:pPr>
              <a:lnSpc>
                <a:spcPct val="80000"/>
              </a:lnSpc>
            </a:pPr>
            <a:endParaRPr lang="ru-RU" sz="1000"/>
          </a:p>
          <a:p>
            <a:pPr>
              <a:lnSpc>
                <a:spcPct val="80000"/>
              </a:lnSpc>
            </a:pPr>
            <a:endParaRPr lang="ru-RU" sz="700"/>
          </a:p>
        </p:txBody>
      </p:sp>
      <p:pic>
        <p:nvPicPr>
          <p:cNvPr id="2" name="Picture 2" descr="C:\Users\User\Desktop\004939837_1-db35512358fe37ad265ff794e9fe76df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662069" cy="7244710"/>
          </a:xfrm>
          <a:prstGeom prst="rect">
            <a:avLst/>
          </a:prstGeom>
          <a:noFill/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mph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500" fill="hold"/>
                                        <p:tgtEl>
                                          <p:spTgt spid="348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7" dur="500" fill="hold"/>
                                        <p:tgtEl>
                                          <p:spTgt spid="348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348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1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Заголовок 11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8229600" cy="1143000"/>
          </a:xfrm>
        </p:spPr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Александр Сергеевич Пушкин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Содержимое 13"/>
          <p:cNvSpPr>
            <a:spLocks noGrp="1"/>
          </p:cNvSpPr>
          <p:nvPr>
            <p:ph sz="half" idx="4294967295"/>
          </p:nvPr>
        </p:nvSpPr>
        <p:spPr>
          <a:xfrm>
            <a:off x="428596" y="1500174"/>
            <a:ext cx="4143404" cy="4625989"/>
          </a:xfrm>
        </p:spPr>
        <p:txBody>
          <a:bodyPr>
            <a:normAutofit/>
          </a:bodyPr>
          <a:lstStyle/>
          <a:p>
            <a:pPr>
              <a:buNone/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44" name="Picture 4" descr="http://elitsy.s3.amazonaws.com/media/src/d8/eb/d8eb555f0b574179a8cbf5d0fd028c4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1500174"/>
            <a:ext cx="4680520" cy="51673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Oleg\Desktop\R4Prp5OX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2000" y="189000"/>
            <a:ext cx="8640000" cy="6480000"/>
          </a:xfrm>
          <a:prstGeom prst="rect">
            <a:avLst/>
          </a:prstGeom>
          <a:noFill/>
        </p:spPr>
      </p:pic>
      <p:pic>
        <p:nvPicPr>
          <p:cNvPr id="4" name="Picture 2" descr="C:\Users\Oleg\Desktop\Для презентации\img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62400" y="2438400"/>
            <a:ext cx="4764707" cy="3600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27" name="Picture 3" descr="C:\Users\Oleg\Desktop\bb841fb975aft.jpg"/>
          <p:cNvPicPr>
            <a:picLocks noChangeAspect="1" noChangeArrowheads="1"/>
          </p:cNvPicPr>
          <p:nvPr/>
        </p:nvPicPr>
        <p:blipFill>
          <a:blip r:embed="rId4" cstate="print"/>
          <a:srcRect l="7559" t="1605" r="7559" b="19259"/>
          <a:stretch>
            <a:fillRect/>
          </a:stretch>
        </p:blipFill>
        <p:spPr bwMode="auto">
          <a:xfrm>
            <a:off x="457200" y="762000"/>
            <a:ext cx="3279370" cy="3600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TextBox 6"/>
          <p:cNvSpPr txBox="1"/>
          <p:nvPr/>
        </p:nvSpPr>
        <p:spPr>
          <a:xfrm>
            <a:off x="381000" y="4495800"/>
            <a:ext cx="3200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А. С. Пушкин</a:t>
            </a:r>
            <a:endParaRPr lang="ru-RU" sz="3600" b="1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876800" y="1600200"/>
            <a:ext cx="3200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Тема</a:t>
            </a:r>
            <a:r>
              <a:rPr lang="ru-RU" sz="3600" b="1" i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урока</a:t>
            </a:r>
            <a:r>
              <a:rPr lang="ru-RU" sz="3600" b="1" i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endParaRPr lang="ru-RU" sz="3600" b="1" i="1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292" name="Rectangle 4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000"/>
              <a:t>       Надежда Осиповна и</a:t>
            </a:r>
            <a:br>
              <a:rPr lang="ru-RU" sz="4000"/>
            </a:br>
            <a:r>
              <a:rPr lang="ru-RU" sz="4000"/>
              <a:t>                   Сергей Львович Пушкины.</a:t>
            </a:r>
          </a:p>
        </p:txBody>
      </p:sp>
      <p:pic>
        <p:nvPicPr>
          <p:cNvPr id="140295" name="Picture 7" descr="pushkin_s_l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>
            <a:lum contrast="12000"/>
          </a:blip>
          <a:srcRect/>
          <a:stretch>
            <a:fillRect/>
          </a:stretch>
        </p:blipFill>
        <p:spPr>
          <a:xfrm>
            <a:off x="4800600" y="1676400"/>
            <a:ext cx="4114800" cy="4876800"/>
          </a:xfrm>
          <a:noFill/>
          <a:ln/>
        </p:spPr>
      </p:pic>
      <p:pic>
        <p:nvPicPr>
          <p:cNvPr id="140296" name="Picture 8" descr="pushkina_n_o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228600" y="1676400"/>
            <a:ext cx="4191000" cy="4876800"/>
          </a:xfrm>
          <a:noFill/>
          <a:ln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4548" name="Rectangle 4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000"/>
              <a:t>       Бабушка Мария Алексеевна. </a:t>
            </a:r>
            <a:br>
              <a:rPr lang="ru-RU" sz="4000"/>
            </a:br>
            <a:r>
              <a:rPr lang="ru-RU" sz="4000"/>
              <a:t>                     Няня Арина Родионовна.</a:t>
            </a:r>
          </a:p>
        </p:txBody>
      </p:sp>
      <p:pic>
        <p:nvPicPr>
          <p:cNvPr id="364551" name="Picture 7" descr="Безымянный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>
            <a:lum bright="12000" contrast="12000"/>
          </a:blip>
          <a:srcRect/>
          <a:stretch>
            <a:fillRect/>
          </a:stretch>
        </p:blipFill>
        <p:spPr>
          <a:xfrm>
            <a:off x="685800" y="1752600"/>
            <a:ext cx="4114800" cy="4953000"/>
          </a:xfrm>
          <a:noFill/>
          <a:ln/>
        </p:spPr>
      </p:pic>
      <p:pic>
        <p:nvPicPr>
          <p:cNvPr id="364552" name="Picture 8" descr="arina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>
            <a:lum bright="-6000" contrast="6000"/>
          </a:blip>
          <a:srcRect/>
          <a:stretch>
            <a:fillRect/>
          </a:stretch>
        </p:blipFill>
        <p:spPr>
          <a:xfrm>
            <a:off x="5181600" y="1752600"/>
            <a:ext cx="3810000" cy="4953000"/>
          </a:xfrm>
          <a:noFill/>
          <a:ln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Заголовок 11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8229600" cy="1143000"/>
          </a:xfrm>
        </p:spPr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Александр Сергеевич Пушкин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Содержимое 13"/>
          <p:cNvSpPr>
            <a:spLocks noGrp="1"/>
          </p:cNvSpPr>
          <p:nvPr>
            <p:ph sz="half" idx="4294967295"/>
          </p:nvPr>
        </p:nvSpPr>
        <p:spPr>
          <a:xfrm>
            <a:off x="428596" y="1500174"/>
            <a:ext cx="4143404" cy="4625989"/>
          </a:xfrm>
        </p:spPr>
        <p:txBody>
          <a:bodyPr>
            <a:norm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Великий русский писатель, солнце русской   поэзии. 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Родился А.С.Пушкин  6 июня 1799году в  Москве.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Огромную роль в жизни поэта сыграла его любимая няня Арина Родионовна. 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Наиболее известны 5 сказок поэта.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 1937 году Пушкин погиб на дуэли.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44" name="Picture 4" descr="http://elitsy.s3.amazonaws.com/media/src/d8/eb/d8eb555f0b574179a8cbf5d0fd028c4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143504" y="1500174"/>
            <a:ext cx="3857652" cy="51673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 build="p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714</TotalTime>
  <Words>238</Words>
  <Application>Microsoft Office PowerPoint</Application>
  <PresentationFormat>Экран (4:3)</PresentationFormat>
  <Paragraphs>79</Paragraphs>
  <Slides>28</Slides>
  <Notes>2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29" baseType="lpstr">
      <vt:lpstr>Тема Office</vt:lpstr>
      <vt:lpstr>Слайд 1</vt:lpstr>
      <vt:lpstr>Слайд 2</vt:lpstr>
      <vt:lpstr>Слайд 3</vt:lpstr>
      <vt:lpstr>           Сказочный        мир А.С.Пушкина!        </vt:lpstr>
      <vt:lpstr>Александр Сергеевич Пушкин</vt:lpstr>
      <vt:lpstr>Слайд 6</vt:lpstr>
      <vt:lpstr>       Надежда Осиповна и                    Сергей Львович Пушкины.</vt:lpstr>
      <vt:lpstr>       Бабушка Мария Алексеевна.                       Няня Арина Родионовна.</vt:lpstr>
      <vt:lpstr>Александр Сергеевич Пушкин</vt:lpstr>
      <vt:lpstr>  «Сказка о рыбаке и рыбке»</vt:lpstr>
      <vt:lpstr> «Сказка о золотом петушке»</vt:lpstr>
      <vt:lpstr>   «Сказка о попе и                  о работнике его Балде» </vt:lpstr>
      <vt:lpstr> «Сказка о мёртвой царевне                         и семи богатырях»</vt:lpstr>
      <vt:lpstr>А.С.Пушкин «Сказка о царе Салтане, о сыне его славном и могучем богатыре князе Гвидоне  Салтановиче и о прекрасной царевне Лебеди»</vt:lpstr>
      <vt:lpstr>Слайд 15</vt:lpstr>
      <vt:lpstr>Слайд 16</vt:lpstr>
      <vt:lpstr>Слайд 17</vt:lpstr>
      <vt:lpstr>Толкование слов</vt:lpstr>
      <vt:lpstr>Слайд 19</vt:lpstr>
      <vt:lpstr>Толкование слов</vt:lpstr>
      <vt:lpstr>Слайд 21</vt:lpstr>
      <vt:lpstr>Части текста</vt:lpstr>
      <vt:lpstr>Слайд 23</vt:lpstr>
      <vt:lpstr>Слайд 24</vt:lpstr>
      <vt:lpstr>Синквейн</vt:lpstr>
      <vt:lpstr>Слайд 26</vt:lpstr>
      <vt:lpstr> Домашнее задание:</vt:lpstr>
      <vt:lpstr>Слайд 28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А.С.Пушкин</dc:title>
  <dc:creator>4</dc:creator>
  <cp:lastModifiedBy>User</cp:lastModifiedBy>
  <cp:revision>63</cp:revision>
  <dcterms:created xsi:type="dcterms:W3CDTF">2014-04-29T11:33:19Z</dcterms:created>
  <dcterms:modified xsi:type="dcterms:W3CDTF">2021-03-29T18:23:14Z</dcterms:modified>
</cp:coreProperties>
</file>