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9" r:id="rId3"/>
    <p:sldId id="282" r:id="rId4"/>
    <p:sldId id="278" r:id="rId5"/>
    <p:sldId id="280" r:id="rId6"/>
    <p:sldId id="279" r:id="rId7"/>
    <p:sldId id="277" r:id="rId8"/>
    <p:sldId id="284" r:id="rId9"/>
    <p:sldId id="266" r:id="rId10"/>
    <p:sldId id="288" r:id="rId11"/>
    <p:sldId id="292" r:id="rId12"/>
    <p:sldId id="289" r:id="rId13"/>
    <p:sldId id="269" r:id="rId14"/>
    <p:sldId id="293" r:id="rId15"/>
    <p:sldId id="294" r:id="rId16"/>
    <p:sldId id="295" r:id="rId17"/>
    <p:sldId id="296" r:id="rId18"/>
    <p:sldId id="297" r:id="rId19"/>
    <p:sldId id="275" r:id="rId20"/>
    <p:sldId id="27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86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trips dir="l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uo-tuapse.3dn.ru/_nw/14/23429187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hyperlink" Target="http://uo-tuapse.3dn.ru/_nw/14/62945043.jpg" TargetMode="Externa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fs00.infourok.ru/images/doc/250/255549/hello_html_m55c172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2771" cy="6858000"/>
          </a:xfrm>
          <a:prstGeom prst="rect">
            <a:avLst/>
          </a:prstGeom>
          <a:noFill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2214546" y="1000108"/>
            <a:ext cx="5929354" cy="31432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       Проектная работа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 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По курсу 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«Сегодня кадет, а завтра курсант»</a:t>
            </a:r>
            <a:endParaRPr lang="ru-RU" dirty="0"/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2857488" y="4714884"/>
            <a:ext cx="5357850" cy="1500198"/>
          </a:xfrm>
        </p:spPr>
        <p:txBody>
          <a:bodyPr>
            <a:normAutofit fontScale="92500"/>
          </a:bodyPr>
          <a:lstStyle/>
          <a:p>
            <a:pPr algn="l">
              <a:buFont typeface="Arial" pitchFamily="34" charset="0"/>
              <a:buChar char="•"/>
            </a:pP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Автор: </a:t>
            </a:r>
            <a:r>
              <a:rPr lang="ru-RU" sz="2600" dirty="0" err="1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Морозенко</a:t>
            </a: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Эдуард Семёнович</a:t>
            </a:r>
          </a:p>
          <a:p>
            <a:pPr algn="l">
              <a:buFont typeface="Arial" pitchFamily="34" charset="0"/>
              <a:buChar char="•"/>
            </a:pP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ГБОУ КШИ «Туапсинский Морской Кадетский Корпус»</a:t>
            </a:r>
          </a:p>
          <a:p>
            <a:endParaRPr lang="ru-RU" dirty="0"/>
          </a:p>
        </p:txBody>
      </p:sp>
      <p:pic>
        <p:nvPicPr>
          <p:cNvPr id="5" name="Рисунок 4" descr="C:\Users\Эдуард\Desktop\Без названия.jpg"/>
          <p:cNvPicPr/>
          <p:nvPr/>
        </p:nvPicPr>
        <p:blipFill>
          <a:blip r:embed="rId3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357166"/>
            <a:ext cx="2143140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zarinray.ru/upload/news/0002-003-2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0"/>
            <a:ext cx="7358082" cy="141763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открытии месячника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оборонно-массовой и военно-патриотической работы</a:t>
            </a:r>
            <a:endParaRPr lang="ru-RU" sz="2800" dirty="0">
              <a:latin typeface="+mj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00200"/>
            <a:ext cx="4572032" cy="504351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    </a:t>
            </a:r>
            <a:r>
              <a:rPr lang="ru-RU" dirty="0" smtClean="0">
                <a:solidFill>
                  <a:srgbClr val="0070C0"/>
                </a:solidFill>
                <a:cs typeface="Times New Roman" pitchFamily="18" charset="0"/>
              </a:rPr>
              <a:t>Открытие месячника военно-патриотической и оборонно-массовой работы на Горке героев города воинской славы. 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  <a:cs typeface="Times New Roman" pitchFamily="18" charset="0"/>
              </a:rPr>
              <a:t>    Месячник ежегодно проходит по всему Краснодарскому краю и направлен на формирование у подрастающего поколения и молодежи готовности к защите интересов государства и общества.</a:t>
            </a:r>
          </a:p>
          <a:p>
            <a:endParaRPr lang="ru-RU" dirty="0"/>
          </a:p>
        </p:txBody>
      </p:sp>
      <p:pic>
        <p:nvPicPr>
          <p:cNvPr id="6" name="Рисунок 5" descr="C:\Users\Морозенко\Desktop\DSCN066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2533">
            <a:off x="5572132" y="1714488"/>
            <a:ext cx="314327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7" name="Содержимое 4" descr="C:\Users\Морозенко\Desktop\DSCN0656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4214818"/>
            <a:ext cx="314327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</p:spTree>
  </p:cSld>
  <p:clrMapOvr>
    <a:masterClrMapping/>
  </p:clrMapOvr>
  <p:transition>
    <p:strips dir="l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zarinray.ru/upload/news/0002-003-2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0"/>
            <a:ext cx="7215206" cy="12858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Участие в Параде Победы</a:t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 г. Новороссийск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4286280" cy="492922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Поколения россиян гордятся своей страной, благодаря ветеранам, родителям, дедам и прадедам они не забывают о Великой Победе. Только у такой страны есть будущее! После парада кадеты посетили корабли ЧФ.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Морозенко\Desktop\фото\IMG_0848.JPG"/>
          <p:cNvPicPr/>
          <p:nvPr/>
        </p:nvPicPr>
        <p:blipFill>
          <a:blip r:embed="rId3" cstate="print"/>
          <a:srcRect t="924" r="13533" b="14418"/>
          <a:stretch>
            <a:fillRect/>
          </a:stretch>
        </p:blipFill>
        <p:spPr bwMode="auto">
          <a:xfrm rot="285581">
            <a:off x="5169642" y="1429741"/>
            <a:ext cx="357190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6" name="Picture 2" descr="C:\Users\Морозенко\Desktop\фото\IMG_08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4000504"/>
            <a:ext cx="3714776" cy="2500330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</p:spTree>
  </p:cSld>
  <p:clrMapOvr>
    <a:masterClrMapping/>
  </p:clrMapOvr>
  <p:transition>
    <p:strips dir="l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zarinray.ru/upload/news/0002-003-2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28794" y="0"/>
            <a:ext cx="7215206" cy="12858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Экскурсия по памятным местам города – героя Севастополь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58" y="1600200"/>
            <a:ext cx="4357718" cy="482919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dirty="0" smtClean="0">
                <a:solidFill>
                  <a:srgbClr val="0070C0"/>
                </a:solidFill>
              </a:rPr>
              <a:t>   </a:t>
            </a:r>
            <a:r>
              <a:rPr lang="ru-RU" dirty="0" smtClean="0">
                <a:solidFill>
                  <a:srgbClr val="0070C0"/>
                </a:solidFill>
                <a:cs typeface="Times New Roman" pitchFamily="18" charset="0"/>
              </a:rPr>
              <a:t> Вахта памяти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  <a:cs typeface="Times New Roman" pitchFamily="18" charset="0"/>
              </a:rPr>
              <a:t>    г. Севастополь. Севастополь называют «городом славы    российского флота», так как многие важные исторические события связаны с блестящими победами русских адмиралов и матросов в Крыму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" name="Рисунок 7" descr="C:\Users\Морозенко\Desktop\фото\DSCN0860.JPG"/>
          <p:cNvPicPr/>
          <p:nvPr/>
        </p:nvPicPr>
        <p:blipFill>
          <a:blip r:embed="rId3" cstate="print"/>
          <a:srcRect l="17102" r="3690" b="16635"/>
          <a:stretch>
            <a:fillRect/>
          </a:stretch>
        </p:blipFill>
        <p:spPr bwMode="auto">
          <a:xfrm rot="155496">
            <a:off x="5357818" y="1643050"/>
            <a:ext cx="3383828" cy="2428892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9" name="Рисунок 8" descr="C:\Users\Морозенко\Desktop\фото\DSCN086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59606">
            <a:off x="5346932" y="4137982"/>
            <a:ext cx="3394378" cy="243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</p:spTree>
  </p:cSld>
  <p:clrMapOvr>
    <a:masterClrMapping/>
  </p:clrMapOvr>
  <p:transition>
    <p:strips dir="l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zarinray.ru/upload/news/0002-003-2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0"/>
            <a:ext cx="7286644" cy="107154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День открытых дверей в ЧВВМУ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 им. П.С. Нахимова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4900618" cy="521497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     </a:t>
            </a:r>
            <a:r>
              <a:rPr lang="ru-RU" dirty="0" smtClean="0">
                <a:solidFill>
                  <a:srgbClr val="0070C0"/>
                </a:solidFill>
                <a:cs typeface="Times New Roman" pitchFamily="18" charset="0"/>
              </a:rPr>
              <a:t>Мероприятие проводилось в рамках Всероссийской информационно-агитационной акции «Есть такая профессия – Родину защищать!». 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  <a:cs typeface="Times New Roman" pitchFamily="18" charset="0"/>
              </a:rPr>
              <a:t>     В ходе его проведения будущих абитуриентов ознакомили с учебно-материальной базой учебного заведения, условиями службы и быта курсантов, побывали на факультетах и кафедрах, узнали о правилах поступления в организации высшего образования Военно-Морского Флота России.</a:t>
            </a:r>
            <a:endParaRPr lang="ru-RU" dirty="0">
              <a:solidFill>
                <a:srgbClr val="0070C0"/>
              </a:solidFill>
              <a:cs typeface="Times New Roman" pitchFamily="18" charset="0"/>
            </a:endParaRPr>
          </a:p>
        </p:txBody>
      </p:sp>
      <p:pic>
        <p:nvPicPr>
          <p:cNvPr id="6" name="Рисунок 5" descr="C:\Users\Морозенко\Desktop\фото\DSCN080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1785926"/>
            <a:ext cx="2960605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8" name="Рисунок 7" descr="C:\Users\Морозенко\Desktop\фото\DSCN086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4286256"/>
            <a:ext cx="292895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</p:spTree>
  </p:cSld>
  <p:clrMapOvr>
    <a:masterClrMapping/>
  </p:clrMapOvr>
  <p:transition>
    <p:strips dir="l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zarinray.ru/upload/news/0002-003-2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0"/>
            <a:ext cx="7072330" cy="12858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Сдача нормативов ГТО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4500594" cy="514353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0070C0"/>
                </a:solidFill>
              </a:rPr>
              <a:t>Постоянные занятия в спортивных секциях, военизированных эстафетах и сдача нор ГТО кадет ставится в условия для проявления таких качеств, как решительность, настойчивость, самодисциплина. Постоянное осознанное преодоление физических трудностей, борьба с нарастающим утомлением воспитывают волю, уверенность в себе. </a:t>
            </a:r>
          </a:p>
          <a:p>
            <a:endParaRPr lang="ru-RU" dirty="0"/>
          </a:p>
        </p:txBody>
      </p:sp>
      <p:pic>
        <p:nvPicPr>
          <p:cNvPr id="6" name="Рисунок 5" descr="C:\Users\Морозенко\Desktop\фото2\DSCN0466.JPG"/>
          <p:cNvPicPr/>
          <p:nvPr/>
        </p:nvPicPr>
        <p:blipFill>
          <a:blip r:embed="rId3" cstate="print"/>
          <a:srcRect r="-31"/>
          <a:stretch>
            <a:fillRect/>
          </a:stretch>
        </p:blipFill>
        <p:spPr bwMode="auto">
          <a:xfrm>
            <a:off x="5429256" y="4071942"/>
            <a:ext cx="335758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7" name="Рисунок 6" descr="C:\Users\Морозенко\Desktop\фото2\DSCN044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59721">
            <a:off x="5429256" y="1643050"/>
            <a:ext cx="3357586" cy="2452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</p:spTree>
  </p:cSld>
  <p:clrMapOvr>
    <a:masterClrMapping/>
  </p:clrMapOvr>
  <p:transition>
    <p:strips dir="l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zarinray.ru/upload/news/0002-003-2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0"/>
            <a:ext cx="7143768" cy="121442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Соревнования между кадетскими корпусами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686304" cy="490063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  <a:cs typeface="Calibri" pitchFamily="34" charset="0"/>
              </a:rPr>
              <a:t>Соревнования проводятся в рамках программы «Военно-патриотическое воспитание молодежи».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  <a:cs typeface="Calibri" pitchFamily="34" charset="0"/>
              </a:rPr>
              <a:t> - привлечение учащихся к активным занятиям военно-прикладными видами спорта;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  <a:cs typeface="Calibri" pitchFamily="34" charset="0"/>
              </a:rPr>
              <a:t> - совершенствование физической подготовки учащихся;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  <a:cs typeface="Calibri" pitchFamily="34" charset="0"/>
              </a:rPr>
              <a:t> - пропаганда здорового образа жизни;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  <a:cs typeface="Calibri" pitchFamily="34" charset="0"/>
              </a:rPr>
              <a:t> - определение команд-победителей.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C:\Users\Морозенко\Desktop\фото2\DSCN058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4214818"/>
            <a:ext cx="301569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Морозенко\Desktop\фото2\DSCN057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1571612"/>
            <a:ext cx="3044041" cy="2227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zarinray.ru/upload/news/0002-003-2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0"/>
            <a:ext cx="7072330" cy="141763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Программы дополнительного образования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186238" cy="452596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  Военная, физическая, психологическая и другая специальная подготовка ведется по дополнительным программам за счет факультативных занятий, кружков, элективных курсов, таких как: «Основы военной подготовки», </a:t>
            </a:r>
            <a:endParaRPr lang="ru-RU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Рисунок 4" descr="C:\Users\Морозенко\Desktop\фото2\DSCN125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403003">
            <a:off x="5492681" y="1613685"/>
            <a:ext cx="3309309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6" name="Рисунок 5" descr="C:\Users\Морозенко\Desktop\фото2\DSCN1249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4286256"/>
            <a:ext cx="3380747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</p:spTree>
  </p:cSld>
  <p:clrMapOvr>
    <a:masterClrMapping/>
  </p:clrMapOvr>
  <p:transition>
    <p:strips dir="l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zarinray.ru/upload/news/0002-003-2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4286280" cy="514353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     Теоретическая подготовка</a:t>
            </a:r>
            <a:r>
              <a:rPr lang="ru-RU" dirty="0" smtClean="0">
                <a:solidFill>
                  <a:srgbClr val="0070C0"/>
                </a:solidFill>
              </a:rPr>
              <a:t> знакомит  с правилами соревнований, с необходимостью выполнения тренировок; с характеристикой вооружения Российской армии.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     Техническая подготовка</a:t>
            </a:r>
            <a:r>
              <a:rPr lang="ru-RU" dirty="0" smtClean="0">
                <a:solidFill>
                  <a:srgbClr val="0070C0"/>
                </a:solidFill>
              </a:rPr>
              <a:t> ставит задачи: найти для каждого занимающегося рациональную изготовку для производства точного выстрела, научить его правильной работе мышц-сгибателей фаланг указательного пальца, нажимающего на спусковой крючок оружия.</a:t>
            </a:r>
          </a:p>
          <a:p>
            <a:endParaRPr lang="ru-RU" dirty="0"/>
          </a:p>
        </p:txBody>
      </p:sp>
      <p:pic>
        <p:nvPicPr>
          <p:cNvPr id="6" name="Рисунок 5" descr="C:\Users\Морозенко\Desktop\фото2\DSCN126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332244">
            <a:off x="5249738" y="3950661"/>
            <a:ext cx="3523623" cy="2372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" name="Рисунок 6" descr="C:\Users\Морозенко\Desktop\фото2\DSCN1257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1285860"/>
            <a:ext cx="350046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000232" y="0"/>
            <a:ext cx="7143768" cy="107154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«Стрелковый»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trips dir="l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zarinray.ru/upload/news/0002-003-2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0"/>
            <a:ext cx="7143768" cy="121442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«Шлюпочный»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543428" cy="46863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- подготовка  к службе в рядах ВМФ, поступлению в военно-учебные заведения флота, изучение основ морской практики и шлюпочного дела; 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- изучение обычаев, культуры, истории своей Родины и своего края;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- участие в военно-патриотических мероприятиях Туапсинского района.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C:\Users\Морозенко\Desktop\фото2\DSCN1245 - копия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4071942"/>
            <a:ext cx="335758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5" name="Рисунок 4" descr="C:\Users\Морозенко\Desktop\фото2\DSCN124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06536">
            <a:off x="5599274" y="1495750"/>
            <a:ext cx="321471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</p:spTree>
  </p:cSld>
  <p:clrMapOvr>
    <a:masterClrMapping/>
  </p:clrMapOvr>
  <p:transition>
    <p:strips dir="l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zarinray.ru/upload/news/0002-003-2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6" name="Picture 2" descr="https://ds02.infourok.ru/uploads/ex/000a/00041eb9-2ff354ec/7/img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285860"/>
            <a:ext cx="8501122" cy="5072099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zarinray.ru/upload/news/0002-003-2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14338" name="Picture 2" descr="http://xn--j1aaicbdhfjsg.xn--p1ai/_nw/1/9323686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285860"/>
            <a:ext cx="8215370" cy="5143536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fs00.infourok.ru/images/doc/250/255549/hello_html_m55c172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2771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4294967295"/>
          </p:nvPr>
        </p:nvSpPr>
        <p:spPr>
          <a:xfrm>
            <a:off x="3929063" y="4857750"/>
            <a:ext cx="5214937" cy="150018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00100" y="2828836"/>
            <a:ext cx="73581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l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zarinray.ru/upload/news/0002-003-2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0"/>
            <a:ext cx="7500958" cy="12858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УЧАСТИЕ В МЕЖВЕДОМСТВЕННОЙ АКЦИИ 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«ПРИЗЫВНИК- 2018»</a:t>
            </a:r>
            <a:endParaRPr lang="ru-RU" sz="2400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00174"/>
            <a:ext cx="4572032" cy="500066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algn="ctr">
              <a:buNone/>
            </a:pPr>
            <a:endParaRPr lang="ru-RU" sz="4400" dirty="0" smtClean="0">
              <a:solidFill>
                <a:srgbClr val="0070C0"/>
              </a:solidFill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dirty="0" smtClean="0">
                <a:solidFill>
                  <a:srgbClr val="0070C0"/>
                </a:solidFill>
                <a:cs typeface="Times New Roman" pitchFamily="18" charset="0"/>
              </a:rPr>
              <a:t>Участие в акции «Призывник-2018»  </a:t>
            </a:r>
          </a:p>
          <a:p>
            <a:pPr fontAlgn="base">
              <a:buNone/>
            </a:pPr>
            <a:r>
              <a:rPr lang="ru-RU" sz="4400" dirty="0" smtClean="0">
                <a:solidFill>
                  <a:srgbClr val="0070C0"/>
                </a:solidFill>
                <a:cs typeface="Times New Roman" pitchFamily="18" charset="0"/>
              </a:rPr>
              <a:t>     В рамках проведения Всероссийской межведомственной акции «День призывника»  с целью повышения общегосударственной значимости и престижа военной службы . </a:t>
            </a:r>
          </a:p>
          <a:p>
            <a:pPr fontAlgn="base">
              <a:buNone/>
            </a:pPr>
            <a:r>
              <a:rPr lang="ru-RU" sz="4400" dirty="0" smtClean="0">
                <a:solidFill>
                  <a:srgbClr val="0070C0"/>
                </a:solidFill>
                <a:cs typeface="Times New Roman" pitchFamily="18" charset="0"/>
              </a:rPr>
              <a:t>     Какие курсы предлагает пройти перед армией отделение ДОСААФ в Туапсе.</a:t>
            </a:r>
            <a:r>
              <a:rPr lang="ru-RU" sz="4400" dirty="0" smtClean="0">
                <a:solidFill>
                  <a:srgbClr val="7030A0"/>
                </a:solidFill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6" name="Рисунок 5" descr="http://uo-tuapse.3dn.ru/_nw/14/s23429187.jpg">
            <a:hlinkClick r:id="rId3" tgtFrame="&quot;_blank&quot;" tooltip="&quot;Нажмите для просмотра в полном размере...&quot;"/>
          </p:cNvPr>
          <p:cNvPicPr/>
          <p:nvPr/>
        </p:nvPicPr>
        <p:blipFill>
          <a:blip r:embed="rId4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282514">
            <a:off x="5588976" y="1631193"/>
            <a:ext cx="3286148" cy="2286016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7" name="Рисунок 6" descr="http://uo-tuapse.3dn.ru/_nw/14/s62945043.jpg">
            <a:hlinkClick r:id="rId5" tgtFrame="&quot;_blank&quot;" tooltip="&quot;Нажмите для просмотра в полном размере...&quot;"/>
          </p:cNvPr>
          <p:cNvPicPr/>
          <p:nvPr/>
        </p:nvPicPr>
        <p:blipFill>
          <a:blip r:embed="rId6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21448396">
            <a:off x="5464953" y="4146240"/>
            <a:ext cx="3286148" cy="2214578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</p:spTree>
  </p:cSld>
  <p:clrMapOvr>
    <a:masterClrMapping/>
  </p:clrMapOvr>
  <p:transition>
    <p:strips dir="l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zarinray.ru/upload/news/0002-003-2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28728" y="0"/>
            <a:ext cx="7715272" cy="121442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Вступление в  ряды Всероссийского детско-юношеского военно-патриотического общественного движения «</a:t>
            </a:r>
            <a:r>
              <a:rPr lang="ru-RU" sz="2400" dirty="0" err="1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Юнармия</a:t>
            </a:r>
            <a:r>
              <a:rPr lang="ru-RU" sz="2400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».</a:t>
            </a:r>
            <a:endParaRPr lang="ru-RU" sz="2400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1357298"/>
            <a:ext cx="4714908" cy="517064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cs typeface="Times New Roman" pitchFamily="18" charset="0"/>
              </a:rPr>
              <a:t>В  2019 году на территории Новороссийской военно-морской базы состоялось торжественное открытие Аллеи Героев Советского Союза. </a:t>
            </a:r>
          </a:p>
          <a:p>
            <a:r>
              <a:rPr lang="ru-RU" sz="2400" dirty="0" smtClean="0">
                <a:solidFill>
                  <a:srgbClr val="0070C0"/>
                </a:solidFill>
                <a:cs typeface="Times New Roman" pitchFamily="18" charset="0"/>
              </a:rPr>
              <a:t>В праздничной обстановке кадеты  дали торжественную клятву и вступили в ряды Всероссийского  детско-юношеского военно-патриотического общественного движения «</a:t>
            </a:r>
            <a:r>
              <a:rPr lang="ru-RU" sz="2400" dirty="0" err="1" smtClean="0">
                <a:solidFill>
                  <a:srgbClr val="0070C0"/>
                </a:solidFill>
                <a:cs typeface="Times New Roman" pitchFamily="18" charset="0"/>
              </a:rPr>
              <a:t>Юнармия</a:t>
            </a:r>
            <a:r>
              <a:rPr lang="ru-RU" sz="2400" dirty="0" smtClean="0">
                <a:solidFill>
                  <a:srgbClr val="0070C0"/>
                </a:solidFill>
                <a:cs typeface="Times New Roman" pitchFamily="18" charset="0"/>
              </a:rPr>
              <a:t>». После принятия присяги вручены нагрудные знаки.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pic>
        <p:nvPicPr>
          <p:cNvPr id="8" name="Рисунок 7" descr="C:\Users\Морозенко\Desktop\фото\20190221_091558_0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1357298"/>
            <a:ext cx="3242531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10" name="Рисунок 9" descr="C:\Users\Морозенко\Desktop\фото\20190221_10342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28293">
            <a:off x="5286109" y="3918083"/>
            <a:ext cx="3429078" cy="2509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</p:spTree>
  </p:cSld>
  <p:clrMapOvr>
    <a:masterClrMapping/>
  </p:clrMapOvr>
  <p:transition>
    <p:strips dir="l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zarinray.ru/upload/news/0002-003-2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0"/>
            <a:ext cx="7500958" cy="121442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+mj-lt"/>
              </a:rPr>
              <a:t>ОТЧЕТ О ПРИНЯТИИ УЧАСТИЯ В АКЦИИ</a:t>
            </a:r>
            <a:r>
              <a:rPr lang="ru-RU" sz="2400" dirty="0" smtClean="0">
                <a:solidFill>
                  <a:srgbClr val="7030A0"/>
                </a:solidFill>
                <a:latin typeface="+mj-lt"/>
              </a:rPr>
              <a:t/>
            </a:r>
            <a:br>
              <a:rPr lang="ru-RU" sz="2400" dirty="0" smtClean="0">
                <a:solidFill>
                  <a:srgbClr val="7030A0"/>
                </a:solidFill>
                <a:latin typeface="+mj-lt"/>
              </a:rPr>
            </a:br>
            <a:r>
              <a:rPr lang="ru-RU" sz="2400" b="1" dirty="0" smtClean="0">
                <a:solidFill>
                  <a:srgbClr val="7030A0"/>
                </a:solidFill>
                <a:latin typeface="+mj-lt"/>
              </a:rPr>
              <a:t>«ДОРОГАМИ СЛАВЫ»</a:t>
            </a:r>
            <a:endParaRPr lang="ru-RU" sz="2400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4214842" cy="492922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   </a:t>
            </a:r>
            <a:r>
              <a:rPr lang="ru-RU" sz="2000" b="1" dirty="0" smtClean="0">
                <a:solidFill>
                  <a:srgbClr val="0070C0"/>
                </a:solidFill>
                <a:cs typeface="Times New Roman" pitchFamily="18" charset="0"/>
              </a:rPr>
              <a:t> Цель </a:t>
            </a:r>
            <a:r>
              <a:rPr lang="ru-RU" sz="2000" b="1" dirty="0" smtClean="0">
                <a:solidFill>
                  <a:srgbClr val="0070C0"/>
                </a:solidFill>
                <a:cs typeface="Times New Roman" pitchFamily="18" charset="0"/>
              </a:rPr>
              <a:t>данной акции состоит </a:t>
            </a:r>
            <a:r>
              <a:rPr lang="ru-RU" sz="2000" dirty="0" smtClean="0">
                <a:solidFill>
                  <a:srgbClr val="0070C0"/>
                </a:solidFill>
                <a:cs typeface="Times New Roman" pitchFamily="18" charset="0"/>
              </a:rPr>
              <a:t>в сохранение памяти о Великом Подвиге Советского народа в годы Великой Отечественной войны 1941-1945 годов в памятных местах.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70C0"/>
                </a:solidFill>
                <a:cs typeface="Times New Roman" pitchFamily="18" charset="0"/>
              </a:rPr>
              <a:t>      Задачи:</a:t>
            </a:r>
            <a:endParaRPr lang="ru-RU" sz="2000" dirty="0" smtClean="0">
              <a:solidFill>
                <a:srgbClr val="0070C0"/>
              </a:solidFill>
              <a:cs typeface="Times New Roman" pitchFamily="18" charset="0"/>
            </a:endParaRPr>
          </a:p>
          <a:p>
            <a:pPr lvl="0"/>
            <a:r>
              <a:rPr lang="ru-RU" sz="2000" dirty="0" smtClean="0">
                <a:solidFill>
                  <a:srgbClr val="0070C0"/>
                </a:solidFill>
                <a:cs typeface="Times New Roman" pitchFamily="18" charset="0"/>
              </a:rPr>
              <a:t> Развивать чувство уважения к старшему поколению, его героическому прошлому</a:t>
            </a:r>
          </a:p>
          <a:p>
            <a:pPr lvl="0"/>
            <a:r>
              <a:rPr lang="ru-RU" sz="2000" dirty="0" smtClean="0">
                <a:solidFill>
                  <a:srgbClr val="0070C0"/>
                </a:solidFill>
                <a:cs typeface="Times New Roman" pitchFamily="18" charset="0"/>
              </a:rPr>
              <a:t>развивать </a:t>
            </a:r>
            <a:r>
              <a:rPr lang="ru-RU" sz="2000" dirty="0" smtClean="0">
                <a:solidFill>
                  <a:srgbClr val="0070C0"/>
                </a:solidFill>
                <a:cs typeface="Times New Roman" pitchFamily="18" charset="0"/>
              </a:rPr>
              <a:t>патриотические чувства учащихся</a:t>
            </a:r>
          </a:p>
          <a:p>
            <a:pPr lvl="0"/>
            <a:r>
              <a:rPr lang="ru-RU" sz="2000" dirty="0" smtClean="0">
                <a:solidFill>
                  <a:srgbClr val="0070C0"/>
                </a:solidFill>
                <a:cs typeface="Times New Roman" pitchFamily="18" charset="0"/>
              </a:rPr>
              <a:t>гордость и сопричастность к истории </a:t>
            </a:r>
            <a:r>
              <a:rPr lang="ru-RU" sz="2000" dirty="0" smtClean="0">
                <a:solidFill>
                  <a:srgbClr val="0070C0"/>
                </a:solidFill>
                <a:cs typeface="Times New Roman" pitchFamily="18" charset="0"/>
              </a:rPr>
              <a:t>страны</a:t>
            </a:r>
            <a:endParaRPr lang="ru-RU" sz="2000" dirty="0" smtClean="0">
              <a:solidFill>
                <a:srgbClr val="0070C0"/>
              </a:solidFill>
              <a:cs typeface="Times New Roman" pitchFamily="18" charset="0"/>
            </a:endParaRPr>
          </a:p>
        </p:txBody>
      </p:sp>
      <p:pic>
        <p:nvPicPr>
          <p:cNvPr id="6" name="Рисунок 5" descr="C:\Users\Белоглавская\AppData\Local\Microsoft\Windows\INetCache\Content.Word\DSCN0485.jpg"/>
          <p:cNvPicPr/>
          <p:nvPr/>
        </p:nvPicPr>
        <p:blipFill rotWithShape="1">
          <a:blip r:embed="rId3" cstate="print">
            <a:lum bright="20000"/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12991" t="642" r="8899" b="21448"/>
          <a:stretch/>
        </p:blipFill>
        <p:spPr bwMode="auto">
          <a:xfrm rot="188072">
            <a:off x="5420348" y="1445734"/>
            <a:ext cx="3299693" cy="2377397"/>
          </a:xfrm>
          <a:prstGeom prst="rect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/>
            </a:ext>
          </a:extLst>
        </p:spPr>
      </p:pic>
      <p:pic>
        <p:nvPicPr>
          <p:cNvPr id="7" name="Рисунок 6" descr="C:\Users\Белоглавская\AppData\Local\Microsoft\Windows\INetCache\Content.Word\DSCN0484.jpg"/>
          <p:cNvPicPr/>
          <p:nvPr/>
        </p:nvPicPr>
        <p:blipFill rotWithShape="1">
          <a:blip r:embed="rId4" cstate="print">
            <a:lum bright="20000"/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13473" t="21827" r="22859" b="15490"/>
          <a:stretch/>
        </p:blipFill>
        <p:spPr bwMode="auto">
          <a:xfrm rot="21384259">
            <a:off x="5431272" y="4030761"/>
            <a:ext cx="3319848" cy="2446638"/>
          </a:xfrm>
          <a:prstGeom prst="rect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/>
            </a:ext>
          </a:extLst>
        </p:spPr>
      </p:pic>
    </p:spTree>
  </p:cSld>
  <p:clrMapOvr>
    <a:masterClrMapping/>
  </p:clrMapOvr>
  <p:transition>
    <p:strips dir="l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zarinray.ru/upload/news/0002-003-2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928794" y="0"/>
            <a:ext cx="7215206" cy="9286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/>
            <a:r>
              <a:rPr lang="ru-RU" sz="27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 ПОСЕЩЕНИЕ МУЗЕЯ ОБОРОНЫ ТУАПСЕ</a:t>
            </a:r>
            <a:r>
              <a:rPr lang="ru-RU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3" name="Содержимое 4" descr="C:\Users\Белоглавская\Desktop\общая\9a\музей\DSCN0371.JP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271099">
            <a:off x="5448273" y="1200024"/>
            <a:ext cx="3357586" cy="2428892"/>
          </a:xfrm>
          <a:prstGeom prst="rect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14" name="Рисунок 13" descr="C:\Users\Белоглавская\Desktop\общая\9a\музей\DSCN0372.JP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10471" r="14679" b="41466"/>
          <a:stretch/>
        </p:blipFill>
        <p:spPr bwMode="auto">
          <a:xfrm>
            <a:off x="5429256" y="4000504"/>
            <a:ext cx="3357586" cy="2357454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innerShdw blurRad="76200">
              <a:srgbClr val="000000"/>
            </a:innerShdw>
            <a:softEdge rad="127000"/>
          </a:effectLst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428596" y="1357298"/>
            <a:ext cx="4429156" cy="521497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3800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sz="3800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     Мероприятие проводиться с целью </a:t>
            </a:r>
            <a:r>
              <a:rPr lang="ru-RU" sz="3800" dirty="0" smtClean="0">
                <a:solidFill>
                  <a:srgbClr val="0070C0"/>
                </a:solidFill>
                <a:cs typeface="Times New Roman" pitchFamily="18" charset="0"/>
              </a:rPr>
              <a:t> привить заботу по отношению к ветеранам Великой Отечественной войны, воспитывать уважение к памяти о Великой Отечественной войне, и развивать чувство гордости за свой народ. </a:t>
            </a:r>
          </a:p>
          <a:p>
            <a:pPr>
              <a:buNone/>
            </a:pPr>
            <a:r>
              <a:rPr lang="ru-RU" sz="3800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     В музее представлены подлинные исторические документы, книги, фотографии, а так же объемная диорама с видом на город во время авиа налёта, дает возможность почувствовать силу и трагизм сложившейся ситуации.</a:t>
            </a:r>
            <a:endParaRPr lang="ru-RU" sz="3800" dirty="0" smtClean="0">
              <a:solidFill>
                <a:srgbClr val="0070C0"/>
              </a:solidFill>
              <a:cs typeface="Times New Roman" pitchFamily="18" charset="0"/>
            </a:endParaRPr>
          </a:p>
          <a:p>
            <a:pPr lvl="0"/>
            <a:endParaRPr lang="ru-RU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strips dir="l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zarinray.ru/upload/news/0002-003-2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00232" y="0"/>
            <a:ext cx="7143768" cy="114298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</a:br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ОТЧЕТ </a:t>
            </a:r>
            <a:br>
              <a:rPr lang="ru-RU" sz="27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</a:br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 ОБ УЧАСТИЕ В МИТИНГЕ КАДЕТ</a:t>
            </a:r>
            <a:endParaRPr lang="ru-RU" sz="2700" dirty="0">
              <a:solidFill>
                <a:schemeClr val="accent1">
                  <a:lumMod val="75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00035" y="1071546"/>
            <a:ext cx="4000528" cy="4071966"/>
          </a:xfrm>
        </p:spPr>
        <p:txBody>
          <a:bodyPr>
            <a:normAutofit/>
          </a:bodyPr>
          <a:lstStyle/>
          <a:p>
            <a:pPr algn="ctr"/>
            <a:endParaRPr lang="ru-RU" sz="3200" dirty="0" smtClean="0"/>
          </a:p>
          <a:p>
            <a:pPr algn="just"/>
            <a:endParaRPr lang="ru-RU" sz="3200" dirty="0" smtClean="0">
              <a:solidFill>
                <a:srgbClr val="0070C0"/>
              </a:solidFill>
            </a:endParaRPr>
          </a:p>
          <a:p>
            <a:pPr algn="ctr"/>
            <a:endParaRPr lang="ru-RU" sz="3200" dirty="0" smtClean="0"/>
          </a:p>
          <a:p>
            <a:pPr algn="ctr"/>
            <a:endParaRPr lang="ru-RU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1714488"/>
            <a:ext cx="4000528" cy="378565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cs typeface="Times New Roman" pitchFamily="18" charset="0"/>
              </a:rPr>
              <a:t>Ежегодно 15 февраля в г.Туапсе у Черного Тюльпана -  памятника погибшим в локальных войнах - проходит митинг памяти о выводе Советских войск из демократической республики Афганистан. </a:t>
            </a:r>
          </a:p>
          <a:p>
            <a:r>
              <a:rPr lang="ru-RU" sz="2400" dirty="0" smtClean="0">
                <a:solidFill>
                  <a:srgbClr val="0070C0"/>
                </a:solidFill>
                <a:cs typeface="Times New Roman" pitchFamily="18" charset="0"/>
              </a:rPr>
              <a:t>Эта дата значима и для многих </a:t>
            </a:r>
            <a:r>
              <a:rPr lang="ru-RU" sz="2400" dirty="0" err="1" smtClean="0">
                <a:solidFill>
                  <a:srgbClr val="0070C0"/>
                </a:solidFill>
                <a:cs typeface="Times New Roman" pitchFamily="18" charset="0"/>
              </a:rPr>
              <a:t>туапсинцев</a:t>
            </a:r>
            <a:r>
              <a:rPr lang="ru-RU" sz="2400" dirty="0" smtClean="0">
                <a:solidFill>
                  <a:srgbClr val="0070C0"/>
                </a:solidFill>
                <a:cs typeface="Times New Roman" pitchFamily="18" charset="0"/>
              </a:rPr>
              <a:t> .</a:t>
            </a:r>
          </a:p>
        </p:txBody>
      </p:sp>
      <p:pic>
        <p:nvPicPr>
          <p:cNvPr id="11" name="Рисунок 10" descr="C:\Users\Морозенко\Desktop\фото\DSCN0747.JPG"/>
          <p:cNvPicPr/>
          <p:nvPr/>
        </p:nvPicPr>
        <p:blipFill>
          <a:blip r:embed="rId3" cstate="print"/>
          <a:srcRect l="4217" b="15014"/>
          <a:stretch>
            <a:fillRect/>
          </a:stretch>
        </p:blipFill>
        <p:spPr bwMode="auto">
          <a:xfrm rot="500473">
            <a:off x="5357818" y="1428736"/>
            <a:ext cx="342902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12" name="Рисунок 11" descr="C:\Users\Морозенко\Desktop\фото\DSCN074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3929066"/>
            <a:ext cx="3449079" cy="241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</p:spTree>
  </p:cSld>
  <p:clrMapOvr>
    <a:masterClrMapping/>
  </p:clrMapOvr>
  <p:transition>
    <p:strips dir="l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zarinray.ru/upload/news/0002-003-2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857356" y="0"/>
            <a:ext cx="7286644" cy="141763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 Конференции </a:t>
            </a:r>
            <a:br>
              <a:rPr lang="ru-RU" sz="31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</a:br>
            <a:r>
              <a:rPr lang="ru-RU" sz="31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«Есть такая профессия – Родину защищать»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1600200"/>
            <a:ext cx="4643470" cy="490063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800" dirty="0" smtClean="0">
                <a:solidFill>
                  <a:srgbClr val="0070C0"/>
                </a:solidFill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sz="3800" dirty="0" smtClean="0">
                <a:solidFill>
                  <a:srgbClr val="0070C0"/>
                </a:solidFill>
                <a:cs typeface="Times New Roman" pitchFamily="18" charset="0"/>
              </a:rPr>
              <a:t>     Для кадетов 10-11 классов администрацией города Туапсе проводятся встречи с  представителями военного комиссариата Краснодарского края, с целью совершенствования работы по военно-патриотической и воспитанию молодежи. Подготовки  к службе в Вооруженных Силах Российской Федерации.</a:t>
            </a:r>
          </a:p>
          <a:p>
            <a:endParaRPr lang="ru-RU" dirty="0"/>
          </a:p>
        </p:txBody>
      </p:sp>
      <p:pic>
        <p:nvPicPr>
          <p:cNvPr id="12" name="Рисунок 11" descr="C:\Users\Морозенко\Desktop\100NIKON\DSCN051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51843">
            <a:off x="5727254" y="4034103"/>
            <a:ext cx="300039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13" name="Рисунок 12" descr="C:\Users\Морозенко\Desktop\100NIKON\DSCN051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71671">
            <a:off x="5682645" y="1730879"/>
            <a:ext cx="307183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zarinray.ru/upload/news/0002-003-2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0"/>
            <a:ext cx="7215206" cy="141763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Проведение подшефной работы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00200"/>
            <a:ext cx="4643470" cy="497207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 smtClean="0">
                <a:solidFill>
                  <a:srgbClr val="0070C0"/>
                </a:solidFill>
                <a:cs typeface="Times New Roman" pitchFamily="18" charset="0"/>
              </a:rPr>
              <a:t>Шефская работа – одно из составляющих единого воспитательного пространства, направленного на развитие личности каждого кадета, приобщение его к истинным ценностям, формирование гражданского сознания. </a:t>
            </a:r>
          </a:p>
          <a:p>
            <a:pPr>
              <a:buNone/>
            </a:pPr>
            <a:r>
              <a:rPr lang="ru-RU" sz="2400" dirty="0" smtClean="0">
                <a:solidFill>
                  <a:srgbClr val="0070C0"/>
                </a:solidFill>
                <a:cs typeface="Times New Roman" pitchFamily="18" charset="0"/>
              </a:rPr>
              <a:t>      Союз кадетов и детей ДОУ укрепит институт наставничества, вооружит кадет знаниями основ успешного социального поведения.</a:t>
            </a:r>
          </a:p>
        </p:txBody>
      </p:sp>
      <p:pic>
        <p:nvPicPr>
          <p:cNvPr id="7" name="Рисунок 6" descr="C:\Users\Белоглавская\Desktop\общая\9a\с фотоаппар\100NIKON\DSCN0428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357818" y="4143380"/>
            <a:ext cx="3357586" cy="2357454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8" name="Рисунок 7" descr="C:\Users\Белоглавская\Desktop\общая\9a\с фотоаппар\100NIKON\DSCN0427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384256">
            <a:off x="5402847" y="1679756"/>
            <a:ext cx="3347265" cy="2275564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</p:spTree>
  </p:cSld>
  <p:clrMapOvr>
    <a:masterClrMapping/>
  </p:clrMapOvr>
  <p:transition>
    <p:strips dir="ld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1695</TotalTime>
  <Words>572</Words>
  <PresentationFormat>Экран (4:3)</PresentationFormat>
  <Paragraphs>64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       Проектная работа   По курсу  «Сегодня кадет, а завтра курсант»</vt:lpstr>
      <vt:lpstr>Слайд 2</vt:lpstr>
      <vt:lpstr>УЧАСТИЕ В МЕЖВЕДОМСТВЕННОЙ АКЦИИ  «ПРИЗЫВНИК- 2018»</vt:lpstr>
      <vt:lpstr>Вступление в  ряды Всероссийского детско-юношеского военно-патриотического общественного движения «Юнармия».</vt:lpstr>
      <vt:lpstr>ОТЧЕТ О ПРИНЯТИИ УЧАСТИЯ В АКЦИИ «ДОРОГАМИ СЛАВЫ»</vt:lpstr>
      <vt:lpstr>  ПОСЕЩЕНИЕ МУЗЕЯ ОБОРОНЫ ТУАПСЕ </vt:lpstr>
      <vt:lpstr> ОТЧЕТ   ОБ УЧАСТИЕ В МИТИНГЕ КАДЕТ</vt:lpstr>
      <vt:lpstr>  Конференции  «Есть такая профессия – Родину защищать» </vt:lpstr>
      <vt:lpstr> Проведение подшефной работы</vt:lpstr>
      <vt:lpstr>открытии месячника оборонно-массовой и военно-патриотической работы</vt:lpstr>
      <vt:lpstr> Участие в Параде Победы  г. Новороссийск </vt:lpstr>
      <vt:lpstr>Экскурсия по памятным местам города – героя Севастополь</vt:lpstr>
      <vt:lpstr>День открытых дверей в ЧВВМУ  им. П.С. Нахимова</vt:lpstr>
      <vt:lpstr>Сдача нормативов ГТО</vt:lpstr>
      <vt:lpstr>Соревнования между кадетскими корпусами</vt:lpstr>
      <vt:lpstr>Программы дополнительного образования</vt:lpstr>
      <vt:lpstr>«Стрелковый»</vt:lpstr>
      <vt:lpstr>«Шлюпочный»</vt:lpstr>
      <vt:lpstr>Слайд 19</vt:lpstr>
      <vt:lpstr>           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Морозенко</dc:creator>
  <cp:lastModifiedBy>Морозенко</cp:lastModifiedBy>
  <cp:revision>104</cp:revision>
  <dcterms:created xsi:type="dcterms:W3CDTF">2020-03-03T06:35:55Z</dcterms:created>
  <dcterms:modified xsi:type="dcterms:W3CDTF">2020-03-06T08:51:41Z</dcterms:modified>
</cp:coreProperties>
</file>