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  <p:sldId id="268" r:id="rId15"/>
    <p:sldId id="269" r:id="rId16"/>
    <p:sldId id="270" r:id="rId17"/>
    <p:sldId id="271" r:id="rId18"/>
    <p:sldId id="272" r:id="rId19"/>
    <p:sldId id="273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3" Type="http://schemas.openxmlformats.org/officeDocument/2006/relationships/slide" Target="slides/slide1.xml"/><Relationship Id="rId21" Type="http://schemas.openxmlformats.org/officeDocument/2006/relationships/presProps" Target="presProps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7215645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7049847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662774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9281663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635105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67524751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3942282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19379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03838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752707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3211685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>
  <p:cSld name="Заголовок, 1 большой объект и 2 маленьких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57200"/>
            <a:ext cx="8229600" cy="13716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4038600" cy="38862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4648200" y="19812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Содержимое 4"/>
          <p:cNvSpPr>
            <a:spLocks noGrp="1"/>
          </p:cNvSpPr>
          <p:nvPr>
            <p:ph sz="quarter" idx="3"/>
          </p:nvPr>
        </p:nvSpPr>
        <p:spPr>
          <a:xfrm>
            <a:off x="4648200" y="4000500"/>
            <a:ext cx="4038600" cy="18669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0"/>
          </p:nvPr>
        </p:nvSpPr>
        <p:spPr>
          <a:xfrm>
            <a:off x="31242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>
          <a:xfrm>
            <a:off x="6553200" y="6248400"/>
            <a:ext cx="2133600" cy="457200"/>
          </a:xfrm>
        </p:spPr>
        <p:txBody>
          <a:bodyPr/>
          <a:lstStyle>
            <a:lvl1pPr>
              <a:defRPr/>
            </a:lvl1pPr>
          </a:lstStyle>
          <a:p>
            <a:fld id="{248F9B72-930C-442D-BCEA-F1978BD18402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Дата 7"/>
          <p:cNvSpPr>
            <a:spLocks noGrp="1"/>
          </p:cNvSpPr>
          <p:nvPr>
            <p:ph type="dt" sz="half" idx="12"/>
          </p:nvPr>
        </p:nvSpPr>
        <p:spPr>
          <a:xfrm>
            <a:off x="457200" y="6245225"/>
            <a:ext cx="2133600" cy="47625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9574667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x">
  <p:cSld name="Заголовок, объект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152400"/>
            <a:ext cx="6870700" cy="16002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610100" y="1828800"/>
            <a:ext cx="3771900" cy="36576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13716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556000" y="6248400"/>
            <a:ext cx="2895600" cy="457200"/>
          </a:xfrm>
        </p:spPr>
        <p:txBody>
          <a:bodyPr/>
          <a:lstStyle>
            <a:lvl1pPr>
              <a:defRPr/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718300" y="6248400"/>
            <a:ext cx="1905000" cy="457200"/>
          </a:xfrm>
        </p:spPr>
        <p:txBody>
          <a:bodyPr/>
          <a:lstStyle>
            <a:lvl1pPr>
              <a:defRPr/>
            </a:lvl1pPr>
          </a:lstStyle>
          <a:p>
            <a:fld id="{C7F946F4-0848-464F-A696-4062127F3760}" type="slidenum">
              <a:rPr lang="ru-RU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9985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slideLayout" Target="../slideLayouts/slideLayout24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5" Type="http://schemas.openxmlformats.org/officeDocument/2006/relationships/image" Target="../media/image1.jpeg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Relationship Id="rId14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5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5C5137-A6BA-4099-AE54-A14501E83581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46E8DF3-3EE6-4FB5-B71B-8417B62290A9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43008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3.xml"/><Relationship Id="rId4" Type="http://schemas.openxmlformats.org/officeDocument/2006/relationships/image" Target="../media/image4.jpe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15.xml"/><Relationship Id="rId5" Type="http://schemas.openxmlformats.org/officeDocument/2006/relationships/image" Target="../media/image8.gif"/><Relationship Id="rId4" Type="http://schemas.openxmlformats.org/officeDocument/2006/relationships/image" Target="../media/image7.gif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4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3" name="Rectangle 5"/>
          <p:cNvSpPr>
            <a:spLocks noGrp="1" noChangeArrowheads="1"/>
          </p:cNvSpPr>
          <p:nvPr>
            <p:ph type="title"/>
          </p:nvPr>
        </p:nvSpPr>
        <p:spPr>
          <a:solidFill>
            <a:schemeClr val="tx2">
              <a:lumMod val="60000"/>
              <a:lumOff val="40000"/>
            </a:schemeClr>
          </a:solidFill>
        </p:spPr>
        <p:txBody>
          <a:bodyPr/>
          <a:lstStyle/>
          <a:p>
            <a:pPr algn="ctr"/>
            <a:r>
              <a:rPr lang="ru-RU" sz="4000" dirty="0">
                <a:solidFill>
                  <a:srgbClr val="FFFF00"/>
                </a:solidFill>
              </a:rPr>
              <a:t>Фигуры, обладающие осевой симметрией</a:t>
            </a:r>
          </a:p>
        </p:txBody>
      </p:sp>
      <p:pic>
        <p:nvPicPr>
          <p:cNvPr id="17416" name="Picture 8" descr="MIN_0009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23850" y="3595688"/>
            <a:ext cx="3168650" cy="2065337"/>
          </a:xfrm>
          <a:noFill/>
          <a:ln/>
        </p:spPr>
      </p:pic>
      <p:pic>
        <p:nvPicPr>
          <p:cNvPr id="17418" name="Picture 10" descr="432010"/>
          <p:cNvPicPr>
            <a:picLocks noGrp="1" noChangeAspect="1" noChangeArrowheads="1"/>
          </p:cNvPicPr>
          <p:nvPr>
            <p:ph sz="quarter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5867400" y="3573463"/>
            <a:ext cx="3059113" cy="2057400"/>
          </a:xfrm>
          <a:noFill/>
          <a:ln/>
        </p:spPr>
      </p:pic>
      <p:pic>
        <p:nvPicPr>
          <p:cNvPr id="17420" name="Picture 12" descr="Eiffel"/>
          <p:cNvPicPr>
            <a:picLocks noGrp="1" noChangeAspect="1" noChangeArrowheads="1"/>
          </p:cNvPicPr>
          <p:nvPr>
            <p:ph sz="quarter" idx="3"/>
          </p:nvPr>
        </p:nvPicPr>
        <p:blipFill>
          <a:blip r:embed="rId4" cstate="print"/>
          <a:srcRect/>
          <a:stretch>
            <a:fillRect/>
          </a:stretch>
        </p:blipFill>
        <p:spPr>
          <a:xfrm>
            <a:off x="3643306" y="2643182"/>
            <a:ext cx="1966913" cy="2952750"/>
          </a:xfrm>
          <a:noFill/>
          <a:ln/>
        </p:spPr>
      </p:pic>
    </p:spTree>
    <p:extLst>
      <p:ext uri="{BB962C8B-B14F-4D97-AF65-F5344CB8AC3E}">
        <p14:creationId xmlns:p14="http://schemas.microsoft.com/office/powerpoint/2010/main" val="989768332"/>
      </p:ext>
    </p:extLst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set>
                                      <p:cBhvr>
                                        <p:cTn id="7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o>
                                        <p:strVal val="-45.0"/>
                                      </p:to>
                                    </p:set>
                                    <p:anim calcmode="lin" valueType="num">
                                      <p:cBhvr>
                                        <p:cTn id="8" dur="228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45"/>
                                          </p:val>
                                        </p:tav>
                                        <p:tav tm="69900">
                                          <p:val>
                                            <p:fltVal val="45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28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78" decel="50000" autoRev="1" fill="hold">
                                          <p:stCondLst>
                                            <p:cond delay="228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(0.354*#ppt_w-0.172*#ppt_h)-#ppt_h/2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68" fill="hold">
                                          <p:stCondLst>
                                            <p:cond delay="432"/>
                                          </p:stCondLst>
                                        </p:cTn>
                                        <p:tgtEl>
                                          <p:spTgt spid="174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(0.354*#ppt_w-0.172*#ppt_h)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8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174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500"/>
                            </p:stCondLst>
                            <p:childTnLst>
                              <p:par>
                                <p:cTn id="1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174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12500"/>
                            </p:stCondLst>
                            <p:childTnLst>
                              <p:par>
                                <p:cTn id="2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4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174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7413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9380" name="Picture 4" descr="524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214290"/>
            <a:ext cx="7358114" cy="6429396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92608194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93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2293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9140" name="Picture 4" descr="128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25400"/>
            <a:ext cx="9144000" cy="68834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73689416"/>
      </p:ext>
    </p:extLst>
  </p:cSld>
  <p:clrMapOvr>
    <a:masterClrMapping/>
  </p:clrMapOvr>
  <p:transition spd="med">
    <p:randomBa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19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4258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24259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24260" name="Picture 4" descr="09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1113"/>
            <a:ext cx="9144000" cy="686911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13758745"/>
      </p:ext>
    </p:extLst>
  </p:cSld>
  <p:clrMapOvr>
    <a:masterClrMapping/>
  </p:clrMapOvr>
  <p:transition spd="slow">
    <p:push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224260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1188" name="Picture 4" descr="60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33338"/>
            <a:ext cx="9144000" cy="689133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57485818"/>
      </p:ext>
    </p:extLst>
  </p:cSld>
  <p:clrMapOvr>
    <a:masterClrMapping/>
  </p:clrMapOvr>
  <p:transition spd="med">
    <p:strips dir="l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1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221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0404" name="Picture 4" descr="04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9299285"/>
      </p:ext>
    </p:extLst>
  </p:cSld>
  <p:clrMapOvr>
    <a:masterClrMapping/>
  </p:clrMapOvr>
  <p:transition spd="med">
    <p:comb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04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04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1428" name="Picture 4" descr="1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25482025"/>
      </p:ext>
    </p:extLst>
  </p:cSld>
  <p:clrMapOvr>
    <a:masterClrMapping/>
  </p:clrMapOvr>
  <p:transition spd="med">
    <p:dissolv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314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2452" name="Picture 4" descr="1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275346176"/>
      </p:ext>
    </p:extLst>
  </p:cSld>
  <p:clrMapOvr>
    <a:masterClrMapping/>
  </p:clrMapOvr>
  <p:transition spd="med"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24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324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3476" name="Picture 4" descr="1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427079"/>
      </p:ext>
    </p:extLst>
  </p:cSld>
  <p:clrMapOvr>
    <a:masterClrMapping/>
  </p:clrMapOvr>
  <p:transition spd="med">
    <p:pull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34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500"/>
                                        <p:tgtEl>
                                          <p:spTgt spid="2334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2" name="Picture 4" descr="C:\Documents and Settings\Сергей\Local Settings\Temporary Internet Files\Content.IE5\9X72AJSO\MP900399848[1]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500042"/>
            <a:ext cx="8286776" cy="5786478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249756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" name="Группа 22"/>
          <p:cNvGrpSpPr/>
          <p:nvPr/>
        </p:nvGrpSpPr>
        <p:grpSpPr>
          <a:xfrm>
            <a:off x="357158" y="1428736"/>
            <a:ext cx="2214578" cy="1857388"/>
            <a:chOff x="539750" y="2205038"/>
            <a:chExt cx="1619250" cy="936625"/>
          </a:xfrm>
        </p:grpSpPr>
        <p:sp>
          <p:nvSpPr>
            <p:cNvPr id="22532" name="Line 4"/>
            <p:cNvSpPr>
              <a:spLocks noChangeShapeType="1"/>
            </p:cNvSpPr>
            <p:nvPr/>
          </p:nvSpPr>
          <p:spPr bwMode="auto">
            <a:xfrm flipH="1">
              <a:off x="539750" y="2205038"/>
              <a:ext cx="1368425" cy="576262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33" name="Line 5"/>
            <p:cNvSpPr>
              <a:spLocks noChangeShapeType="1"/>
            </p:cNvSpPr>
            <p:nvPr/>
          </p:nvSpPr>
          <p:spPr bwMode="auto">
            <a:xfrm>
              <a:off x="539750" y="2781300"/>
              <a:ext cx="1511300" cy="360363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34" name="Line 6"/>
            <p:cNvSpPr>
              <a:spLocks noChangeShapeType="1"/>
            </p:cNvSpPr>
            <p:nvPr/>
          </p:nvSpPr>
          <p:spPr bwMode="auto">
            <a:xfrm flipV="1">
              <a:off x="539750" y="2641600"/>
              <a:ext cx="1619250" cy="1397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3071802" y="1000108"/>
            <a:ext cx="1800225" cy="3124200"/>
            <a:chOff x="2627313" y="1428736"/>
            <a:chExt cx="1800225" cy="3124200"/>
          </a:xfrm>
        </p:grpSpPr>
        <p:sp>
          <p:nvSpPr>
            <p:cNvPr id="22535" name="AutoShape 7"/>
            <p:cNvSpPr>
              <a:spLocks noChangeArrowheads="1"/>
            </p:cNvSpPr>
            <p:nvPr/>
          </p:nvSpPr>
          <p:spPr bwMode="auto">
            <a:xfrm>
              <a:off x="2627313" y="1844675"/>
              <a:ext cx="1800225" cy="2159000"/>
            </a:xfrm>
            <a:prstGeom prst="triangle">
              <a:avLst>
                <a:gd name="adj" fmla="val 47726"/>
              </a:avLst>
            </a:prstGeom>
            <a:solidFill>
              <a:schemeClr val="tx2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36" name="Line 8"/>
            <p:cNvSpPr>
              <a:spLocks noChangeShapeType="1"/>
            </p:cNvSpPr>
            <p:nvPr/>
          </p:nvSpPr>
          <p:spPr bwMode="auto">
            <a:xfrm>
              <a:off x="3500430" y="1428736"/>
              <a:ext cx="12700" cy="31242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5308600" y="1142984"/>
            <a:ext cx="3835400" cy="2603500"/>
            <a:chOff x="4419600" y="1765300"/>
            <a:chExt cx="3835400" cy="2603500"/>
          </a:xfrm>
        </p:grpSpPr>
        <p:sp>
          <p:nvSpPr>
            <p:cNvPr id="22537" name="Rectangle 9"/>
            <p:cNvSpPr>
              <a:spLocks noChangeArrowheads="1"/>
            </p:cNvSpPr>
            <p:nvPr/>
          </p:nvSpPr>
          <p:spPr bwMode="auto">
            <a:xfrm>
              <a:off x="4932363" y="2276475"/>
              <a:ext cx="2735262" cy="1584325"/>
            </a:xfrm>
            <a:prstGeom prst="rect">
              <a:avLst/>
            </a:prstGeom>
            <a:solidFill>
              <a:schemeClr val="accent6">
                <a:lumMod val="60000"/>
                <a:lumOff val="40000"/>
              </a:schemeClr>
            </a:solidFill>
            <a:ln w="9525">
              <a:solidFill>
                <a:schemeClr val="tx1"/>
              </a:solidFill>
              <a:miter lim="800000"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38" name="Line 10"/>
            <p:cNvSpPr>
              <a:spLocks noChangeShapeType="1"/>
            </p:cNvSpPr>
            <p:nvPr/>
          </p:nvSpPr>
          <p:spPr bwMode="auto">
            <a:xfrm flipV="1">
              <a:off x="4419600" y="3060700"/>
              <a:ext cx="3835400" cy="381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41" name="Line 13"/>
            <p:cNvSpPr>
              <a:spLocks noChangeShapeType="1"/>
            </p:cNvSpPr>
            <p:nvPr/>
          </p:nvSpPr>
          <p:spPr bwMode="auto">
            <a:xfrm>
              <a:off x="6299200" y="1765300"/>
              <a:ext cx="0" cy="260350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000100" y="4286256"/>
            <a:ext cx="2214578" cy="2214578"/>
            <a:chOff x="1000100" y="4500570"/>
            <a:chExt cx="2214578" cy="2214578"/>
          </a:xfrm>
        </p:grpSpPr>
        <p:sp>
          <p:nvSpPr>
            <p:cNvPr id="22542" name="Oval 14"/>
            <p:cNvSpPr>
              <a:spLocks noChangeArrowheads="1"/>
            </p:cNvSpPr>
            <p:nvPr/>
          </p:nvSpPr>
          <p:spPr bwMode="auto">
            <a:xfrm>
              <a:off x="1116013" y="4724400"/>
              <a:ext cx="1871662" cy="1800225"/>
            </a:xfrm>
            <a:prstGeom prst="ellipse">
              <a:avLst/>
            </a:prstGeom>
            <a:solidFill>
              <a:srgbClr val="FFFF00"/>
            </a:solidFill>
            <a:ln w="9525">
              <a:solidFill>
                <a:schemeClr val="tx1"/>
              </a:solidFill>
              <a:round/>
              <a:headEnd/>
              <a:tailEnd/>
            </a:ln>
            <a:effectLst/>
          </p:spPr>
          <p:txBody>
            <a:bodyPr wrap="none" anchor="ctr"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43" name="Line 15"/>
            <p:cNvSpPr>
              <a:spLocks noChangeShapeType="1"/>
            </p:cNvSpPr>
            <p:nvPr/>
          </p:nvSpPr>
          <p:spPr bwMode="auto">
            <a:xfrm>
              <a:off x="2071670" y="4500570"/>
              <a:ext cx="0" cy="2214578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44" name="Line 16"/>
            <p:cNvSpPr>
              <a:spLocks noChangeShapeType="1"/>
            </p:cNvSpPr>
            <p:nvPr/>
          </p:nvSpPr>
          <p:spPr bwMode="auto">
            <a:xfrm>
              <a:off x="1214414" y="4857760"/>
              <a:ext cx="1714512" cy="1571636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45" name="Line 17"/>
            <p:cNvSpPr>
              <a:spLocks noChangeShapeType="1"/>
            </p:cNvSpPr>
            <p:nvPr/>
          </p:nvSpPr>
          <p:spPr bwMode="auto">
            <a:xfrm flipH="1">
              <a:off x="1285852" y="4857760"/>
              <a:ext cx="1571636" cy="1571636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46" name="Line 18"/>
            <p:cNvSpPr>
              <a:spLocks noChangeShapeType="1"/>
            </p:cNvSpPr>
            <p:nvPr/>
          </p:nvSpPr>
          <p:spPr bwMode="auto">
            <a:xfrm flipV="1">
              <a:off x="1000100" y="5643578"/>
              <a:ext cx="2214578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2" name="TextBox 21"/>
          <p:cNvSpPr txBox="1"/>
          <p:nvPr/>
        </p:nvSpPr>
        <p:spPr>
          <a:xfrm>
            <a:off x="1000100" y="0"/>
            <a:ext cx="742955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i="1" dirty="0" smtClean="0">
                <a:solidFill>
                  <a:srgbClr val="002060"/>
                </a:solidFill>
              </a:rPr>
              <a:t>Фигуры, имеющие</a:t>
            </a:r>
            <a:r>
              <a:rPr lang="ru-RU" sz="4400" i="1" dirty="0" smtClean="0">
                <a:solidFill>
                  <a:srgbClr val="002060"/>
                </a:solidFill>
              </a:rPr>
              <a:t> </a:t>
            </a:r>
            <a:r>
              <a:rPr lang="ru-RU" sz="4400" i="1" dirty="0" smtClean="0">
                <a:solidFill>
                  <a:srgbClr val="FF0000"/>
                </a:solidFill>
              </a:rPr>
              <a:t>ось</a:t>
            </a:r>
            <a:r>
              <a:rPr lang="ru-RU" sz="4400" i="1" dirty="0" smtClean="0">
                <a:solidFill>
                  <a:srgbClr val="002060"/>
                </a:solidFill>
              </a:rPr>
              <a:t> </a:t>
            </a:r>
            <a:r>
              <a:rPr lang="ru-RU" sz="4000" i="1" dirty="0" smtClean="0">
                <a:solidFill>
                  <a:srgbClr val="FF0000"/>
                </a:solidFill>
              </a:rPr>
              <a:t>симметрии</a:t>
            </a:r>
            <a:endParaRPr lang="ru-RU" sz="4400" i="1" dirty="0">
              <a:solidFill>
                <a:srgbClr val="FF0000"/>
              </a:solidFill>
            </a:endParaRPr>
          </a:p>
        </p:txBody>
      </p:sp>
      <p:grpSp>
        <p:nvGrpSpPr>
          <p:cNvPr id="27" name="Группа 26"/>
          <p:cNvGrpSpPr/>
          <p:nvPr/>
        </p:nvGrpSpPr>
        <p:grpSpPr>
          <a:xfrm>
            <a:off x="5072066" y="3714752"/>
            <a:ext cx="1785950" cy="2822575"/>
            <a:chOff x="5857884" y="3860800"/>
            <a:chExt cx="1785950" cy="2822575"/>
          </a:xfrm>
        </p:grpSpPr>
        <p:grpSp>
          <p:nvGrpSpPr>
            <p:cNvPr id="2" name="Group 24"/>
            <p:cNvGrpSpPr>
              <a:grpSpLocks/>
            </p:cNvGrpSpPr>
            <p:nvPr/>
          </p:nvGrpSpPr>
          <p:grpSpPr bwMode="auto">
            <a:xfrm>
              <a:off x="5929322" y="4286256"/>
              <a:ext cx="1443038" cy="2000264"/>
              <a:chOff x="2744" y="2659"/>
              <a:chExt cx="909" cy="1180"/>
            </a:xfrm>
            <a:solidFill>
              <a:srgbClr val="92D050"/>
            </a:solidFill>
          </p:grpSpPr>
          <p:sp>
            <p:nvSpPr>
              <p:cNvPr id="22547" name="AutoShape 19"/>
              <p:cNvSpPr>
                <a:spLocks noChangeArrowheads="1"/>
              </p:cNvSpPr>
              <p:nvPr/>
            </p:nvSpPr>
            <p:spPr bwMode="auto">
              <a:xfrm>
                <a:off x="2880" y="2659"/>
                <a:ext cx="726" cy="680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2549" name="AutoShape 21"/>
              <p:cNvSpPr>
                <a:spLocks noChangeArrowheads="1"/>
              </p:cNvSpPr>
              <p:nvPr/>
            </p:nvSpPr>
            <p:spPr bwMode="auto">
              <a:xfrm rot="3683616">
                <a:off x="2994" y="3180"/>
                <a:ext cx="681" cy="637"/>
              </a:xfrm>
              <a:prstGeom prst="triangle">
                <a:avLst>
                  <a:gd name="adj" fmla="val 50000"/>
                </a:avLst>
              </a:prstGeom>
              <a:grpFill/>
              <a:ln w="9525">
                <a:solidFill>
                  <a:schemeClr val="tx1"/>
                </a:solidFill>
                <a:miter lim="800000"/>
                <a:headEnd/>
                <a:tailEnd/>
              </a:ln>
              <a:effectLst/>
            </p:spPr>
            <p:txBody>
              <a:bodyPr wrap="none" anchor="ctr"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2551" name="Line 23"/>
              <p:cNvSpPr>
                <a:spLocks noChangeShapeType="1"/>
              </p:cNvSpPr>
              <p:nvPr/>
            </p:nvSpPr>
            <p:spPr bwMode="auto">
              <a:xfrm>
                <a:off x="2744" y="3294"/>
                <a:ext cx="0" cy="0"/>
              </a:xfrm>
              <a:prstGeom prst="line">
                <a:avLst/>
              </a:prstGeom>
              <a:grpFill/>
              <a:ln w="9525">
                <a:solidFill>
                  <a:schemeClr val="tx1"/>
                </a:solidFill>
                <a:round/>
                <a:headEnd/>
                <a:tailEnd/>
              </a:ln>
              <a:effectLst/>
            </p:spPr>
            <p:txBody>
              <a:bodyPr/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22553" name="Line 25"/>
            <p:cNvSpPr>
              <a:spLocks noChangeShapeType="1"/>
            </p:cNvSpPr>
            <p:nvPr/>
          </p:nvSpPr>
          <p:spPr bwMode="auto">
            <a:xfrm flipH="1">
              <a:off x="6694488" y="3860800"/>
              <a:ext cx="34925" cy="2822575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Line 25"/>
            <p:cNvSpPr>
              <a:spLocks noChangeShapeType="1"/>
            </p:cNvSpPr>
            <p:nvPr/>
          </p:nvSpPr>
          <p:spPr bwMode="auto">
            <a:xfrm>
              <a:off x="5857884" y="5429264"/>
              <a:ext cx="1785950" cy="0"/>
            </a:xfrm>
            <a:prstGeom prst="line">
              <a:avLst/>
            </a:prstGeom>
            <a:ln>
              <a:headEnd/>
              <a:tailEnd/>
            </a:ln>
          </p:spPr>
          <p:style>
            <a:lnRef idx="2">
              <a:schemeClr val="accent2"/>
            </a:lnRef>
            <a:fillRef idx="0">
              <a:schemeClr val="accent2"/>
            </a:fillRef>
            <a:effectRef idx="1">
              <a:schemeClr val="accent2"/>
            </a:effectRef>
            <a:fontRef idx="minor">
              <a:schemeClr val="tx1"/>
            </a:fontRef>
          </p:style>
          <p:txBody>
            <a:bodyPr/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354448962"/>
      </p:ext>
    </p:extLst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31" name="AutoShape 7"/>
          <p:cNvSpPr>
            <a:spLocks noChangeArrowheads="1"/>
          </p:cNvSpPr>
          <p:nvPr/>
        </p:nvSpPr>
        <p:spPr bwMode="auto">
          <a:xfrm>
            <a:off x="5364163" y="1412875"/>
            <a:ext cx="3313112" cy="5445125"/>
          </a:xfrm>
          <a:prstGeom prst="vertic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0" name="AutoShape 6"/>
          <p:cNvSpPr>
            <a:spLocks noChangeArrowheads="1"/>
          </p:cNvSpPr>
          <p:nvPr/>
        </p:nvSpPr>
        <p:spPr bwMode="auto">
          <a:xfrm>
            <a:off x="1908175" y="1412875"/>
            <a:ext cx="3097213" cy="5445125"/>
          </a:xfrm>
          <a:prstGeom prst="verticalScroll">
            <a:avLst>
              <a:gd name="adj" fmla="val 12500"/>
            </a:avLst>
          </a:prstGeom>
          <a:solidFill>
            <a:srgbClr val="FFFFCC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26" name="Rectangle 2"/>
          <p:cNvSpPr>
            <a:spLocks noGrp="1" noChangeArrowheads="1"/>
          </p:cNvSpPr>
          <p:nvPr>
            <p:ph type="title"/>
          </p:nvPr>
        </p:nvSpPr>
        <p:spPr>
          <a:xfrm>
            <a:off x="0" y="260350"/>
            <a:ext cx="8748713" cy="1252538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>
                <a:solidFill>
                  <a:srgbClr val="0000FF"/>
                </a:solidFill>
                <a:latin typeface="Algerian" pitchFamily="82" charset="0"/>
              </a:rPr>
              <a:t>Какие из следующих букв имеют ось симметрии:</a:t>
            </a:r>
          </a:p>
        </p:txBody>
      </p:sp>
      <p:sp>
        <p:nvSpPr>
          <p:cNvPr id="26628" name="Rectangle 4"/>
          <p:cNvSpPr>
            <a:spLocks noGrp="1" noChangeArrowheads="1"/>
          </p:cNvSpPr>
          <p:nvPr>
            <p:ph type="body" sz="half" idx="1"/>
          </p:nvPr>
        </p:nvSpPr>
        <p:spPr>
          <a:xfrm>
            <a:off x="2571736" y="1928802"/>
            <a:ext cx="1868488" cy="4667253"/>
          </a:xfrm>
        </p:spPr>
        <p:txBody>
          <a:bodyPr>
            <a:normAutofit lnSpcReduction="10000"/>
          </a:bodyPr>
          <a:lstStyle/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А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Б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Г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Е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О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Ф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Ж</a:t>
            </a:r>
          </a:p>
          <a:p>
            <a:pPr>
              <a:lnSpc>
                <a:spcPct val="90000"/>
              </a:lnSpc>
            </a:pPr>
            <a:r>
              <a:rPr lang="ru-RU" sz="3600" dirty="0">
                <a:solidFill>
                  <a:srgbClr val="33CC33"/>
                </a:solidFill>
                <a:latin typeface="Arial Black" pitchFamily="34" charset="0"/>
              </a:rPr>
              <a:t>Э</a:t>
            </a:r>
          </a:p>
          <a:p>
            <a:pPr>
              <a:lnSpc>
                <a:spcPct val="90000"/>
              </a:lnSpc>
              <a:buFont typeface="Wingdings" pitchFamily="2" charset="2"/>
              <a:buNone/>
            </a:pPr>
            <a:endParaRPr lang="ru-RU" sz="3600" dirty="0">
              <a:solidFill>
                <a:srgbClr val="33CC33"/>
              </a:solidFill>
              <a:latin typeface="Arial Black" pitchFamily="34" charset="0"/>
            </a:endParaRPr>
          </a:p>
        </p:txBody>
      </p:sp>
      <p:sp>
        <p:nvSpPr>
          <p:cNvPr id="26629" name="Rectangle 5"/>
          <p:cNvSpPr>
            <a:spLocks noGrp="1" noChangeArrowheads="1"/>
          </p:cNvSpPr>
          <p:nvPr>
            <p:ph type="body" sz="half" idx="2"/>
          </p:nvPr>
        </p:nvSpPr>
        <p:spPr>
          <a:xfrm>
            <a:off x="5867400" y="1700213"/>
            <a:ext cx="2160588" cy="4897437"/>
          </a:xfrm>
        </p:spPr>
        <p:txBody>
          <a:bodyPr/>
          <a:lstStyle/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А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      нет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нет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          </a:t>
            </a:r>
            <a:r>
              <a:rPr lang="ru-RU" sz="4000" b="1" dirty="0">
                <a:latin typeface="Arial Rounded MT Bold" pitchFamily="34" charset="0"/>
              </a:rPr>
              <a:t>Е</a:t>
            </a:r>
            <a:endParaRPr lang="ru-RU" sz="3600" b="1" dirty="0">
              <a:latin typeface="Arial Rounded MT Bold" pitchFamily="34" charset="0"/>
            </a:endParaRP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О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         Ф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Ж</a:t>
            </a:r>
          </a:p>
          <a:p>
            <a:pPr>
              <a:lnSpc>
                <a:spcPct val="90000"/>
              </a:lnSpc>
            </a:pPr>
            <a:r>
              <a:rPr lang="ru-RU" sz="3600" b="1" dirty="0">
                <a:latin typeface="Arial Rounded MT Bold" pitchFamily="34" charset="0"/>
              </a:rPr>
              <a:t>          Э</a:t>
            </a:r>
          </a:p>
        </p:txBody>
      </p:sp>
      <p:sp>
        <p:nvSpPr>
          <p:cNvPr id="26633" name="Line 9"/>
          <p:cNvSpPr>
            <a:spLocks noChangeShapeType="1"/>
          </p:cNvSpPr>
          <p:nvPr/>
        </p:nvSpPr>
        <p:spPr bwMode="auto">
          <a:xfrm>
            <a:off x="7215206" y="3786190"/>
            <a:ext cx="857256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4" name="Line 10"/>
          <p:cNvSpPr>
            <a:spLocks noChangeShapeType="1"/>
          </p:cNvSpPr>
          <p:nvPr/>
        </p:nvSpPr>
        <p:spPr bwMode="auto">
          <a:xfrm>
            <a:off x="6183313" y="4397375"/>
            <a:ext cx="754062" cy="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5" name="Line 11"/>
          <p:cNvSpPr>
            <a:spLocks noChangeShapeType="1"/>
          </p:cNvSpPr>
          <p:nvPr/>
        </p:nvSpPr>
        <p:spPr bwMode="auto">
          <a:xfrm>
            <a:off x="6459538" y="4035425"/>
            <a:ext cx="0" cy="14288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6" name="Line 12"/>
          <p:cNvSpPr>
            <a:spLocks noChangeShapeType="1"/>
          </p:cNvSpPr>
          <p:nvPr/>
        </p:nvSpPr>
        <p:spPr bwMode="auto">
          <a:xfrm>
            <a:off x="6473825" y="3990975"/>
            <a:ext cx="14288" cy="8572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7" name="Line 13"/>
          <p:cNvSpPr>
            <a:spLocks noChangeShapeType="1"/>
          </p:cNvSpPr>
          <p:nvPr/>
        </p:nvSpPr>
        <p:spPr bwMode="auto">
          <a:xfrm>
            <a:off x="7524750" y="4581525"/>
            <a:ext cx="15875" cy="871538"/>
          </a:xfrm>
          <a:prstGeom prst="line">
            <a:avLst/>
          </a:prstGeom>
          <a:noFill/>
          <a:ln w="2857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8" name="Line 14"/>
          <p:cNvSpPr>
            <a:spLocks noChangeShapeType="1"/>
          </p:cNvSpPr>
          <p:nvPr/>
        </p:nvSpPr>
        <p:spPr bwMode="auto">
          <a:xfrm>
            <a:off x="7272338" y="4978400"/>
            <a:ext cx="827087" cy="142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39" name="Line 15"/>
          <p:cNvSpPr>
            <a:spLocks noChangeShapeType="1"/>
          </p:cNvSpPr>
          <p:nvPr/>
        </p:nvSpPr>
        <p:spPr bwMode="auto">
          <a:xfrm>
            <a:off x="6488113" y="5108575"/>
            <a:ext cx="28575" cy="1060450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40" name="Line 16"/>
          <p:cNvSpPr>
            <a:spLocks noChangeShapeType="1"/>
          </p:cNvSpPr>
          <p:nvPr/>
        </p:nvSpPr>
        <p:spPr bwMode="auto">
          <a:xfrm>
            <a:off x="6240463" y="5588000"/>
            <a:ext cx="696912" cy="14288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41" name="Line 17"/>
          <p:cNvSpPr>
            <a:spLocks noChangeShapeType="1"/>
          </p:cNvSpPr>
          <p:nvPr/>
        </p:nvSpPr>
        <p:spPr bwMode="auto">
          <a:xfrm>
            <a:off x="7319963" y="6196013"/>
            <a:ext cx="885825" cy="14287"/>
          </a:xfrm>
          <a:prstGeom prst="line">
            <a:avLst/>
          </a:prstGeom>
          <a:noFill/>
          <a:ln w="254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42" name="Line 18"/>
          <p:cNvSpPr>
            <a:spLocks noChangeShapeType="1"/>
          </p:cNvSpPr>
          <p:nvPr/>
        </p:nvSpPr>
        <p:spPr bwMode="auto">
          <a:xfrm>
            <a:off x="7380288" y="5013325"/>
            <a:ext cx="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6643" name="Line 19"/>
          <p:cNvSpPr>
            <a:spLocks noChangeShapeType="1"/>
          </p:cNvSpPr>
          <p:nvPr/>
        </p:nvSpPr>
        <p:spPr bwMode="auto">
          <a:xfrm>
            <a:off x="6462713" y="1690688"/>
            <a:ext cx="6350" cy="622300"/>
          </a:xfrm>
          <a:prstGeom prst="line">
            <a:avLst/>
          </a:prstGeom>
          <a:noFill/>
          <a:ln w="22225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26646" name="Picture 22" descr="1122068535"/>
          <p:cNvPicPr>
            <a:picLocks noChangeAspect="1" noChangeArrowheads="1" noCrop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0825" y="1773238"/>
            <a:ext cx="935038" cy="879475"/>
          </a:xfrm>
          <a:prstGeom prst="rect">
            <a:avLst/>
          </a:prstGeom>
          <a:noFill/>
        </p:spPr>
      </p:pic>
      <p:pic>
        <p:nvPicPr>
          <p:cNvPr id="26647" name="Picture 23" descr="1122068539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042988" y="2565400"/>
            <a:ext cx="966787" cy="1008063"/>
          </a:xfrm>
          <a:prstGeom prst="rect">
            <a:avLst/>
          </a:prstGeom>
          <a:noFill/>
        </p:spPr>
      </p:pic>
      <p:pic>
        <p:nvPicPr>
          <p:cNvPr id="26648" name="Picture 24" descr="1122068848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0825" y="3644900"/>
            <a:ext cx="1058863" cy="1079500"/>
          </a:xfrm>
          <a:prstGeom prst="rect">
            <a:avLst/>
          </a:prstGeom>
          <a:noFill/>
        </p:spPr>
      </p:pic>
      <p:pic>
        <p:nvPicPr>
          <p:cNvPr id="26649" name="Picture 25" descr="1122068843"/>
          <p:cNvPicPr>
            <a:picLocks noChangeAspect="1" noChangeArrowheads="1" noCrop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827088" y="5013325"/>
            <a:ext cx="1290637" cy="96837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65132458"/>
      </p:ext>
    </p:extLst>
  </p:cSld>
  <p:clrMapOvr>
    <a:masterClrMapping/>
  </p:clrMapOvr>
  <p:transition>
    <p:blinds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2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900" decel="100000" fill="hold"/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4000"/>
                            </p:stCondLst>
                            <p:childTnLst>
                              <p:par>
                                <p:cTn id="2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1000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900" decel="100000" fill="hold"/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5000"/>
                            </p:stCondLst>
                            <p:childTnLst>
                              <p:par>
                                <p:cTn id="3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900" decel="100000" fill="hold"/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6000"/>
                            </p:stCondLst>
                            <p:childTnLst>
                              <p:par>
                                <p:cTn id="38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900" decel="100000" fill="hold"/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7000"/>
                            </p:stCondLst>
                            <p:childTnLst>
                              <p:par>
                                <p:cTn id="4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900" decel="100000" fill="hold"/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8000"/>
                            </p:stCondLst>
                            <p:childTnLst>
                              <p:par>
                                <p:cTn id="5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900" decel="100000" fill="hold"/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9000"/>
                            </p:stCondLst>
                            <p:childTnLst>
                              <p:par>
                                <p:cTn id="5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1000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900" decel="100000" fill="hold"/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10000"/>
                            </p:stCondLst>
                            <p:childTnLst>
                              <p:par>
                                <p:cTn id="6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1000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900" decel="100000" fill="hold"/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8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3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1000"/>
                                        <p:tgtEl>
                                          <p:spTgt spid="2663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7" dur="1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900" decel="100000" fill="hold"/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1000"/>
                            </p:stCondLst>
                            <p:childTnLst>
                              <p:par>
                                <p:cTn id="81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1000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4" dur="1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5" dur="900" decel="100000" fill="hold"/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2000"/>
                            </p:stCondLst>
                            <p:childTnLst>
                              <p:par>
                                <p:cTn id="8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2" dur="1000" fill="hold"/>
                                        <p:tgtEl>
                                          <p:spTgt spid="2664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66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3000"/>
                            </p:stCondLst>
                            <p:childTnLst>
                              <p:par>
                                <p:cTn id="9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1000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98" dur="10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9" dur="900" decel="100000" fill="hold"/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1" fill="hold">
                            <p:stCondLst>
                              <p:cond delay="4000"/>
                            </p:stCondLst>
                            <p:childTnLst>
                              <p:par>
                                <p:cTn id="10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1000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05" dur="10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900" decel="100000" fill="hold"/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5000"/>
                            </p:stCondLst>
                            <p:childTnLst>
                              <p:par>
                                <p:cTn id="10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12" dur="10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3" dur="900" decel="100000" fill="hold"/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6000"/>
                            </p:stCondLst>
                            <p:childTnLst>
                              <p:par>
                                <p:cTn id="116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0" dur="1000" fill="hold"/>
                                        <p:tgtEl>
                                          <p:spTgt spid="266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1" dur="1000"/>
                                        <p:tgtEl>
                                          <p:spTgt spid="266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7000"/>
                            </p:stCondLst>
                            <p:childTnLst>
                              <p:par>
                                <p:cTn id="12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1000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6" dur="10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7" dur="900" decel="100000" fill="hold"/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9" fill="hold">
                            <p:stCondLst>
                              <p:cond delay="8000"/>
                            </p:stCondLst>
                            <p:childTnLst>
                              <p:par>
                                <p:cTn id="13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2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3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1000" fill="hold"/>
                                        <p:tgtEl>
                                          <p:spTgt spid="2663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1000"/>
                                        <p:tgtEl>
                                          <p:spTgt spid="266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48" presetClass="entr" presetSubtype="0" accel="5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0" dur="1000" fill="hold"/>
                                        <p:tgtEl>
                                          <p:spTgt spid="2663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1" dur="1000"/>
                                        <p:tgtEl>
                                          <p:spTgt spid="266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2" fill="hold">
                            <p:stCondLst>
                              <p:cond delay="9000"/>
                            </p:stCondLst>
                            <p:childTnLst>
                              <p:par>
                                <p:cTn id="143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5" dur="1000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6" dur="1000" fill="hold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7" dur="900" decel="100000" fill="hold"/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8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9" fill="hold">
                            <p:stCondLst>
                              <p:cond delay="10000"/>
                            </p:stCondLst>
                            <p:childTnLst>
                              <p:par>
                                <p:cTn id="150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2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3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4" dur="1000" fill="hold"/>
                                        <p:tgtEl>
                                          <p:spTgt spid="2663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5" dur="1000"/>
                                        <p:tgtEl>
                                          <p:spTgt spid="266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1000"/>
                            </p:stCondLst>
                            <p:childTnLst>
                              <p:par>
                                <p:cTn id="157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9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0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1" dur="1000" fill="hold"/>
                                        <p:tgtEl>
                                          <p:spTgt spid="2663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2" dur="1000"/>
                                        <p:tgtEl>
                                          <p:spTgt spid="266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3" fill="hold">
                            <p:stCondLst>
                              <p:cond delay="12000"/>
                            </p:stCondLst>
                            <p:childTnLst>
                              <p:par>
                                <p:cTn id="164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6" dur="1000"/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7" dur="1000" fill="hold"/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8" dur="900" decel="100000" fill="hold"/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9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0" fill="hold">
                            <p:stCondLst>
                              <p:cond delay="13000"/>
                            </p:stCondLst>
                            <p:childTnLst>
                              <p:par>
                                <p:cTn id="171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3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4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5" dur="1000" fill="hold"/>
                                        <p:tgtEl>
                                          <p:spTgt spid="2663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6" dur="1000"/>
                                        <p:tgtEl>
                                          <p:spTgt spid="266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7" fill="hold">
                            <p:stCondLst>
                              <p:cond delay="14000"/>
                            </p:stCondLst>
                            <p:childTnLst>
                              <p:par>
                                <p:cTn id="178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0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1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2" dur="1000" fill="hold"/>
                                        <p:tgtEl>
                                          <p:spTgt spid="2664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3" dur="1000"/>
                                        <p:tgtEl>
                                          <p:spTgt spid="266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85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7" dur="1000"/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8" dur="1000" fill="hold"/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9" dur="900" decel="100000" fill="hold"/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662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1" fill="hold">
                            <p:stCondLst>
                              <p:cond delay="16000"/>
                            </p:stCondLst>
                            <p:childTnLst>
                              <p:par>
                                <p:cTn id="192" presetID="48" presetClass="entr" presetSubtype="0" accel="5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4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8000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5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1"/>
                                          </p:val>
                                        </p:tav>
                                        <p:tav tm="50000">
                                          <p:val>
                                            <p:fltVal val="0.9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6" dur="1000" fill="hold"/>
                                        <p:tgtEl>
                                          <p:spTgt spid="2664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7" dur="1000"/>
                                        <p:tgtEl>
                                          <p:spTgt spid="266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31" grpId="0" animBg="1"/>
      <p:bldP spid="26630" grpId="0" animBg="1"/>
      <p:bldP spid="26626" grpId="0"/>
      <p:bldP spid="26633" grpId="0" animBg="1"/>
      <p:bldP spid="26634" grpId="0" animBg="1"/>
      <p:bldP spid="26636" grpId="0" animBg="1"/>
      <p:bldP spid="26637" grpId="0" animBg="1"/>
      <p:bldP spid="26638" grpId="0" animBg="1"/>
      <p:bldP spid="26639" grpId="0" animBg="1"/>
      <p:bldP spid="26640" grpId="0" animBg="1"/>
      <p:bldP spid="26641" grpId="0" animBg="1"/>
      <p:bldP spid="2664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8068" name="Text Box 4"/>
          <p:cNvSpPr txBox="1">
            <a:spLocks noChangeArrowheads="1"/>
          </p:cNvSpPr>
          <p:nvPr/>
        </p:nvSpPr>
        <p:spPr bwMode="auto">
          <a:xfrm>
            <a:off x="285720" y="0"/>
            <a:ext cx="8569325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800" dirty="0">
                <a:solidFill>
                  <a:prstClr val="black"/>
                </a:solidFill>
              </a:rPr>
              <a:t>В русском языке так же есть «симметричные» слова – </a:t>
            </a:r>
            <a:r>
              <a:rPr lang="ru-RU" sz="2800" i="1" dirty="0">
                <a:solidFill>
                  <a:srgbClr val="4BACC6">
                    <a:lumMod val="75000"/>
                  </a:srgbClr>
                </a:solidFill>
              </a:rPr>
              <a:t>палиндромы</a:t>
            </a:r>
            <a:r>
              <a:rPr lang="ru-RU" sz="2800" dirty="0">
                <a:solidFill>
                  <a:prstClr val="black"/>
                </a:solidFill>
              </a:rPr>
              <a:t>, которые можно читать одинаково в двух направлениях:</a:t>
            </a:r>
          </a:p>
        </p:txBody>
      </p:sp>
      <p:sp>
        <p:nvSpPr>
          <p:cNvPr id="88069" name="WordArt 5"/>
          <p:cNvSpPr>
            <a:spLocks noChangeArrowheads="1" noChangeShapeType="1" noTextEdit="1"/>
          </p:cNvSpPr>
          <p:nvPr/>
        </p:nvSpPr>
        <p:spPr bwMode="auto">
          <a:xfrm>
            <a:off x="285720" y="1643050"/>
            <a:ext cx="8572560" cy="1292228"/>
          </a:xfrm>
          <a:prstGeom prst="rect">
            <a:avLst/>
          </a:prstGeom>
          <a:solidFill>
            <a:srgbClr val="00B05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marL="742950" indent="-742950" algn="ctr"/>
            <a:r>
              <a:rPr lang="ru-RU" sz="3600" kern="10" dirty="0" smtClean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   Шалаш</a:t>
            </a:r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, казак, радар, Алла, поп</a:t>
            </a:r>
            <a:r>
              <a:rPr lang="ru-RU" sz="3600" kern="10" dirty="0" smtClean="0">
                <a:ln w="9525">
                  <a:solidFill>
                    <a:srgbClr val="00B05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...  </a:t>
            </a:r>
            <a:endParaRPr lang="ru-RU" sz="3600" kern="10" dirty="0">
              <a:ln w="9525">
                <a:solidFill>
                  <a:srgbClr val="00B05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sp>
        <p:nvSpPr>
          <p:cNvPr id="88070" name="Text Box 6"/>
          <p:cNvSpPr txBox="1">
            <a:spLocks noChangeArrowheads="1"/>
          </p:cNvSpPr>
          <p:nvPr/>
        </p:nvSpPr>
        <p:spPr bwMode="auto">
          <a:xfrm>
            <a:off x="250825" y="2781300"/>
            <a:ext cx="8064500" cy="396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just">
              <a:spcBef>
                <a:spcPct val="50000"/>
              </a:spcBef>
            </a:pPr>
            <a:r>
              <a:rPr lang="ru-RU" sz="2000">
                <a:solidFill>
                  <a:prstClr val="white"/>
                </a:solidFill>
              </a:rPr>
              <a:t>Могут быть палиндромическими и предложения:</a:t>
            </a:r>
          </a:p>
        </p:txBody>
      </p:sp>
      <p:sp>
        <p:nvSpPr>
          <p:cNvPr id="88071" name="WordArt 7"/>
          <p:cNvSpPr>
            <a:spLocks noChangeArrowheads="1" noChangeShapeType="1" noTextEdit="1"/>
          </p:cNvSpPr>
          <p:nvPr/>
        </p:nvSpPr>
        <p:spPr bwMode="auto">
          <a:xfrm>
            <a:off x="395288" y="3357562"/>
            <a:ext cx="8105802" cy="1000132"/>
          </a:xfrm>
          <a:prstGeom prst="rect">
            <a:avLst/>
          </a:prstGeom>
          <a:solidFill>
            <a:srgbClr val="00B0F0"/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А роза упала на лапу Азора</a:t>
            </a:r>
            <a:r>
              <a:rPr lang="ru-RU" sz="3600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.</a:t>
            </a:r>
          </a:p>
        </p:txBody>
      </p:sp>
      <p:sp>
        <p:nvSpPr>
          <p:cNvPr id="88072" name="WordArt 8"/>
          <p:cNvSpPr>
            <a:spLocks noChangeArrowheads="1" noChangeShapeType="1" noTextEdit="1"/>
          </p:cNvSpPr>
          <p:nvPr/>
        </p:nvSpPr>
        <p:spPr bwMode="auto">
          <a:xfrm>
            <a:off x="1285852" y="4929198"/>
            <a:ext cx="6572296" cy="1241429"/>
          </a:xfrm>
          <a:prstGeom prst="rect">
            <a:avLst/>
          </a:prstGeom>
          <a:solidFill>
            <a:schemeClr val="accent5">
              <a:lumMod val="75000"/>
            </a:schemeClr>
          </a:solidFill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>
                <a:ln w="9525">
                  <a:noFill/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</a:rPr>
              <a:t>Я иду с мечем судия. </a:t>
            </a:r>
          </a:p>
        </p:txBody>
      </p:sp>
    </p:spTree>
    <p:extLst>
      <p:ext uri="{BB962C8B-B14F-4D97-AF65-F5344CB8AC3E}">
        <p14:creationId xmlns:p14="http://schemas.microsoft.com/office/powerpoint/2010/main" val="17575927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8806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880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8807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4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2000"/>
                                        <p:tgtEl>
                                          <p:spTgt spid="880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0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880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8069" grpId="0" animBg="1"/>
      <p:bldP spid="88071" grpId="0" animBg="1"/>
      <p:bldP spid="88072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0706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476250"/>
            <a:ext cx="8229600" cy="922338"/>
          </a:xfrm>
        </p:spPr>
        <p:txBody>
          <a:bodyPr/>
          <a:lstStyle/>
          <a:p>
            <a:r>
              <a:rPr lang="ru-RU" b="1">
                <a:solidFill>
                  <a:schemeClr val="hlink"/>
                </a:solidFill>
              </a:rPr>
              <a:t>Проведи оси симметрии</a:t>
            </a:r>
          </a:p>
        </p:txBody>
      </p:sp>
      <p:pic>
        <p:nvPicPr>
          <p:cNvPr id="200707" name="Picture 3" descr="Scan000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288" y="1557338"/>
            <a:ext cx="8424862" cy="4895850"/>
          </a:xfrm>
          <a:prstGeom prst="rect">
            <a:avLst/>
          </a:prstGeom>
          <a:noFill/>
          <a:ln w="57150">
            <a:solidFill>
              <a:schemeClr val="hlink"/>
            </a:solidFill>
            <a:miter lim="800000"/>
            <a:headEnd/>
            <a:tailEnd/>
          </a:ln>
        </p:spPr>
      </p:pic>
      <p:sp>
        <p:nvSpPr>
          <p:cNvPr id="200708" name="Line 4"/>
          <p:cNvSpPr>
            <a:spLocks noChangeShapeType="1"/>
          </p:cNvSpPr>
          <p:nvPr/>
        </p:nvSpPr>
        <p:spPr bwMode="auto">
          <a:xfrm>
            <a:off x="323850" y="2276475"/>
            <a:ext cx="1944688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09" name="Line 5"/>
          <p:cNvSpPr>
            <a:spLocks noChangeShapeType="1"/>
          </p:cNvSpPr>
          <p:nvPr/>
        </p:nvSpPr>
        <p:spPr bwMode="auto">
          <a:xfrm>
            <a:off x="1258888" y="1341438"/>
            <a:ext cx="0" cy="18716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0" name="Line 6"/>
          <p:cNvSpPr>
            <a:spLocks noChangeShapeType="1"/>
          </p:cNvSpPr>
          <p:nvPr/>
        </p:nvSpPr>
        <p:spPr bwMode="auto">
          <a:xfrm flipV="1">
            <a:off x="468313" y="1484313"/>
            <a:ext cx="1582737" cy="1655762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1" name="Line 7"/>
          <p:cNvSpPr>
            <a:spLocks noChangeShapeType="1"/>
          </p:cNvSpPr>
          <p:nvPr/>
        </p:nvSpPr>
        <p:spPr bwMode="auto">
          <a:xfrm>
            <a:off x="395288" y="1484313"/>
            <a:ext cx="1655762" cy="1584325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2" name="Line 8"/>
          <p:cNvSpPr>
            <a:spLocks noChangeShapeType="1"/>
          </p:cNvSpPr>
          <p:nvPr/>
        </p:nvSpPr>
        <p:spPr bwMode="auto">
          <a:xfrm>
            <a:off x="1258888" y="3644900"/>
            <a:ext cx="2233612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3" name="Line 9"/>
          <p:cNvSpPr>
            <a:spLocks noChangeShapeType="1"/>
          </p:cNvSpPr>
          <p:nvPr/>
        </p:nvSpPr>
        <p:spPr bwMode="auto">
          <a:xfrm>
            <a:off x="2411413" y="2708275"/>
            <a:ext cx="0" cy="1871663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4" name="Line 10"/>
          <p:cNvSpPr>
            <a:spLocks noChangeShapeType="1"/>
          </p:cNvSpPr>
          <p:nvPr/>
        </p:nvSpPr>
        <p:spPr bwMode="auto">
          <a:xfrm>
            <a:off x="3851275" y="1484313"/>
            <a:ext cx="0" cy="1871662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5" name="Line 11"/>
          <p:cNvSpPr>
            <a:spLocks noChangeShapeType="1"/>
          </p:cNvSpPr>
          <p:nvPr/>
        </p:nvSpPr>
        <p:spPr bwMode="auto">
          <a:xfrm flipV="1">
            <a:off x="2916238" y="1916113"/>
            <a:ext cx="1943100" cy="1152525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6" name="Line 12"/>
          <p:cNvSpPr>
            <a:spLocks noChangeShapeType="1"/>
          </p:cNvSpPr>
          <p:nvPr/>
        </p:nvSpPr>
        <p:spPr bwMode="auto">
          <a:xfrm>
            <a:off x="3132138" y="1989138"/>
            <a:ext cx="1873250" cy="107950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7" name="Line 13"/>
          <p:cNvSpPr>
            <a:spLocks noChangeShapeType="1"/>
          </p:cNvSpPr>
          <p:nvPr/>
        </p:nvSpPr>
        <p:spPr bwMode="auto">
          <a:xfrm>
            <a:off x="1258888" y="3932238"/>
            <a:ext cx="0" cy="2592387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8" name="Line 14"/>
          <p:cNvSpPr>
            <a:spLocks noChangeShapeType="1"/>
          </p:cNvSpPr>
          <p:nvPr/>
        </p:nvSpPr>
        <p:spPr bwMode="auto">
          <a:xfrm>
            <a:off x="1979613" y="5229225"/>
            <a:ext cx="3168650" cy="0"/>
          </a:xfrm>
          <a:prstGeom prst="line">
            <a:avLst/>
          </a:prstGeom>
          <a:noFill/>
          <a:ln w="38100">
            <a:solidFill>
              <a:schemeClr val="accent2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19" name="Line 15"/>
          <p:cNvSpPr>
            <a:spLocks noChangeShapeType="1"/>
          </p:cNvSpPr>
          <p:nvPr/>
        </p:nvSpPr>
        <p:spPr bwMode="auto">
          <a:xfrm>
            <a:off x="5940425" y="3860800"/>
            <a:ext cx="0" cy="2592388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0720" name="Line 16"/>
          <p:cNvSpPr>
            <a:spLocks noChangeShapeType="1"/>
          </p:cNvSpPr>
          <p:nvPr/>
        </p:nvSpPr>
        <p:spPr bwMode="auto">
          <a:xfrm>
            <a:off x="5219700" y="5229225"/>
            <a:ext cx="1368425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7" name="Line 15"/>
          <p:cNvSpPr>
            <a:spLocks noChangeShapeType="1"/>
          </p:cNvSpPr>
          <p:nvPr/>
        </p:nvSpPr>
        <p:spPr bwMode="auto">
          <a:xfrm>
            <a:off x="7572396" y="4143380"/>
            <a:ext cx="0" cy="214314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8" name="Line 15"/>
          <p:cNvSpPr>
            <a:spLocks noChangeShapeType="1"/>
          </p:cNvSpPr>
          <p:nvPr/>
        </p:nvSpPr>
        <p:spPr bwMode="auto">
          <a:xfrm flipH="1">
            <a:off x="6715140" y="4429132"/>
            <a:ext cx="1643074" cy="142876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9" name="Line 15"/>
          <p:cNvSpPr>
            <a:spLocks noChangeShapeType="1"/>
          </p:cNvSpPr>
          <p:nvPr/>
        </p:nvSpPr>
        <p:spPr bwMode="auto">
          <a:xfrm>
            <a:off x="6786578" y="4357694"/>
            <a:ext cx="1643074" cy="1571636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/>
            <a:tailEnd/>
          </a:ln>
          <a:effectLst/>
        </p:spPr>
        <p:txBody>
          <a:bodyPr/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5708397"/>
      </p:ext>
    </p:extLst>
  </p:cSld>
  <p:clrMapOvr>
    <a:masterClrMapping/>
  </p:clrMapOvr>
  <p:transition spd="med">
    <p:randomBar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070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2007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"/>
                            </p:stCondLst>
                            <p:childTnLst>
                              <p:par>
                                <p:cTn id="1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0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0070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200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500"/>
                            </p:stCondLst>
                            <p:childTnLst>
                              <p:par>
                                <p:cTn id="2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200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2007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500"/>
                            </p:stCondLst>
                            <p:childTnLst>
                              <p:par>
                                <p:cTn id="3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2007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2007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2007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2007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8" fill="hold">
                      <p:stCondLst>
                        <p:cond delay="indefinite"/>
                      </p:stCondLst>
                      <p:childTnLst>
                        <p:par>
                          <p:cTn id="49" fill="hold">
                            <p:stCondLst>
                              <p:cond delay="0"/>
                            </p:stCondLst>
                            <p:childTnLst>
                              <p:par>
                                <p:cTn id="5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00"/>
                                        <p:tgtEl>
                                          <p:spTgt spid="2007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3" fill="hold">
                      <p:stCondLst>
                        <p:cond delay="indefinite"/>
                      </p:stCondLst>
                      <p:childTnLst>
                        <p:par>
                          <p:cTn id="54" fill="hold">
                            <p:stCondLst>
                              <p:cond delay="0"/>
                            </p:stCondLst>
                            <p:childTnLst>
                              <p:par>
                                <p:cTn id="5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7" dur="500"/>
                                        <p:tgtEl>
                                          <p:spTgt spid="2007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2" dur="500"/>
                                        <p:tgtEl>
                                          <p:spTgt spid="2007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500"/>
                            </p:stCondLst>
                            <p:childTnLst>
                              <p:par>
                                <p:cTn id="6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7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2007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7" fill="hold">
                      <p:stCondLst>
                        <p:cond delay="indefinite"/>
                      </p:stCondLst>
                      <p:childTnLst>
                        <p:par>
                          <p:cTn id="68" fill="hold">
                            <p:stCondLst>
                              <p:cond delay="0"/>
                            </p:stCondLst>
                            <p:childTnLst>
                              <p:par>
                                <p:cTn id="6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1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000"/>
                            </p:stCondLst>
                            <p:childTnLst>
                              <p:par>
                                <p:cTn id="7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9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0706" grpId="0"/>
      <p:bldP spid="200708" grpId="0" animBg="1"/>
      <p:bldP spid="200709" grpId="0" animBg="1"/>
      <p:bldP spid="200710" grpId="0" animBg="1"/>
      <p:bldP spid="200711" grpId="0" animBg="1"/>
      <p:bldP spid="200712" grpId="0" animBg="1"/>
      <p:bldP spid="200713" grpId="0" animBg="1"/>
      <p:bldP spid="200714" grpId="0" animBg="1"/>
      <p:bldP spid="200715" grpId="0" animBg="1"/>
      <p:bldP spid="200716" grpId="0" animBg="1"/>
      <p:bldP spid="200717" grpId="0" animBg="1"/>
      <p:bldP spid="200718" grpId="0" animBg="1"/>
      <p:bldP spid="200719" grpId="0" animBg="1"/>
      <p:bldP spid="200720" grpId="0" animBg="1"/>
      <p:bldP spid="17" grpId="0" animBg="1"/>
      <p:bldP spid="18" grpId="0" animBg="1"/>
      <p:bldP spid="19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874" name="Rectangle 2"/>
          <p:cNvSpPr>
            <a:spLocks noGrp="1" noChangeArrowheads="1"/>
          </p:cNvSpPr>
          <p:nvPr>
            <p:ph type="title"/>
          </p:nvPr>
        </p:nvSpPr>
        <p:spPr>
          <a:xfrm>
            <a:off x="1000100" y="-214338"/>
            <a:ext cx="6786610" cy="973137"/>
          </a:xfrm>
          <a:ln/>
        </p:spPr>
        <p:txBody>
          <a:bodyPr>
            <a:normAutofit fontScale="90000"/>
          </a:bodyPr>
          <a:lstStyle/>
          <a:p>
            <a:r>
              <a:rPr lang="ru-RU" sz="4000" b="1" dirty="0">
                <a:solidFill>
                  <a:schemeClr val="hlink"/>
                </a:solidFill>
              </a:rPr>
              <a:t>Симметрия в</a:t>
            </a:r>
            <a:r>
              <a:rPr lang="ru-RU" sz="6600" b="1" dirty="0">
                <a:solidFill>
                  <a:srgbClr val="0000FF"/>
                </a:solidFill>
              </a:rPr>
              <a:t> </a:t>
            </a:r>
            <a:r>
              <a:rPr lang="ru-RU" b="1" dirty="0">
                <a:solidFill>
                  <a:schemeClr val="hlink"/>
                </a:solidFill>
              </a:rPr>
              <a:t>архитектуре</a:t>
            </a:r>
          </a:p>
        </p:txBody>
      </p:sp>
      <p:pic>
        <p:nvPicPr>
          <p:cNvPr id="207879" name="Picture 7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 l="30257" t="7878" r="30811" b="14366"/>
          <a:stretch>
            <a:fillRect/>
          </a:stretch>
        </p:blipFill>
        <p:spPr>
          <a:xfrm>
            <a:off x="2214546" y="857232"/>
            <a:ext cx="4772025" cy="5616575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331728483"/>
      </p:ext>
    </p:extLst>
  </p:cSld>
  <p:clrMapOvr>
    <a:masterClrMapping/>
  </p:clrMapOvr>
  <p:transition spd="med">
    <p:cov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1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20787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2078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826" name="Rectangle 2"/>
          <p:cNvSpPr>
            <a:spLocks noGrp="1" noChangeArrowheads="1"/>
          </p:cNvSpPr>
          <p:nvPr>
            <p:ph type="title"/>
          </p:nvPr>
        </p:nvSpPr>
        <p:spPr>
          <a:xfrm>
            <a:off x="642910" y="0"/>
            <a:ext cx="6694488" cy="755650"/>
          </a:xfrm>
        </p:spPr>
        <p:txBody>
          <a:bodyPr/>
          <a:lstStyle/>
          <a:p>
            <a:r>
              <a:rPr lang="ru-RU" sz="4000" dirty="0">
                <a:solidFill>
                  <a:schemeClr val="hlink"/>
                </a:solidFill>
                <a:latin typeface="Monotype Corsiva" pitchFamily="66" charset="0"/>
              </a:rPr>
              <a:t>Симметрия в архитектуре</a:t>
            </a:r>
          </a:p>
        </p:txBody>
      </p:sp>
      <p:pic>
        <p:nvPicPr>
          <p:cNvPr id="205829" name="Picture 5"/>
          <p:cNvPicPr>
            <a:picLocks noChangeAspect="1" noChangeArrowheads="1"/>
          </p:cNvPicPr>
          <p:nvPr/>
        </p:nvPicPr>
        <p:blipFill>
          <a:blip r:embed="rId2" cstate="print"/>
          <a:srcRect l="10872" t="11610" r="11604" b="16536"/>
          <a:stretch>
            <a:fillRect/>
          </a:stretch>
        </p:blipFill>
        <p:spPr bwMode="auto">
          <a:xfrm>
            <a:off x="1357290" y="642918"/>
            <a:ext cx="5857916" cy="600076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762443618"/>
      </p:ext>
    </p:extLst>
  </p:cSld>
  <p:clrMapOvr>
    <a:masterClrMapping/>
  </p:clrMapOvr>
  <p:transition spd="med">
    <p:checker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058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2000" fill="hold"/>
                                        <p:tgtEl>
                                          <p:spTgt spid="20582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2058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82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17092" name="Picture 4" descr="32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85728"/>
            <a:ext cx="8429652" cy="6215082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462788748"/>
      </p:ext>
    </p:extLst>
  </p:cSld>
  <p:clrMapOvr>
    <a:masterClrMapping/>
  </p:clrMapOvr>
  <p:transition spd="med">
    <p:newsflash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70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2170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285" name="Picture 5" descr="105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7290" y="0"/>
            <a:ext cx="6500858" cy="664371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1781977458"/>
      </p:ext>
    </p:extLst>
  </p:cSld>
  <p:clrMapOvr>
    <a:masterClrMapping/>
  </p:clrMapOvr>
  <p:transition spd="med">
    <p:pull dir="l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2528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98</Words>
  <Application>Microsoft Office PowerPoint</Application>
  <PresentationFormat>Экран (4:3)</PresentationFormat>
  <Paragraphs>27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18</vt:i4>
      </vt:variant>
    </vt:vector>
  </HeadingPairs>
  <TitlesOfParts>
    <vt:vector size="20" baseType="lpstr">
      <vt:lpstr>Тема Office</vt:lpstr>
      <vt:lpstr>1_Тема Office</vt:lpstr>
      <vt:lpstr>Фигуры, обладающие осевой симметрией</vt:lpstr>
      <vt:lpstr>Презентация PowerPoint</vt:lpstr>
      <vt:lpstr>Какие из следующих букв имеют ось симметрии:</vt:lpstr>
      <vt:lpstr>Презентация PowerPoint</vt:lpstr>
      <vt:lpstr>Проведи оси симметрии</vt:lpstr>
      <vt:lpstr>Симметрия в архитектуре</vt:lpstr>
      <vt:lpstr>Симметрия в архитектуре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Фигуры, обладающие осевой симметрией</dc:title>
  <dc:creator>Elena</dc:creator>
  <cp:lastModifiedBy>Elena</cp:lastModifiedBy>
  <cp:revision>1</cp:revision>
  <dcterms:created xsi:type="dcterms:W3CDTF">2023-11-19T12:29:53Z</dcterms:created>
  <dcterms:modified xsi:type="dcterms:W3CDTF">2023-11-19T12:31:01Z</dcterms:modified>
</cp:coreProperties>
</file>