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84"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96" r:id="rId31"/>
    <p:sldId id="285" r:id="rId32"/>
    <p:sldId id="286" r:id="rId33"/>
    <p:sldId id="287" r:id="rId34"/>
    <p:sldId id="288" r:id="rId35"/>
    <p:sldId id="289" r:id="rId36"/>
    <p:sldId id="290" r:id="rId37"/>
    <p:sldId id="291" r:id="rId38"/>
    <p:sldId id="292" r:id="rId39"/>
    <p:sldId id="293" r:id="rId40"/>
    <p:sldId id="294" r:id="rId41"/>
    <p:sldId id="295" r:id="rId42"/>
    <p:sldId id="297" r:id="rId43"/>
    <p:sldId id="298" r:id="rId44"/>
    <p:sldId id="299" r:id="rId45"/>
    <p:sldId id="300" r:id="rId4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152" autoAdjust="0"/>
    <p:restoredTop sz="94660"/>
  </p:normalViewPr>
  <p:slideViewPr>
    <p:cSldViewPr>
      <p:cViewPr varScale="1">
        <p:scale>
          <a:sx n="84" d="100"/>
          <a:sy n="84" d="100"/>
        </p:scale>
        <p:origin x="-1426" y="-6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14" name="Заголовок 13"/>
          <p:cNvSpPr>
            <a:spLocks noGrp="1"/>
          </p:cNvSpPr>
          <p:nvPr>
            <p:ph type="ctrTitle"/>
          </p:nvPr>
        </p:nvSpPr>
        <p:spPr>
          <a:xfrm>
            <a:off x="1432560" y="359898"/>
            <a:ext cx="7406640" cy="1472184"/>
          </a:xfrm>
        </p:spPr>
        <p:txBody>
          <a:bodyPr anchor="b"/>
          <a:lstStyle>
            <a:lvl1pPr algn="l">
              <a:defRPr/>
            </a:lvl1pPr>
            <a:extLst/>
          </a:lstStyle>
          <a:p>
            <a:r>
              <a:rPr kumimoji="0" lang="ru-RU" smtClean="0"/>
              <a:t>Образец заголовка</a:t>
            </a:r>
            <a:endParaRPr kumimoji="0" lang="en-US"/>
          </a:p>
        </p:txBody>
      </p:sp>
      <p:sp>
        <p:nvSpPr>
          <p:cNvPr id="22" name="Подзаголовок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7" name="Дата 6"/>
          <p:cNvSpPr>
            <a:spLocks noGrp="1"/>
          </p:cNvSpPr>
          <p:nvPr>
            <p:ph type="dt" sz="half" idx="10"/>
          </p:nvPr>
        </p:nvSpPr>
        <p:spPr/>
        <p:txBody>
          <a:bodyPr/>
          <a:lstStyle>
            <a:extLst/>
          </a:lstStyle>
          <a:p>
            <a:fld id="{76895DAC-5988-4088-AEAB-926D2C3AD423}" type="datetimeFigureOut">
              <a:rPr lang="ru-RU" smtClean="0"/>
              <a:pPr/>
              <a:t>21.05.2020</a:t>
            </a:fld>
            <a:endParaRPr lang="ru-RU"/>
          </a:p>
        </p:txBody>
      </p:sp>
      <p:sp>
        <p:nvSpPr>
          <p:cNvPr id="20" name="Нижний колонтитул 19"/>
          <p:cNvSpPr>
            <a:spLocks noGrp="1"/>
          </p:cNvSpPr>
          <p:nvPr>
            <p:ph type="ftr" sz="quarter" idx="11"/>
          </p:nvPr>
        </p:nvSpPr>
        <p:spPr/>
        <p:txBody>
          <a:bodyPr/>
          <a:lstStyle>
            <a:extLst/>
          </a:lstStyle>
          <a:p>
            <a:endParaRPr lang="ru-RU"/>
          </a:p>
        </p:txBody>
      </p:sp>
      <p:sp>
        <p:nvSpPr>
          <p:cNvPr id="10" name="Номер слайда 9"/>
          <p:cNvSpPr>
            <a:spLocks noGrp="1"/>
          </p:cNvSpPr>
          <p:nvPr>
            <p:ph type="sldNum" sz="quarter" idx="12"/>
          </p:nvPr>
        </p:nvSpPr>
        <p:spPr/>
        <p:txBody>
          <a:bodyPr/>
          <a:lstStyle>
            <a:extLst/>
          </a:lstStyle>
          <a:p>
            <a:fld id="{9EF48D97-3CAC-4E5A-842B-D71BA17D06BA}" type="slidenum">
              <a:rPr lang="ru-RU" smtClean="0"/>
              <a:pPr/>
              <a:t>‹#›</a:t>
            </a:fld>
            <a:endParaRPr lang="ru-RU"/>
          </a:p>
        </p:txBody>
      </p:sp>
      <p:sp>
        <p:nvSpPr>
          <p:cNvPr id="8" name="Овал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Овал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76895DAC-5988-4088-AEAB-926D2C3AD423}" type="datetimeFigureOut">
              <a:rPr lang="ru-RU" smtClean="0"/>
              <a:pPr/>
              <a:t>21.05.2020</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9EF48D97-3CAC-4E5A-842B-D71BA17D06BA}"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274640"/>
            <a:ext cx="1828800" cy="5851525"/>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1143000" y="274641"/>
            <a:ext cx="55626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76895DAC-5988-4088-AEAB-926D2C3AD423}" type="datetimeFigureOut">
              <a:rPr lang="ru-RU" smtClean="0"/>
              <a:pPr/>
              <a:t>21.05.2020</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9EF48D97-3CAC-4E5A-842B-D71BA17D06BA}"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76895DAC-5988-4088-AEAB-926D2C3AD423}" type="datetimeFigureOut">
              <a:rPr lang="ru-RU" smtClean="0"/>
              <a:pPr/>
              <a:t>21.05.2020</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9EF48D97-3CAC-4E5A-842B-D71BA17D06BA}"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7" name="Прямоугольник 6"/>
          <p:cNvSpPr/>
          <p:nvPr/>
        </p:nvSpPr>
        <p:spPr>
          <a:xfrm>
            <a:off x="2282891"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76895DAC-5988-4088-AEAB-926D2C3AD423}" type="datetimeFigureOut">
              <a:rPr lang="ru-RU" smtClean="0"/>
              <a:pPr/>
              <a:t>21.05.2020</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9EF48D97-3CAC-4E5A-842B-D71BA17D06BA}" type="slidenum">
              <a:rPr lang="ru-RU" smtClean="0"/>
              <a:pPr/>
              <a:t>‹#›</a:t>
            </a:fld>
            <a:endParaRPr lang="ru-RU"/>
          </a:p>
        </p:txBody>
      </p:sp>
      <p:sp>
        <p:nvSpPr>
          <p:cNvPr id="10" name="Прямоугольник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Овал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Овал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1143000"/>
          </a:xfrm>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76895DAC-5988-4088-AEAB-926D2C3AD423}" type="datetimeFigureOut">
              <a:rPr lang="ru-RU" smtClean="0"/>
              <a:pPr/>
              <a:t>21.05.2020</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9EF48D97-3CAC-4E5A-842B-D71BA17D06BA}"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76895DAC-5988-4088-AEAB-926D2C3AD423}" type="datetimeFigureOut">
              <a:rPr lang="ru-RU" smtClean="0"/>
              <a:pPr/>
              <a:t>21.05.2020</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9EF48D97-3CAC-4E5A-842B-D71BA17D06BA}"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1143000"/>
          </a:xfrm>
        </p:spPr>
        <p:txBody>
          <a:bodyPr anchor="ct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76895DAC-5988-4088-AEAB-926D2C3AD423}" type="datetimeFigureOut">
              <a:rPr lang="ru-RU" smtClean="0"/>
              <a:pPr/>
              <a:t>21.05.2020</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9EF48D97-3CAC-4E5A-842B-D71BA17D06BA}"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5" name="Прямоугольник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Дата 1"/>
          <p:cNvSpPr>
            <a:spLocks noGrp="1"/>
          </p:cNvSpPr>
          <p:nvPr>
            <p:ph type="dt" sz="half" idx="10"/>
          </p:nvPr>
        </p:nvSpPr>
        <p:spPr/>
        <p:txBody>
          <a:bodyPr/>
          <a:lstStyle>
            <a:extLst/>
          </a:lstStyle>
          <a:p>
            <a:fld id="{76895DAC-5988-4088-AEAB-926D2C3AD423}" type="datetimeFigureOut">
              <a:rPr lang="ru-RU" smtClean="0"/>
              <a:pPr/>
              <a:t>21.05.2020</a:t>
            </a:fld>
            <a:endParaRPr lang="ru-RU"/>
          </a:p>
        </p:txBody>
      </p:sp>
      <p:sp>
        <p:nvSpPr>
          <p:cNvPr id="3" name="Нижний колонтитул 2"/>
          <p:cNvSpPr>
            <a:spLocks noGrp="1"/>
          </p:cNvSpPr>
          <p:nvPr>
            <p:ph type="ftr" sz="quarter" idx="11"/>
          </p:nvPr>
        </p:nvSpPr>
        <p:spPr/>
        <p:txBody>
          <a:bodyPr/>
          <a:lstStyle>
            <a:extLst/>
          </a:lstStyle>
          <a:p>
            <a:endParaRPr lang="ru-RU"/>
          </a:p>
        </p:txBody>
      </p:sp>
      <p:sp>
        <p:nvSpPr>
          <p:cNvPr id="4" name="Номер слайда 3"/>
          <p:cNvSpPr>
            <a:spLocks noGrp="1"/>
          </p:cNvSpPr>
          <p:nvPr>
            <p:ph type="sldNum" sz="quarter" idx="12"/>
          </p:nvPr>
        </p:nvSpPr>
        <p:spPr/>
        <p:txBody>
          <a:bodyPr/>
          <a:lstStyle>
            <a:extLst/>
          </a:lstStyle>
          <a:p>
            <a:fld id="{9EF48D97-3CAC-4E5A-842B-D71BA17D06BA}" type="slidenum">
              <a:rPr lang="ru-RU" smtClean="0"/>
              <a:pPr/>
              <a:t>‹#›</a:t>
            </a:fld>
            <a:endParaRPr lang="ru-RU"/>
          </a:p>
        </p:txBody>
      </p:sp>
      <p:sp>
        <p:nvSpPr>
          <p:cNvPr id="6" name="Прямоугольник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457200" y="2133601"/>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76895DAC-5988-4088-AEAB-926D2C3AD423}" type="datetimeFigureOut">
              <a:rPr lang="ru-RU" smtClean="0"/>
              <a:pPr/>
              <a:t>21.05.2020</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9EF48D97-3CAC-4E5A-842B-D71BA17D06BA}"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ru-RU" smtClean="0"/>
              <a:t>Образец заголовка</a:t>
            </a:r>
            <a:endParaRPr kumimoji="0" lang="en-US"/>
          </a:p>
        </p:txBody>
      </p:sp>
      <p:sp>
        <p:nvSpPr>
          <p:cNvPr id="5" name="Дата 4"/>
          <p:cNvSpPr>
            <a:spLocks noGrp="1"/>
          </p:cNvSpPr>
          <p:nvPr>
            <p:ph type="dt" sz="half" idx="10"/>
          </p:nvPr>
        </p:nvSpPr>
        <p:spPr/>
        <p:txBody>
          <a:bodyPr/>
          <a:lstStyle>
            <a:extLst/>
          </a:lstStyle>
          <a:p>
            <a:fld id="{76895DAC-5988-4088-AEAB-926D2C3AD423}" type="datetimeFigureOut">
              <a:rPr lang="ru-RU" smtClean="0"/>
              <a:pPr/>
              <a:t>21.05.2020</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9EF48D97-3CAC-4E5A-842B-D71BA17D06BA}" type="slidenum">
              <a:rPr lang="ru-RU" smtClean="0"/>
              <a:pPr/>
              <a:t>‹#›</a:t>
            </a:fld>
            <a:endParaRPr lang="ru-RU"/>
          </a:p>
        </p:txBody>
      </p:sp>
      <p:sp>
        <p:nvSpPr>
          <p:cNvPr id="8" name="Прямоугольник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Рисунок 2"/>
          <p:cNvSpPr>
            <a:spLocks noGrp="1"/>
          </p:cNvSpPr>
          <p:nvPr>
            <p:ph type="pic" idx="1"/>
          </p:nvPr>
        </p:nvSpPr>
        <p:spPr>
          <a:xfrm>
            <a:off x="838200" y="1143004"/>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ru-RU" smtClean="0"/>
              <a:t>Вставка рисунка</a:t>
            </a:r>
            <a:endParaRPr kumimoji="0" lang="en-US" dirty="0"/>
          </a:p>
        </p:txBody>
      </p:sp>
      <p:sp>
        <p:nvSpPr>
          <p:cNvPr id="9" name="Блок-схема: процесс 8"/>
          <p:cNvSpPr/>
          <p:nvPr/>
        </p:nvSpPr>
        <p:spPr>
          <a:xfrm rot="19468671">
            <a:off x="396725" y="954342"/>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Блок-схема: процесс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Текст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ирог 6"/>
          <p:cNvSpPr/>
          <p:nvPr/>
        </p:nvSpPr>
        <p:spPr>
          <a:xfrm>
            <a:off x="-815926"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Овал 7"/>
          <p:cNvSpPr/>
          <p:nvPr/>
        </p:nvSpPr>
        <p:spPr>
          <a:xfrm>
            <a:off x="168818" y="21103"/>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Кольцо 10"/>
          <p:cNvSpPr/>
          <p:nvPr/>
        </p:nvSpPr>
        <p:spPr>
          <a:xfrm rot="2315675">
            <a:off x="182882" y="1055078"/>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Прямоугольник 11"/>
          <p:cNvSpPr/>
          <p:nvPr/>
        </p:nvSpPr>
        <p:spPr>
          <a:xfrm>
            <a:off x="1012874"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Заголовок 4"/>
          <p:cNvSpPr>
            <a:spLocks noGrp="1"/>
          </p:cNvSpPr>
          <p:nvPr>
            <p:ph type="title"/>
          </p:nvPr>
        </p:nvSpPr>
        <p:spPr>
          <a:xfrm>
            <a:off x="1435608" y="274638"/>
            <a:ext cx="7498080" cy="1143000"/>
          </a:xfrm>
          <a:prstGeom prst="rect">
            <a:avLst/>
          </a:prstGeom>
        </p:spPr>
        <p:txBody>
          <a:bodyPr anchor="ctr">
            <a:normAutofit/>
          </a:bodyPr>
          <a:lstStyle>
            <a:extLst/>
          </a:lstStyle>
          <a:p>
            <a:r>
              <a:rPr kumimoji="0" lang="ru-RU" smtClean="0"/>
              <a:t>Образец заголовка</a:t>
            </a:r>
            <a:endParaRPr kumimoji="0" lang="en-US"/>
          </a:p>
        </p:txBody>
      </p:sp>
      <p:sp>
        <p:nvSpPr>
          <p:cNvPr id="9" name="Текст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4" name="Дата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76895DAC-5988-4088-AEAB-926D2C3AD423}" type="datetimeFigureOut">
              <a:rPr lang="ru-RU" smtClean="0"/>
              <a:pPr/>
              <a:t>21.05.2020</a:t>
            </a:fld>
            <a:endParaRPr lang="ru-RU"/>
          </a:p>
        </p:txBody>
      </p:sp>
      <p:sp>
        <p:nvSpPr>
          <p:cNvPr id="10" name="Нижний колонтитул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ru-RU"/>
          </a:p>
        </p:txBody>
      </p:sp>
      <p:sp>
        <p:nvSpPr>
          <p:cNvPr id="22" name="Номер слайда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9EF48D97-3CAC-4E5A-842B-D71BA17D06BA}" type="slidenum">
              <a:rPr lang="ru-RU" smtClean="0"/>
              <a:pPr/>
              <a:t>‹#›</a:t>
            </a:fld>
            <a:endParaRPr lang="ru-RU"/>
          </a:p>
        </p:txBody>
      </p:sp>
      <p:sp>
        <p:nvSpPr>
          <p:cNvPr id="15" name="Прямоугольник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www.narodko.ru/article/tkach/makrame/ictoria_makrame.htm" TargetMode="External"/><Relationship Id="rId2" Type="http://schemas.openxmlformats.org/officeDocument/2006/relationships/hyperlink" Target="https://infourok.ru/statya-istoriya-pleteniya-makrame-2743604.html" TargetMode="External"/><Relationship Id="rId1" Type="http://schemas.openxmlformats.org/officeDocument/2006/relationships/slideLayout" Target="../slideLayouts/slideLayout6.xml"/><Relationship Id="rId5" Type="http://schemas.openxmlformats.org/officeDocument/2006/relationships/image" Target="../media/image11.jpeg"/><Relationship Id="rId4" Type="http://schemas.openxmlformats.org/officeDocument/2006/relationships/hyperlink" Target="https://arzamas.academy/materials/81" TargetMode="Externa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hyperlink" Target="https://www.youtube.com/watch?v=skON4Jy7ctc" TargetMode="External"/><Relationship Id="rId2" Type="http://schemas.openxmlformats.org/officeDocument/2006/relationships/hyperlink" Target="https://www.youtube.com/watch?v=ptM1N_bYlck" TargetMode="External"/><Relationship Id="rId1" Type="http://schemas.openxmlformats.org/officeDocument/2006/relationships/slideLayout" Target="../slideLayouts/slideLayout6.xml"/><Relationship Id="rId5" Type="http://schemas.openxmlformats.org/officeDocument/2006/relationships/image" Target="../media/image9.jpeg"/><Relationship Id="rId4" Type="http://schemas.openxmlformats.org/officeDocument/2006/relationships/hyperlink" Target="https://www.youtube.com/watch?v=zhDOjYcRbMg" TargetMode="External"/></Relationships>
</file>

<file path=ppt/slides/_rels/slide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6.xml"/><Relationship Id="rId4" Type="http://schemas.openxmlformats.org/officeDocument/2006/relationships/image" Target="../media/image29.jpeg"/></Relationships>
</file>

<file path=ppt/slides/_rels/slide2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6.xml"/><Relationship Id="rId4" Type="http://schemas.openxmlformats.org/officeDocument/2006/relationships/image" Target="../media/image32.jpeg"/></Relationships>
</file>

<file path=ppt/slides/_rels/slide2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6.xml"/><Relationship Id="rId4" Type="http://schemas.openxmlformats.org/officeDocument/2006/relationships/image" Target="../media/image43.jpeg"/></Relationships>
</file>

<file path=ppt/slides/_rels/slide28.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6.xml"/><Relationship Id="rId4" Type="http://schemas.openxmlformats.org/officeDocument/2006/relationships/image" Target="../media/image48.jpeg"/></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hyperlink" Target="http://www.nadomu.com/makrame-istoriya-vozniknoveniya" TargetMode="External"/><Relationship Id="rId1" Type="http://schemas.openxmlformats.org/officeDocument/2006/relationships/slideLayout" Target="../slideLayouts/slideLayout6.xml"/><Relationship Id="rId4" Type="http://schemas.openxmlformats.org/officeDocument/2006/relationships/image" Target="../media/image50.jpeg"/></Relationships>
</file>

<file path=ppt/slides/_rels/slide35.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6.xml"/><Relationship Id="rId4" Type="http://schemas.openxmlformats.org/officeDocument/2006/relationships/image" Target="../media/image53.jpeg"/></Relationships>
</file>

<file path=ppt/slides/_rels/slide36.xml.rels><?xml version="1.0" encoding="UTF-8" standalone="yes"?>
<Relationships xmlns="http://schemas.openxmlformats.org/package/2006/relationships"><Relationship Id="rId3" Type="http://schemas.openxmlformats.org/officeDocument/2006/relationships/image" Target="../media/image55.jpeg"/><Relationship Id="rId7" Type="http://schemas.openxmlformats.org/officeDocument/2006/relationships/image" Target="../media/image59.jpeg"/><Relationship Id="rId2" Type="http://schemas.openxmlformats.org/officeDocument/2006/relationships/image" Target="../media/image54.jpeg"/><Relationship Id="rId1" Type="http://schemas.openxmlformats.org/officeDocument/2006/relationships/slideLayout" Target="../slideLayouts/slideLayout6.xml"/><Relationship Id="rId6" Type="http://schemas.openxmlformats.org/officeDocument/2006/relationships/image" Target="../media/image58.jpeg"/><Relationship Id="rId5" Type="http://schemas.openxmlformats.org/officeDocument/2006/relationships/image" Target="../media/image57.jpeg"/><Relationship Id="rId4" Type="http://schemas.openxmlformats.org/officeDocument/2006/relationships/image" Target="../media/image56.jpeg"/></Relationships>
</file>

<file path=ppt/slides/_rels/slide37.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hyperlink" Target="https://youtu.be/sF5n2TVMFtg" TargetMode="External"/><Relationship Id="rId1" Type="http://schemas.openxmlformats.org/officeDocument/2006/relationships/slideLayout" Target="../slideLayouts/slideLayout6.xml"/><Relationship Id="rId4" Type="http://schemas.openxmlformats.org/officeDocument/2006/relationships/image" Target="../media/image61.jpeg"/></Relationships>
</file>

<file path=ppt/slides/_rels/slide3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hyperlink" Target="https://docs.google.com/forms/d/e/1FAIpQLSfPVbmMa2elPU_c6MuX5Ux5uLpEjhPr0RJgdoH4k76KjxVJSA/viewform" TargetMode="Externa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6.xml"/><Relationship Id="rId4" Type="http://schemas.openxmlformats.org/officeDocument/2006/relationships/image" Target="../media/image64.png"/></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6.xml"/><Relationship Id="rId5" Type="http://schemas.openxmlformats.org/officeDocument/2006/relationships/image" Target="../media/image68.png"/><Relationship Id="rId4" Type="http://schemas.openxmlformats.org/officeDocument/2006/relationships/image" Target="../media/image67.png"/></Relationships>
</file>

<file path=ppt/slides/_rels/slide41.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142976" y="285728"/>
            <a:ext cx="7772400" cy="2571768"/>
          </a:xfrm>
        </p:spPr>
        <p:txBody>
          <a:bodyPr anchor="t">
            <a:normAutofit/>
          </a:bodyPr>
          <a:lstStyle/>
          <a:p>
            <a:pPr algn="ctr"/>
            <a:r>
              <a:rPr lang="ru-RU" sz="3600" b="1" dirty="0" smtClean="0">
                <a:latin typeface="Times New Roman" pitchFamily="18" charset="0"/>
                <a:cs typeface="Times New Roman" pitchFamily="18" charset="0"/>
              </a:rPr>
              <a:t>Использование </a:t>
            </a:r>
            <a:r>
              <a:rPr lang="en-US" sz="3600" b="1" dirty="0" smtClean="0">
                <a:latin typeface="Times New Roman" pitchFamily="18" charset="0"/>
                <a:cs typeface="Times New Roman" pitchFamily="18" charset="0"/>
              </a:rPr>
              <a:t>on-line </a:t>
            </a:r>
            <a:r>
              <a:rPr lang="ru-RU" sz="3600" b="1" dirty="0" smtClean="0">
                <a:latin typeface="Times New Roman" pitchFamily="18" charset="0"/>
                <a:cs typeface="Times New Roman" pitchFamily="18" charset="0"/>
              </a:rPr>
              <a:t>ресурсов при дистанционном обучении детей в творческом объединении «Магия узлов»</a:t>
            </a:r>
            <a:endParaRPr lang="ru-RU" sz="3600" b="1" dirty="0">
              <a:latin typeface="Times New Roman" pitchFamily="18" charset="0"/>
              <a:cs typeface="Times New Roman" pitchFamily="18" charset="0"/>
            </a:endParaRPr>
          </a:p>
        </p:txBody>
      </p:sp>
      <p:sp>
        <p:nvSpPr>
          <p:cNvPr id="3" name="Подзаголовок 2"/>
          <p:cNvSpPr>
            <a:spLocks noGrp="1"/>
          </p:cNvSpPr>
          <p:nvPr>
            <p:ph type="subTitle" idx="1"/>
          </p:nvPr>
        </p:nvSpPr>
        <p:spPr>
          <a:xfrm>
            <a:off x="3286116" y="3500438"/>
            <a:ext cx="5620692" cy="1752600"/>
          </a:xfrm>
        </p:spPr>
        <p:txBody>
          <a:bodyPr>
            <a:normAutofit fontScale="92500"/>
          </a:bodyPr>
          <a:lstStyle/>
          <a:p>
            <a:r>
              <a:rPr lang="ru-RU" sz="2200" b="1" dirty="0" smtClean="0">
                <a:latin typeface="Times New Roman" pitchFamily="18" charset="0"/>
                <a:cs typeface="Times New Roman" pitchFamily="18" charset="0"/>
              </a:rPr>
              <a:t>Муниципальное бюджетное учреждение дополнительного образования «Центр детского творчества «Солнечный</a:t>
            </a:r>
            <a:r>
              <a:rPr lang="ru-RU" sz="2200" b="1" dirty="0" smtClean="0">
                <a:latin typeface="Times New Roman" pitchFamily="18" charset="0"/>
                <a:cs typeface="Times New Roman" pitchFamily="18" charset="0"/>
              </a:rPr>
              <a:t>», г. </a:t>
            </a:r>
            <a:r>
              <a:rPr lang="ru-RU" sz="2200" b="1" dirty="0" smtClean="0">
                <a:latin typeface="Times New Roman" pitchFamily="18" charset="0"/>
                <a:cs typeface="Times New Roman" pitchFamily="18" charset="0"/>
              </a:rPr>
              <a:t>Рыбинск</a:t>
            </a:r>
          </a:p>
          <a:p>
            <a:r>
              <a:rPr lang="ru-RU" sz="2200" b="1" dirty="0" smtClean="0">
                <a:latin typeface="Times New Roman" pitchFamily="18" charset="0"/>
                <a:cs typeface="Times New Roman" pitchFamily="18" charset="0"/>
              </a:rPr>
              <a:t>Педагог дополнительного образования: Троицкая Ольга Юрьевна</a:t>
            </a:r>
          </a:p>
          <a:p>
            <a:endParaRPr lang="ru-RU" sz="1900" dirty="0" smtClean="0"/>
          </a:p>
          <a:p>
            <a:endParaRPr lang="ru-RU" sz="2000" dirty="0"/>
          </a:p>
        </p:txBody>
      </p:sp>
      <p:sp>
        <p:nvSpPr>
          <p:cNvPr id="5" name="TextBox 4"/>
          <p:cNvSpPr txBox="1"/>
          <p:nvPr/>
        </p:nvSpPr>
        <p:spPr>
          <a:xfrm>
            <a:off x="1142977" y="6215082"/>
            <a:ext cx="7786743" cy="400110"/>
          </a:xfrm>
          <a:prstGeom prst="rect">
            <a:avLst/>
          </a:prstGeom>
          <a:noFill/>
        </p:spPr>
        <p:txBody>
          <a:bodyPr wrap="square" rtlCol="0">
            <a:spAutoFit/>
          </a:bodyPr>
          <a:lstStyle/>
          <a:p>
            <a:pPr algn="ctr"/>
            <a:r>
              <a:rPr lang="ru-RU" sz="2000" b="1" dirty="0" smtClean="0">
                <a:latin typeface="Times New Roman" pitchFamily="18" charset="0"/>
                <a:cs typeface="Times New Roman" pitchFamily="18" charset="0"/>
              </a:rPr>
              <a:t>Рыбинск, 2020 год</a:t>
            </a:r>
            <a:endParaRPr lang="ru-RU" sz="2000" b="1" dirty="0">
              <a:latin typeface="Times New Roman" pitchFamily="18" charset="0"/>
              <a:cs typeface="Times New Roman" pitchFamily="18" charset="0"/>
            </a:endParaRPr>
          </a:p>
        </p:txBody>
      </p:sp>
      <p:pic>
        <p:nvPicPr>
          <p:cNvPr id="6" name="Рисунок 5" descr="Кот1.jpg"/>
          <p:cNvPicPr>
            <a:picLocks noChangeAspect="1"/>
          </p:cNvPicPr>
          <p:nvPr/>
        </p:nvPicPr>
        <p:blipFill>
          <a:blip r:embed="rId2"/>
          <a:stretch>
            <a:fillRect/>
          </a:stretch>
        </p:blipFill>
        <p:spPr>
          <a:xfrm>
            <a:off x="285720" y="3071810"/>
            <a:ext cx="3109253" cy="3529423"/>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4797754"/>
          </a:xfrm>
        </p:spPr>
        <p:txBody>
          <a:bodyPr>
            <a:normAutofit fontScale="90000"/>
          </a:bodyPr>
          <a:lstStyle/>
          <a:p>
            <a:pPr>
              <a:buFont typeface="Arial" pitchFamily="34" charset="0"/>
              <a:buChar char="•"/>
            </a:pPr>
            <a:r>
              <a:rPr lang="ru-RU" sz="2200" dirty="0" smtClean="0">
                <a:latin typeface="Times New Roman" pitchFamily="18" charset="0"/>
                <a:cs typeface="Times New Roman" pitchFamily="18" charset="0"/>
              </a:rPr>
              <a:t>        </a:t>
            </a:r>
            <a:r>
              <a:rPr lang="ru-RU" sz="2200" dirty="0" smtClean="0">
                <a:latin typeface="Times New Roman" pitchFamily="18" charset="0"/>
                <a:cs typeface="Times New Roman" pitchFamily="18" charset="0"/>
              </a:rPr>
              <a:t>Отдельным </a:t>
            </a:r>
            <a:r>
              <a:rPr lang="ru-RU" sz="2200" dirty="0" smtClean="0">
                <a:latin typeface="Times New Roman" pitchFamily="18" charset="0"/>
                <a:cs typeface="Times New Roman" pitchFamily="18" charset="0"/>
              </a:rPr>
              <a:t>блоком представлены ссылки на статьи, посвященные вопросом развития техники плетения макраме, а также использования данной техники для создания работ различного назначения. К ним относятся предметы быта, сувениры, картины, декоративные изделия, игрушки, бижутерия  и т.д..</a:t>
            </a:r>
            <a:br>
              <a:rPr lang="ru-RU" sz="2200" dirty="0" smtClean="0">
                <a:latin typeface="Times New Roman" pitchFamily="18" charset="0"/>
                <a:cs typeface="Times New Roman" pitchFamily="18" charset="0"/>
              </a:rPr>
            </a:br>
            <a:r>
              <a:rPr lang="ru-RU" sz="2200" dirty="0" smtClean="0">
                <a:latin typeface="Times New Roman" pitchFamily="18" charset="0"/>
                <a:cs typeface="Times New Roman" pitchFamily="18" charset="0"/>
              </a:rPr>
              <a:t/>
            </a:r>
            <a:br>
              <a:rPr lang="ru-RU" sz="2200" dirty="0" smtClean="0">
                <a:latin typeface="Times New Roman" pitchFamily="18" charset="0"/>
                <a:cs typeface="Times New Roman" pitchFamily="18" charset="0"/>
              </a:rPr>
            </a:br>
            <a:r>
              <a:rPr lang="ru-RU" sz="2000" u="sng" dirty="0" smtClean="0">
                <a:hlinkClick r:id="rId2"/>
              </a:rPr>
              <a:t>https://infourok.ru/statya-istoriya-pleteniya-makrame-2743604.html</a:t>
            </a:r>
            <a:r>
              <a:rPr lang="ru-RU" sz="2000" dirty="0" smtClean="0"/>
              <a:t/>
            </a:r>
            <a:br>
              <a:rPr lang="ru-RU" sz="2000" dirty="0" smtClean="0"/>
            </a:br>
            <a:r>
              <a:rPr lang="ru-RU" sz="2000" dirty="0" smtClean="0"/>
              <a:t/>
            </a:r>
            <a:br>
              <a:rPr lang="ru-RU" sz="2000" dirty="0" smtClean="0"/>
            </a:br>
            <a:r>
              <a:rPr lang="ru-RU" sz="2000" u="sng" dirty="0" smtClean="0">
                <a:hlinkClick r:id="rId3"/>
              </a:rPr>
              <a:t>http://www.narodko.ru/article/tkach/makrame/ictoria_makrame.htm</a:t>
            </a:r>
            <a:r>
              <a:rPr lang="ru-RU" sz="2000" dirty="0" smtClean="0"/>
              <a:t/>
            </a:r>
            <a:br>
              <a:rPr lang="ru-RU" sz="2000" dirty="0" smtClean="0"/>
            </a:br>
            <a:r>
              <a:rPr lang="ru-RU" sz="2000" dirty="0" smtClean="0"/>
              <a:t/>
            </a:r>
            <a:br>
              <a:rPr lang="ru-RU" sz="2000" dirty="0" smtClean="0"/>
            </a:br>
            <a:r>
              <a:rPr lang="ru-RU" sz="2000" u="sng" dirty="0" smtClean="0">
                <a:hlinkClick r:id="rId4"/>
              </a:rPr>
              <a:t>https://arzamas.academy/materials/81</a:t>
            </a:r>
            <a:r>
              <a:rPr lang="ru-RU" sz="2000" dirty="0" smtClean="0"/>
              <a:t/>
            </a:r>
            <a:br>
              <a:rPr lang="ru-RU" sz="2000" dirty="0" smtClean="0"/>
            </a:br>
            <a:r>
              <a:rPr lang="ru-RU" sz="2000" dirty="0" smtClean="0"/>
              <a:t/>
            </a:r>
            <a:br>
              <a:rPr lang="ru-RU" sz="2000" dirty="0" smtClean="0"/>
            </a:br>
            <a:r>
              <a:rPr lang="ru-RU" sz="2000" dirty="0" smtClean="0"/>
              <a:t/>
            </a:r>
            <a:br>
              <a:rPr lang="ru-RU" sz="2000" dirty="0" smtClean="0"/>
            </a:br>
            <a:endParaRPr lang="ru-RU" sz="2000" dirty="0">
              <a:latin typeface="Times New Roman" pitchFamily="18" charset="0"/>
              <a:cs typeface="Times New Roman" pitchFamily="18" charset="0"/>
            </a:endParaRPr>
          </a:p>
        </p:txBody>
      </p:sp>
      <p:pic>
        <p:nvPicPr>
          <p:cNvPr id="3" name="Рисунок 2" descr="Кот3.jpg"/>
          <p:cNvPicPr>
            <a:picLocks noChangeAspect="1"/>
          </p:cNvPicPr>
          <p:nvPr/>
        </p:nvPicPr>
        <p:blipFill>
          <a:blip r:embed="rId5"/>
          <a:stretch>
            <a:fillRect/>
          </a:stretch>
        </p:blipFill>
        <p:spPr>
          <a:xfrm>
            <a:off x="5572133" y="3773230"/>
            <a:ext cx="2386332" cy="308477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2011672"/>
          </a:xfrm>
        </p:spPr>
        <p:txBody>
          <a:bodyPr anchor="t">
            <a:normAutofit/>
          </a:bodyPr>
          <a:lstStyle/>
          <a:p>
            <a:pPr lvl="0" algn="just">
              <a:buFont typeface="Arial" pitchFamily="34" charset="0"/>
              <a:buChar char="•"/>
            </a:pPr>
            <a:r>
              <a:rPr lang="ru-RU" sz="2000" dirty="0" smtClean="0">
                <a:latin typeface="Times New Roman" pitchFamily="18" charset="0"/>
                <a:cs typeface="Times New Roman" pitchFamily="18" charset="0"/>
              </a:rPr>
              <a:t>      Для </a:t>
            </a:r>
            <a:r>
              <a:rPr lang="ru-RU" sz="2000" dirty="0" smtClean="0">
                <a:latin typeface="Times New Roman" pitchFamily="18" charset="0"/>
                <a:cs typeface="Times New Roman" pitchFamily="18" charset="0"/>
              </a:rPr>
              <a:t>более глубокого и детального освоения техники </a:t>
            </a:r>
            <a:r>
              <a:rPr lang="ru-RU" sz="2000" dirty="0" smtClean="0">
                <a:latin typeface="Times New Roman" pitchFamily="18" charset="0"/>
                <a:cs typeface="Times New Roman" pitchFamily="18" charset="0"/>
              </a:rPr>
              <a:t>плетения макраме </a:t>
            </a:r>
            <a:r>
              <a:rPr lang="ru-RU" sz="2000" dirty="0" smtClean="0">
                <a:latin typeface="Times New Roman" pitchFamily="18" charset="0"/>
                <a:cs typeface="Times New Roman" pitchFamily="18" charset="0"/>
              </a:rPr>
              <a:t>на странице представлены </a:t>
            </a:r>
            <a:r>
              <a:rPr lang="ru-RU" sz="2000" dirty="0" err="1" smtClean="0">
                <a:latin typeface="Times New Roman" pitchFamily="18" charset="0"/>
                <a:cs typeface="Times New Roman" pitchFamily="18" charset="0"/>
              </a:rPr>
              <a:t>видео-ролики</a:t>
            </a:r>
            <a:r>
              <a:rPr lang="ru-RU" sz="2000" dirty="0" smtClean="0">
                <a:latin typeface="Times New Roman" pitchFamily="18" charset="0"/>
                <a:cs typeface="Times New Roman" pitchFamily="18" charset="0"/>
              </a:rPr>
              <a:t> мастер-классов по изготовлению различных изделий. </a:t>
            </a:r>
            <a:r>
              <a:rPr lang="ru-RU" sz="2000" dirty="0" smtClean="0">
                <a:latin typeface="Times New Roman" pitchFamily="18" charset="0"/>
                <a:cs typeface="Times New Roman" pitchFamily="18" charset="0"/>
              </a:rPr>
              <a:t>В рамках данного раздела пошагово </a:t>
            </a:r>
            <a:r>
              <a:rPr lang="ru-RU" sz="2000" dirty="0" smtClean="0">
                <a:latin typeface="Times New Roman" pitchFamily="18" charset="0"/>
                <a:cs typeface="Times New Roman" pitchFamily="18" charset="0"/>
              </a:rPr>
              <a:t>представлены все этапы изготовления изделий, от навешивания нитей до завершения работы с изделием.</a:t>
            </a:r>
            <a:br>
              <a:rPr lang="ru-RU" sz="2000" dirty="0" smtClean="0">
                <a:latin typeface="Times New Roman" pitchFamily="18" charset="0"/>
                <a:cs typeface="Times New Roman" pitchFamily="18" charset="0"/>
              </a:rPr>
            </a:br>
            <a:endParaRPr lang="ru-RU" sz="2000" dirty="0">
              <a:latin typeface="Times New Roman" pitchFamily="18" charset="0"/>
              <a:cs typeface="Times New Roman" pitchFamily="18" charset="0"/>
            </a:endParaRPr>
          </a:p>
        </p:txBody>
      </p:sp>
      <p:pic>
        <p:nvPicPr>
          <p:cNvPr id="1026" name="Picture 2"/>
          <p:cNvPicPr>
            <a:picLocks noChangeAspect="1" noChangeArrowheads="1"/>
          </p:cNvPicPr>
          <p:nvPr/>
        </p:nvPicPr>
        <p:blipFill>
          <a:blip r:embed="rId2"/>
          <a:srcRect/>
          <a:stretch>
            <a:fillRect/>
          </a:stretch>
        </p:blipFill>
        <p:spPr bwMode="auto">
          <a:xfrm>
            <a:off x="1214414" y="2143116"/>
            <a:ext cx="7786742" cy="4380043"/>
          </a:xfrm>
          <a:prstGeom prst="rect">
            <a:avLst/>
          </a:prstGeom>
          <a:noFill/>
          <a:ln w="9525">
            <a:noFill/>
            <a:miter lim="800000"/>
            <a:headEnd/>
            <a:tailEnd/>
          </a:ln>
          <a:effec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28728" y="2143116"/>
            <a:ext cx="7498080" cy="2786082"/>
          </a:xfrm>
        </p:spPr>
        <p:txBody>
          <a:bodyPr>
            <a:normAutofit fontScale="90000"/>
          </a:bodyPr>
          <a:lstStyle/>
          <a:p>
            <a:pPr algn="ctr"/>
            <a:r>
              <a:rPr lang="ru-RU" sz="2200" dirty="0" smtClean="0">
                <a:latin typeface="Times New Roman" pitchFamily="18" charset="0"/>
                <a:cs typeface="Times New Roman" pitchFamily="18" charset="0"/>
              </a:rPr>
              <a:t>Сова</a:t>
            </a:r>
            <a:r>
              <a:rPr lang="ru-RU" sz="2200" dirty="0" smtClean="0">
                <a:latin typeface="Times New Roman" pitchFamily="18" charset="0"/>
                <a:cs typeface="Times New Roman" pitchFamily="18" charset="0"/>
              </a:rPr>
              <a:t/>
            </a:r>
            <a:br>
              <a:rPr lang="ru-RU" sz="2200" dirty="0" smtClean="0">
                <a:latin typeface="Times New Roman" pitchFamily="18" charset="0"/>
                <a:cs typeface="Times New Roman" pitchFamily="18" charset="0"/>
              </a:rPr>
            </a:br>
            <a:r>
              <a:rPr lang="ru-RU" sz="2200" u="sng" dirty="0" smtClean="0">
                <a:latin typeface="Times New Roman" pitchFamily="18" charset="0"/>
                <a:cs typeface="Times New Roman" pitchFamily="18" charset="0"/>
                <a:hlinkClick r:id="rId2"/>
              </a:rPr>
              <a:t>https://</a:t>
            </a:r>
            <a:r>
              <a:rPr lang="ru-RU" sz="2200" u="sng" dirty="0" smtClean="0">
                <a:latin typeface="Times New Roman" pitchFamily="18" charset="0"/>
                <a:cs typeface="Times New Roman" pitchFamily="18" charset="0"/>
                <a:hlinkClick r:id="rId2"/>
              </a:rPr>
              <a:t>www.youtube.com/watch?v=ptM1N_bYlck</a:t>
            </a:r>
            <a:r>
              <a:rPr lang="ru-RU" sz="2200" u="sng" dirty="0" smtClean="0">
                <a:latin typeface="Times New Roman" pitchFamily="18" charset="0"/>
                <a:cs typeface="Times New Roman" pitchFamily="18" charset="0"/>
              </a:rPr>
              <a:t/>
            </a:r>
            <a:br>
              <a:rPr lang="ru-RU" sz="2200" u="sng" dirty="0" smtClean="0">
                <a:latin typeface="Times New Roman" pitchFamily="18" charset="0"/>
                <a:cs typeface="Times New Roman" pitchFamily="18" charset="0"/>
              </a:rPr>
            </a:br>
            <a:r>
              <a:rPr lang="ru-RU" sz="2200" u="sng" dirty="0" smtClean="0">
                <a:latin typeface="Times New Roman" pitchFamily="18" charset="0"/>
                <a:cs typeface="Times New Roman" pitchFamily="18" charset="0"/>
              </a:rPr>
              <a:t/>
            </a:r>
            <a:br>
              <a:rPr lang="ru-RU" sz="2200" u="sng" dirty="0" smtClean="0">
                <a:latin typeface="Times New Roman" pitchFamily="18" charset="0"/>
                <a:cs typeface="Times New Roman" pitchFamily="18" charset="0"/>
              </a:rPr>
            </a:br>
            <a:r>
              <a:rPr lang="ru-RU" sz="2200" dirty="0" smtClean="0">
                <a:latin typeface="Times New Roman" pitchFamily="18" charset="0"/>
                <a:cs typeface="Times New Roman" pitchFamily="18" charset="0"/>
              </a:rPr>
              <a:t>Панно </a:t>
            </a:r>
            <a:r>
              <a:rPr lang="ru-RU" sz="2200" dirty="0" smtClean="0">
                <a:latin typeface="Times New Roman" pitchFamily="18" charset="0"/>
                <a:cs typeface="Times New Roman" pitchFamily="18" charset="0"/>
              </a:rPr>
              <a:t>из узлов "</a:t>
            </a:r>
            <a:r>
              <a:rPr lang="ru-RU" sz="2200" dirty="0" err="1" smtClean="0">
                <a:latin typeface="Times New Roman" pitchFamily="18" charset="0"/>
                <a:cs typeface="Times New Roman" pitchFamily="18" charset="0"/>
              </a:rPr>
              <a:t>Фриволите</a:t>
            </a:r>
            <a:r>
              <a:rPr lang="ru-RU" sz="2200" dirty="0" smtClean="0">
                <a:latin typeface="Times New Roman" pitchFamily="18" charset="0"/>
                <a:cs typeface="Times New Roman" pitchFamily="18" charset="0"/>
              </a:rPr>
              <a:t>".</a:t>
            </a:r>
            <a:br>
              <a:rPr lang="ru-RU" sz="2200" dirty="0" smtClean="0">
                <a:latin typeface="Times New Roman" pitchFamily="18" charset="0"/>
                <a:cs typeface="Times New Roman" pitchFamily="18" charset="0"/>
              </a:rPr>
            </a:br>
            <a:r>
              <a:rPr lang="ru-RU" sz="2200" u="sng" dirty="0" smtClean="0">
                <a:latin typeface="Times New Roman" pitchFamily="18" charset="0"/>
                <a:cs typeface="Times New Roman" pitchFamily="18" charset="0"/>
                <a:hlinkClick r:id="rId3"/>
              </a:rPr>
              <a:t>https://www.youtube.com/watch?v=skON4Jy7ctc</a:t>
            </a:r>
            <a:r>
              <a:rPr lang="ru-RU" sz="2200" dirty="0" smtClean="0">
                <a:latin typeface="Times New Roman" pitchFamily="18" charset="0"/>
                <a:cs typeface="Times New Roman" pitchFamily="18" charset="0"/>
              </a:rPr>
              <a:t/>
            </a:r>
            <a:br>
              <a:rPr lang="ru-RU" sz="2200" dirty="0" smtClean="0">
                <a:latin typeface="Times New Roman" pitchFamily="18" charset="0"/>
                <a:cs typeface="Times New Roman" pitchFamily="18" charset="0"/>
              </a:rPr>
            </a:br>
            <a:r>
              <a:rPr lang="ru-RU" sz="2200" dirty="0" smtClean="0">
                <a:latin typeface="Times New Roman" pitchFamily="18" charset="0"/>
                <a:cs typeface="Times New Roman" pitchFamily="18" charset="0"/>
              </a:rPr>
              <a:t/>
            </a:r>
            <a:br>
              <a:rPr lang="ru-RU" sz="2200" dirty="0" smtClean="0">
                <a:latin typeface="Times New Roman" pitchFamily="18" charset="0"/>
                <a:cs typeface="Times New Roman" pitchFamily="18" charset="0"/>
              </a:rPr>
            </a:br>
            <a:r>
              <a:rPr lang="ru-RU" sz="2200" dirty="0" smtClean="0">
                <a:latin typeface="Times New Roman" pitchFamily="18" charset="0"/>
                <a:cs typeface="Times New Roman" pitchFamily="18" charset="0"/>
              </a:rPr>
              <a:t>Пёрышко в технике макраме.</a:t>
            </a:r>
            <a:br>
              <a:rPr lang="ru-RU" sz="2200" dirty="0" smtClean="0">
                <a:latin typeface="Times New Roman" pitchFamily="18" charset="0"/>
                <a:cs typeface="Times New Roman" pitchFamily="18" charset="0"/>
              </a:rPr>
            </a:br>
            <a:r>
              <a:rPr lang="ru-RU" sz="2200" u="sng" dirty="0" smtClean="0">
                <a:latin typeface="Times New Roman" pitchFamily="18" charset="0"/>
                <a:cs typeface="Times New Roman" pitchFamily="18" charset="0"/>
                <a:hlinkClick r:id="rId4"/>
              </a:rPr>
              <a:t>https://www.youtube.com/watch?v=zhDOjYcRbMg</a:t>
            </a:r>
            <a:r>
              <a:rPr lang="ru-RU" sz="2200" u="sng" dirty="0" smtClean="0">
                <a:latin typeface="Times New Roman" pitchFamily="18" charset="0"/>
                <a:cs typeface="Times New Roman" pitchFamily="18" charset="0"/>
              </a:rPr>
              <a:t/>
            </a:r>
            <a:br>
              <a:rPr lang="ru-RU" sz="2200" u="sng" dirty="0" smtClean="0">
                <a:latin typeface="Times New Roman" pitchFamily="18" charset="0"/>
                <a:cs typeface="Times New Roman" pitchFamily="18" charset="0"/>
              </a:rPr>
            </a:br>
            <a:r>
              <a:rPr lang="ru-RU" sz="2200" dirty="0" smtClean="0">
                <a:latin typeface="Times New Roman" pitchFamily="18" charset="0"/>
                <a:cs typeface="Times New Roman" pitchFamily="18" charset="0"/>
              </a:rPr>
              <a:t/>
            </a:r>
            <a:br>
              <a:rPr lang="ru-RU" sz="2200" dirty="0" smtClean="0">
                <a:latin typeface="Times New Roman" pitchFamily="18" charset="0"/>
                <a:cs typeface="Times New Roman" pitchFamily="18" charset="0"/>
              </a:rPr>
            </a:br>
            <a:endParaRPr lang="ru-RU" sz="2200" dirty="0">
              <a:latin typeface="Times New Roman" pitchFamily="18" charset="0"/>
              <a:cs typeface="Times New Roman" pitchFamily="18" charset="0"/>
            </a:endParaRPr>
          </a:p>
        </p:txBody>
      </p:sp>
      <p:pic>
        <p:nvPicPr>
          <p:cNvPr id="3" name="Рисунок 2" descr="Кот2.jpg"/>
          <p:cNvPicPr>
            <a:picLocks noChangeAspect="1"/>
          </p:cNvPicPr>
          <p:nvPr/>
        </p:nvPicPr>
        <p:blipFill>
          <a:blip r:embed="rId5"/>
          <a:stretch>
            <a:fillRect/>
          </a:stretch>
        </p:blipFill>
        <p:spPr>
          <a:xfrm>
            <a:off x="3643306" y="4357693"/>
            <a:ext cx="2928957" cy="2249401"/>
          </a:xfrm>
          <a:prstGeom prst="rect">
            <a:avLst/>
          </a:prstGeom>
        </p:spPr>
      </p:pic>
      <p:sp>
        <p:nvSpPr>
          <p:cNvPr id="4" name="TextBox 3"/>
          <p:cNvSpPr txBox="1"/>
          <p:nvPr/>
        </p:nvSpPr>
        <p:spPr>
          <a:xfrm>
            <a:off x="1285852" y="214290"/>
            <a:ext cx="7572428" cy="1631216"/>
          </a:xfrm>
          <a:prstGeom prst="rect">
            <a:avLst/>
          </a:prstGeom>
          <a:noFill/>
        </p:spPr>
        <p:txBody>
          <a:bodyPr wrap="square" rtlCol="0">
            <a:spAutoFit/>
          </a:bodyPr>
          <a:lstStyle/>
          <a:p>
            <a:pPr algn="just">
              <a:buFont typeface="Arial" pitchFamily="34" charset="0"/>
              <a:buChar char="•"/>
            </a:pPr>
            <a:r>
              <a:rPr lang="ru-RU" dirty="0" smtClean="0">
                <a:latin typeface="Times New Roman" pitchFamily="18" charset="0"/>
                <a:cs typeface="Times New Roman" pitchFamily="18" charset="0"/>
              </a:rPr>
              <a:t> </a:t>
            </a:r>
            <a:r>
              <a:rPr lang="ru-RU" dirty="0" smtClean="0">
                <a:latin typeface="Times New Roman" pitchFamily="18" charset="0"/>
                <a:cs typeface="Times New Roman" pitchFamily="18" charset="0"/>
              </a:rPr>
              <a:t>     </a:t>
            </a:r>
            <a:r>
              <a:rPr lang="ru-RU" sz="2000" dirty="0" smtClean="0">
                <a:latin typeface="Times New Roman" pitchFamily="18" charset="0"/>
                <a:cs typeface="Times New Roman" pitchFamily="18" charset="0"/>
              </a:rPr>
              <a:t>Для </a:t>
            </a:r>
            <a:r>
              <a:rPr lang="ru-RU" sz="2000" dirty="0" smtClean="0">
                <a:latin typeface="Times New Roman" pitchFamily="18" charset="0"/>
                <a:cs typeface="Times New Roman" pitchFamily="18" charset="0"/>
              </a:rPr>
              <a:t>всестороннего освоения данной техники на странице представлены </a:t>
            </a:r>
            <a:r>
              <a:rPr lang="ru-RU" sz="2000" dirty="0" err="1" smtClean="0">
                <a:latin typeface="Times New Roman" pitchFamily="18" charset="0"/>
                <a:cs typeface="Times New Roman" pitchFamily="18" charset="0"/>
              </a:rPr>
              <a:t>видео-ролики</a:t>
            </a:r>
            <a:r>
              <a:rPr lang="ru-RU" sz="2000" dirty="0" smtClean="0">
                <a:latin typeface="Times New Roman" pitchFamily="18" charset="0"/>
                <a:cs typeface="Times New Roman" pitchFamily="18" charset="0"/>
              </a:rPr>
              <a:t> мастер-классов также и других специалистов, работающих в данной области. При этом обучающиеся получают возможность лично оценить уровень подготовки, который обеспечивается в ЦДТ «Солнечный».</a:t>
            </a:r>
            <a:endParaRPr lang="ru-RU" sz="20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3511870"/>
          </a:xfrm>
        </p:spPr>
        <p:txBody>
          <a:bodyPr>
            <a:normAutofit/>
          </a:bodyPr>
          <a:lstStyle/>
          <a:p>
            <a:pPr lvl="0" algn="just">
              <a:buFont typeface="Arial" pitchFamily="34" charset="0"/>
              <a:buChar char="•"/>
            </a:pPr>
            <a:r>
              <a:rPr lang="ru-RU" sz="2000" dirty="0" smtClean="0">
                <a:latin typeface="Times New Roman" pitchFamily="18" charset="0"/>
                <a:cs typeface="Times New Roman" pitchFamily="18" charset="0"/>
              </a:rPr>
              <a:t>       </a:t>
            </a:r>
            <a:r>
              <a:rPr lang="ru-RU" sz="2000" dirty="0" smtClean="0">
                <a:latin typeface="Times New Roman" pitchFamily="18" charset="0"/>
                <a:cs typeface="Times New Roman" pitchFamily="18" charset="0"/>
              </a:rPr>
              <a:t>С </a:t>
            </a:r>
            <a:r>
              <a:rPr lang="ru-RU" sz="2000" dirty="0" smtClean="0">
                <a:latin typeface="Times New Roman" pitchFamily="18" charset="0"/>
                <a:cs typeface="Times New Roman" pitchFamily="18" charset="0"/>
              </a:rPr>
              <a:t>целью иллюстрации результатов, которые были достигнуты детьми, занимающимися в ТО «Магия узлов», на странице был создан отдельный блок. В нем </a:t>
            </a:r>
            <a:r>
              <a:rPr lang="ru-RU" sz="2000" dirty="0" smtClean="0">
                <a:latin typeface="Times New Roman" pitchFamily="18" charset="0"/>
                <a:cs typeface="Times New Roman" pitchFamily="18" charset="0"/>
              </a:rPr>
              <a:t>представлена галерея </a:t>
            </a:r>
            <a:r>
              <a:rPr lang="ru-RU" sz="2000" dirty="0" smtClean="0">
                <a:latin typeface="Times New Roman" pitchFamily="18" charset="0"/>
                <a:cs typeface="Times New Roman" pitchFamily="18" charset="0"/>
              </a:rPr>
              <a:t>работ обучающихся, а также фото с выставок, </a:t>
            </a:r>
            <a:r>
              <a:rPr lang="ru-RU" sz="2000" dirty="0" smtClean="0">
                <a:latin typeface="Times New Roman" pitchFamily="18" charset="0"/>
                <a:cs typeface="Times New Roman" pitchFamily="18" charset="0"/>
              </a:rPr>
              <a:t>в которых участвовали их </a:t>
            </a:r>
            <a:r>
              <a:rPr lang="ru-RU" sz="2000" dirty="0" smtClean="0">
                <a:latin typeface="Times New Roman" pitchFamily="18" charset="0"/>
                <a:cs typeface="Times New Roman" pitchFamily="18" charset="0"/>
              </a:rPr>
              <a:t>работы. </a:t>
            </a:r>
            <a:r>
              <a:rPr lang="ru-RU" sz="2000" dirty="0" smtClean="0">
                <a:latin typeface="Times New Roman" pitchFamily="18" charset="0"/>
                <a:cs typeface="Times New Roman" pitchFamily="18" charset="0"/>
              </a:rPr>
              <a:t>Данный </a:t>
            </a:r>
            <a:r>
              <a:rPr lang="ru-RU" sz="2000" dirty="0" smtClean="0">
                <a:latin typeface="Times New Roman" pitchFamily="18" charset="0"/>
                <a:cs typeface="Times New Roman" pitchFamily="18" charset="0"/>
              </a:rPr>
              <a:t>блок является одним из стимулирующих элементов для детей, поскольку они всегда имеют возможность продемонстрировать фото своих работ, размещенных на специальной странице в Интернете. Более того, данный блок является инструментом продвижения ТО «Магия узлов» среди жителей города Рыбинска, Ярославской области и </a:t>
            </a:r>
            <a:r>
              <a:rPr lang="ru-RU" sz="2000" dirty="0" smtClean="0">
                <a:latin typeface="Times New Roman" pitchFamily="18" charset="0"/>
                <a:cs typeface="Times New Roman" pitchFamily="18" charset="0"/>
              </a:rPr>
              <a:t>России</a:t>
            </a:r>
            <a:r>
              <a:rPr lang="ru-RU" sz="2000" dirty="0" smtClean="0">
                <a:latin typeface="Times New Roman" pitchFamily="18" charset="0"/>
                <a:cs typeface="Times New Roman" pitchFamily="18" charset="0"/>
              </a:rPr>
              <a:t>.</a:t>
            </a:r>
            <a:br>
              <a:rPr lang="ru-RU" sz="2000" dirty="0" smtClean="0">
                <a:latin typeface="Times New Roman" pitchFamily="18" charset="0"/>
                <a:cs typeface="Times New Roman" pitchFamily="18" charset="0"/>
              </a:rPr>
            </a:br>
            <a:endParaRPr lang="ru-RU" sz="2000" dirty="0">
              <a:latin typeface="Times New Roman" pitchFamily="18" charset="0"/>
              <a:cs typeface="Times New Roman" pitchFamily="18" charset="0"/>
            </a:endParaRPr>
          </a:p>
        </p:txBody>
      </p:sp>
      <p:pic>
        <p:nvPicPr>
          <p:cNvPr id="3" name="Рисунок 2" descr="Кот1.jpg"/>
          <p:cNvPicPr>
            <a:picLocks noChangeAspect="1"/>
          </p:cNvPicPr>
          <p:nvPr/>
        </p:nvPicPr>
        <p:blipFill>
          <a:blip r:embed="rId2"/>
          <a:stretch>
            <a:fillRect/>
          </a:stretch>
        </p:blipFill>
        <p:spPr>
          <a:xfrm>
            <a:off x="3786182" y="3830322"/>
            <a:ext cx="2786082" cy="2884826"/>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1797358"/>
          </a:xfrm>
        </p:spPr>
        <p:txBody>
          <a:bodyPr>
            <a:normAutofit fontScale="90000"/>
          </a:bodyPr>
          <a:lstStyle/>
          <a:p>
            <a:pPr algn="ctr"/>
            <a:r>
              <a:rPr lang="ru-RU" sz="3200" b="1" dirty="0" smtClean="0">
                <a:latin typeface="Times New Roman" pitchFamily="18" charset="0"/>
                <a:cs typeface="Times New Roman" pitchFamily="18" charset="0"/>
              </a:rPr>
              <a:t>Галерея детских работ</a:t>
            </a:r>
            <a:br>
              <a:rPr lang="ru-RU" sz="3200" b="1" dirty="0" smtClean="0">
                <a:latin typeface="Times New Roman" pitchFamily="18" charset="0"/>
                <a:cs typeface="Times New Roman" pitchFamily="18" charset="0"/>
              </a:rPr>
            </a:br>
            <a:r>
              <a:rPr lang="ru-RU" sz="3200" b="1" dirty="0" err="1" smtClean="0">
                <a:latin typeface="Times New Roman" pitchFamily="18" charset="0"/>
                <a:cs typeface="Times New Roman" pitchFamily="18" charset="0"/>
              </a:rPr>
              <a:t>Совушки</a:t>
            </a:r>
            <a:r>
              <a:rPr lang="ru-RU" sz="3200" b="1" dirty="0" smtClean="0">
                <a:latin typeface="Times New Roman" pitchFamily="18" charset="0"/>
                <a:cs typeface="Times New Roman" pitchFamily="18" charset="0"/>
              </a:rPr>
              <a:t/>
            </a:r>
            <a:br>
              <a:rPr lang="ru-RU" sz="3200" b="1" dirty="0" smtClean="0">
                <a:latin typeface="Times New Roman" pitchFamily="18" charset="0"/>
                <a:cs typeface="Times New Roman" pitchFamily="18" charset="0"/>
              </a:rPr>
            </a:br>
            <a:r>
              <a:rPr lang="ru-RU" sz="3200" b="1" dirty="0" smtClean="0">
                <a:latin typeface="Times New Roman" pitchFamily="18" charset="0"/>
                <a:cs typeface="Times New Roman" pitchFamily="18" charset="0"/>
              </a:rPr>
              <a:t>(работы первоклашек)</a:t>
            </a:r>
            <a:br>
              <a:rPr lang="ru-RU" sz="3200" b="1" dirty="0" smtClean="0">
                <a:latin typeface="Times New Roman" pitchFamily="18" charset="0"/>
                <a:cs typeface="Times New Roman" pitchFamily="18" charset="0"/>
              </a:rPr>
            </a:br>
            <a:endParaRPr lang="ru-RU" sz="3200" b="1" dirty="0">
              <a:latin typeface="Times New Roman" pitchFamily="18" charset="0"/>
              <a:cs typeface="Times New Roman" pitchFamily="18" charset="0"/>
            </a:endParaRPr>
          </a:p>
        </p:txBody>
      </p:sp>
      <p:pic>
        <p:nvPicPr>
          <p:cNvPr id="3" name="Рисунок 2" descr="IMG_0032.JPG"/>
          <p:cNvPicPr>
            <a:picLocks noChangeAspect="1"/>
          </p:cNvPicPr>
          <p:nvPr/>
        </p:nvPicPr>
        <p:blipFill>
          <a:blip r:embed="rId2" cstate="print"/>
          <a:stretch>
            <a:fillRect/>
          </a:stretch>
        </p:blipFill>
        <p:spPr>
          <a:xfrm>
            <a:off x="1071537" y="2428869"/>
            <a:ext cx="4214811" cy="3161108"/>
          </a:xfrm>
          <a:prstGeom prst="rect">
            <a:avLst/>
          </a:prstGeom>
        </p:spPr>
      </p:pic>
      <p:pic>
        <p:nvPicPr>
          <p:cNvPr id="4" name="Рисунок 3" descr="IMG_0103.JPG"/>
          <p:cNvPicPr>
            <a:picLocks noChangeAspect="1"/>
          </p:cNvPicPr>
          <p:nvPr/>
        </p:nvPicPr>
        <p:blipFill>
          <a:blip r:embed="rId3" cstate="print"/>
          <a:stretch>
            <a:fillRect/>
          </a:stretch>
        </p:blipFill>
        <p:spPr>
          <a:xfrm>
            <a:off x="5500695" y="2000240"/>
            <a:ext cx="3214692" cy="4286256"/>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 name="Рисунок 2" descr="IMG_0113.JPG"/>
          <p:cNvPicPr>
            <a:picLocks noChangeAspect="1"/>
          </p:cNvPicPr>
          <p:nvPr/>
        </p:nvPicPr>
        <p:blipFill>
          <a:blip r:embed="rId2" cstate="print"/>
          <a:stretch>
            <a:fillRect/>
          </a:stretch>
        </p:blipFill>
        <p:spPr>
          <a:xfrm>
            <a:off x="1285852" y="2285992"/>
            <a:ext cx="4286248" cy="3214686"/>
          </a:xfrm>
          <a:prstGeom prst="rect">
            <a:avLst/>
          </a:prstGeom>
        </p:spPr>
      </p:pic>
      <p:pic>
        <p:nvPicPr>
          <p:cNvPr id="4" name="Рисунок 3" descr="IMG_2640.JPG"/>
          <p:cNvPicPr>
            <a:picLocks noChangeAspect="1"/>
          </p:cNvPicPr>
          <p:nvPr/>
        </p:nvPicPr>
        <p:blipFill>
          <a:blip r:embed="rId3" cstate="print"/>
          <a:stretch>
            <a:fillRect/>
          </a:stretch>
        </p:blipFill>
        <p:spPr>
          <a:xfrm>
            <a:off x="6000761" y="1571613"/>
            <a:ext cx="2427547" cy="4318619"/>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3200" b="1" dirty="0" smtClean="0">
                <a:latin typeface="Times New Roman" pitchFamily="18" charset="0"/>
                <a:cs typeface="Times New Roman" pitchFamily="18" charset="0"/>
              </a:rPr>
              <a:t>Рыбки</a:t>
            </a:r>
            <a:endParaRPr lang="ru-RU" sz="3200" b="1" dirty="0">
              <a:latin typeface="Times New Roman" pitchFamily="18" charset="0"/>
              <a:cs typeface="Times New Roman" pitchFamily="18" charset="0"/>
            </a:endParaRPr>
          </a:p>
        </p:txBody>
      </p:sp>
      <p:pic>
        <p:nvPicPr>
          <p:cNvPr id="3" name="Рисунок 2" descr="IMG_2682.JPG"/>
          <p:cNvPicPr>
            <a:picLocks noChangeAspect="1"/>
          </p:cNvPicPr>
          <p:nvPr/>
        </p:nvPicPr>
        <p:blipFill>
          <a:blip r:embed="rId2" cstate="print"/>
          <a:stretch>
            <a:fillRect/>
          </a:stretch>
        </p:blipFill>
        <p:spPr>
          <a:xfrm>
            <a:off x="1428728" y="1285861"/>
            <a:ext cx="4500563" cy="2529819"/>
          </a:xfrm>
          <a:prstGeom prst="rect">
            <a:avLst/>
          </a:prstGeom>
        </p:spPr>
      </p:pic>
      <p:pic>
        <p:nvPicPr>
          <p:cNvPr id="4" name="Рисунок 3" descr="IMG_2717.JPG"/>
          <p:cNvPicPr>
            <a:picLocks noChangeAspect="1"/>
          </p:cNvPicPr>
          <p:nvPr/>
        </p:nvPicPr>
        <p:blipFill>
          <a:blip r:embed="rId3" cstate="print"/>
          <a:stretch>
            <a:fillRect/>
          </a:stretch>
        </p:blipFill>
        <p:spPr>
          <a:xfrm>
            <a:off x="4000497" y="4071943"/>
            <a:ext cx="4429124" cy="2489663"/>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3200" b="1" dirty="0" smtClean="0">
                <a:latin typeface="Times New Roman" pitchFamily="18" charset="0"/>
                <a:cs typeface="Times New Roman" pitchFamily="18" charset="0"/>
              </a:rPr>
              <a:t>Ёлочки</a:t>
            </a:r>
            <a:endParaRPr lang="ru-RU" sz="3200" b="1" dirty="0">
              <a:latin typeface="Times New Roman" pitchFamily="18" charset="0"/>
              <a:cs typeface="Times New Roman" pitchFamily="18" charset="0"/>
            </a:endParaRPr>
          </a:p>
        </p:txBody>
      </p:sp>
      <p:pic>
        <p:nvPicPr>
          <p:cNvPr id="3" name="Рисунок 2" descr="IMG_0027.JPG"/>
          <p:cNvPicPr>
            <a:picLocks noChangeAspect="1"/>
          </p:cNvPicPr>
          <p:nvPr/>
        </p:nvPicPr>
        <p:blipFill>
          <a:blip r:embed="rId2" cstate="print"/>
          <a:stretch>
            <a:fillRect/>
          </a:stretch>
        </p:blipFill>
        <p:spPr>
          <a:xfrm>
            <a:off x="1142977" y="1643050"/>
            <a:ext cx="3429007" cy="4572008"/>
          </a:xfrm>
          <a:prstGeom prst="rect">
            <a:avLst/>
          </a:prstGeom>
        </p:spPr>
      </p:pic>
      <p:pic>
        <p:nvPicPr>
          <p:cNvPr id="4" name="Рисунок 3" descr="IMG_0059.JPG"/>
          <p:cNvPicPr>
            <a:picLocks noChangeAspect="1"/>
          </p:cNvPicPr>
          <p:nvPr/>
        </p:nvPicPr>
        <p:blipFill>
          <a:blip r:embed="rId3" cstate="print"/>
          <a:stretch>
            <a:fillRect/>
          </a:stretch>
        </p:blipFill>
        <p:spPr>
          <a:xfrm>
            <a:off x="5286380" y="1643052"/>
            <a:ext cx="3429024" cy="4572032"/>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 name="Рисунок 2" descr="IMG_0061.JPG"/>
          <p:cNvPicPr>
            <a:picLocks noChangeAspect="1"/>
          </p:cNvPicPr>
          <p:nvPr/>
        </p:nvPicPr>
        <p:blipFill>
          <a:blip r:embed="rId2" cstate="print"/>
          <a:stretch>
            <a:fillRect/>
          </a:stretch>
        </p:blipFill>
        <p:spPr>
          <a:xfrm>
            <a:off x="1357292" y="1643051"/>
            <a:ext cx="3482585" cy="4643446"/>
          </a:xfrm>
          <a:prstGeom prst="rect">
            <a:avLst/>
          </a:prstGeom>
        </p:spPr>
      </p:pic>
      <p:pic>
        <p:nvPicPr>
          <p:cNvPr id="4" name="Рисунок 3" descr="IMG_2649.JPG"/>
          <p:cNvPicPr>
            <a:picLocks noChangeAspect="1"/>
          </p:cNvPicPr>
          <p:nvPr/>
        </p:nvPicPr>
        <p:blipFill>
          <a:blip r:embed="rId3" cstate="print"/>
          <a:stretch>
            <a:fillRect/>
          </a:stretch>
        </p:blipFill>
        <p:spPr>
          <a:xfrm>
            <a:off x="5643571" y="1643050"/>
            <a:ext cx="2569980" cy="4572008"/>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3200" b="1" dirty="0" smtClean="0">
                <a:latin typeface="Times New Roman" pitchFamily="18" charset="0"/>
                <a:cs typeface="Times New Roman" pitchFamily="18" charset="0"/>
              </a:rPr>
              <a:t>Снежинки</a:t>
            </a:r>
            <a:endParaRPr lang="ru-RU" sz="3200" b="1" dirty="0">
              <a:latin typeface="Times New Roman" pitchFamily="18" charset="0"/>
              <a:cs typeface="Times New Roman" pitchFamily="18" charset="0"/>
            </a:endParaRPr>
          </a:p>
        </p:txBody>
      </p:sp>
      <p:pic>
        <p:nvPicPr>
          <p:cNvPr id="3" name="Рисунок 2" descr="IMG_2662.JPG"/>
          <p:cNvPicPr>
            <a:picLocks noChangeAspect="1"/>
          </p:cNvPicPr>
          <p:nvPr/>
        </p:nvPicPr>
        <p:blipFill>
          <a:blip r:embed="rId2" cstate="print"/>
          <a:stretch>
            <a:fillRect/>
          </a:stretch>
        </p:blipFill>
        <p:spPr>
          <a:xfrm>
            <a:off x="1214413" y="1285861"/>
            <a:ext cx="4786315" cy="2690443"/>
          </a:xfrm>
          <a:prstGeom prst="rect">
            <a:avLst/>
          </a:prstGeom>
        </p:spPr>
      </p:pic>
      <p:pic>
        <p:nvPicPr>
          <p:cNvPr id="4" name="Рисунок 3" descr="20200204_131420_003.jpg"/>
          <p:cNvPicPr>
            <a:picLocks noChangeAspect="1"/>
          </p:cNvPicPr>
          <p:nvPr/>
        </p:nvPicPr>
        <p:blipFill>
          <a:blip r:embed="rId3" cstate="print"/>
          <a:stretch>
            <a:fillRect/>
          </a:stretch>
        </p:blipFill>
        <p:spPr>
          <a:xfrm>
            <a:off x="5072067" y="4000504"/>
            <a:ext cx="3143240" cy="235743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42976" y="142853"/>
            <a:ext cx="7790712" cy="5500725"/>
          </a:xfrm>
        </p:spPr>
        <p:txBody>
          <a:bodyPr anchor="t">
            <a:normAutofit/>
          </a:bodyPr>
          <a:lstStyle/>
          <a:p>
            <a:pPr algn="just"/>
            <a:r>
              <a:rPr lang="ru-RU" sz="3200" b="1" dirty="0" smtClean="0">
                <a:latin typeface="Times New Roman" pitchFamily="18" charset="0"/>
                <a:cs typeface="Times New Roman" pitchFamily="18" charset="0"/>
              </a:rPr>
              <a:t>Введение</a:t>
            </a:r>
            <a:br>
              <a:rPr lang="ru-RU" sz="3200" b="1"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В информационном обществе </a:t>
            </a:r>
            <a:r>
              <a:rPr lang="ru-RU" sz="2000" dirty="0" smtClean="0">
                <a:latin typeface="Times New Roman" pitchFamily="18" charset="0"/>
                <a:cs typeface="Times New Roman" pitchFamily="18" charset="0"/>
              </a:rPr>
              <a:t>организованное виртуальное </a:t>
            </a:r>
            <a:r>
              <a:rPr lang="ru-RU" sz="2000" dirty="0" smtClean="0">
                <a:latin typeface="Times New Roman" pitchFamily="18" charset="0"/>
                <a:cs typeface="Times New Roman" pitchFamily="18" charset="0"/>
              </a:rPr>
              <a:t>пространство становится сферой деятельности, в том числе и в области образования. Информатизация общества является безусловным фактором развития образовательной среды, в которой </a:t>
            </a:r>
            <a:r>
              <a:rPr lang="ru-RU" sz="2000" dirty="0" smtClean="0">
                <a:latin typeface="Times New Roman" pitchFamily="18" charset="0"/>
                <a:cs typeface="Times New Roman" pitchFamily="18" charset="0"/>
              </a:rPr>
              <a:t>выстроенная система </a:t>
            </a:r>
            <a:r>
              <a:rPr lang="ru-RU" sz="2000" dirty="0" smtClean="0">
                <a:latin typeface="Times New Roman" pitchFamily="18" charset="0"/>
                <a:cs typeface="Times New Roman" pitchFamily="18" charset="0"/>
              </a:rPr>
              <a:t>дистанционного обучения становится одной из структур непрерывного формирования знаний без ограничений по возрасту и степени подготовки учащегося, а также без учёта территориального расположения образовательной организации.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t>
            </a:r>
            <a:r>
              <a:rPr lang="ru-RU" sz="2000" dirty="0" smtClean="0">
                <a:latin typeface="Times New Roman" pitchFamily="18" charset="0"/>
                <a:cs typeface="Times New Roman" pitchFamily="18" charset="0"/>
              </a:rPr>
              <a:t>Дополнительное </a:t>
            </a:r>
            <a:r>
              <a:rPr lang="ru-RU" sz="2000" dirty="0" smtClean="0">
                <a:latin typeface="Times New Roman" pitchFamily="18" charset="0"/>
                <a:cs typeface="Times New Roman" pitchFamily="18" charset="0"/>
              </a:rPr>
              <a:t>образование как неотъемлемая часть </a:t>
            </a:r>
            <a:r>
              <a:rPr lang="ru-RU" sz="2000" dirty="0" smtClean="0">
                <a:latin typeface="Times New Roman" pitchFamily="18" charset="0"/>
                <a:cs typeface="Times New Roman" pitchFamily="18" charset="0"/>
              </a:rPr>
              <a:t>системы образования, конечно, </a:t>
            </a:r>
            <a:r>
              <a:rPr lang="ru-RU" sz="2000" dirty="0" smtClean="0">
                <a:latin typeface="Times New Roman" pitchFamily="18" charset="0"/>
                <a:cs typeface="Times New Roman" pitchFamily="18" charset="0"/>
              </a:rPr>
              <a:t>не должно оставаться в стороне. Благодаря дистанционным образовательным технологиям </a:t>
            </a:r>
            <a:r>
              <a:rPr lang="ru-RU" sz="2000" dirty="0" smtClean="0">
                <a:latin typeface="Times New Roman" pitchFamily="18" charset="0"/>
                <a:cs typeface="Times New Roman" pitchFamily="18" charset="0"/>
              </a:rPr>
              <a:t>обеспечивается возможность обеспечения выбора </a:t>
            </a:r>
            <a:r>
              <a:rPr lang="ru-RU" sz="2000" dirty="0" smtClean="0">
                <a:latin typeface="Times New Roman" pitchFamily="18" charset="0"/>
                <a:cs typeface="Times New Roman" pitchFamily="18" charset="0"/>
              </a:rPr>
              <a:t>режима и темпа освоения общеобразовательных программ, выстраивание индивидуальных образовательных траекторий (одарённые дети, дети с </a:t>
            </a:r>
            <a:r>
              <a:rPr lang="ru-RU" sz="2000" dirty="0" smtClean="0">
                <a:latin typeface="Times New Roman" pitchFamily="18" charset="0"/>
                <a:cs typeface="Times New Roman" pitchFamily="18" charset="0"/>
              </a:rPr>
              <a:t>ограниченными возможностями здоровья, инвалиды и т.д.).</a:t>
            </a: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endParaRPr lang="ru-RU" sz="2000" dirty="0">
              <a:latin typeface="Times New Roman" pitchFamily="18" charset="0"/>
              <a:cs typeface="Times New Roman" pitchFamily="18" charset="0"/>
            </a:endParaRPr>
          </a:p>
        </p:txBody>
      </p:sp>
      <p:pic>
        <p:nvPicPr>
          <p:cNvPr id="5" name="Рисунок 4" descr="resize.jpg"/>
          <p:cNvPicPr>
            <a:picLocks noChangeAspect="1"/>
          </p:cNvPicPr>
          <p:nvPr/>
        </p:nvPicPr>
        <p:blipFill>
          <a:blip r:embed="rId2"/>
          <a:stretch>
            <a:fillRect/>
          </a:stretch>
        </p:blipFill>
        <p:spPr>
          <a:xfrm>
            <a:off x="1500166" y="5429264"/>
            <a:ext cx="7286676" cy="1214446"/>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3200" b="1" dirty="0" smtClean="0">
                <a:latin typeface="Times New Roman" pitchFamily="18" charset="0"/>
                <a:cs typeface="Times New Roman" pitchFamily="18" charset="0"/>
              </a:rPr>
              <a:t>Салфеточки</a:t>
            </a:r>
            <a:endParaRPr lang="ru-RU" sz="3200" b="1" dirty="0">
              <a:latin typeface="Times New Roman" pitchFamily="18" charset="0"/>
              <a:cs typeface="Times New Roman" pitchFamily="18" charset="0"/>
            </a:endParaRPr>
          </a:p>
        </p:txBody>
      </p:sp>
      <p:pic>
        <p:nvPicPr>
          <p:cNvPr id="3" name="Рисунок 2" descr="IMG_2561.JPG"/>
          <p:cNvPicPr>
            <a:picLocks noChangeAspect="1"/>
          </p:cNvPicPr>
          <p:nvPr/>
        </p:nvPicPr>
        <p:blipFill>
          <a:blip r:embed="rId2" cstate="print"/>
          <a:stretch>
            <a:fillRect/>
          </a:stretch>
        </p:blipFill>
        <p:spPr>
          <a:xfrm>
            <a:off x="4857753" y="1285861"/>
            <a:ext cx="4071935" cy="2288882"/>
          </a:xfrm>
          <a:prstGeom prst="rect">
            <a:avLst/>
          </a:prstGeom>
        </p:spPr>
      </p:pic>
      <p:pic>
        <p:nvPicPr>
          <p:cNvPr id="4" name="Рисунок 3" descr="IMG_2615.JPG"/>
          <p:cNvPicPr>
            <a:picLocks noChangeAspect="1"/>
          </p:cNvPicPr>
          <p:nvPr/>
        </p:nvPicPr>
        <p:blipFill>
          <a:blip r:embed="rId3" cstate="print"/>
          <a:stretch>
            <a:fillRect/>
          </a:stretch>
        </p:blipFill>
        <p:spPr>
          <a:xfrm>
            <a:off x="1285852" y="3857628"/>
            <a:ext cx="4857752" cy="2730600"/>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 name="Рисунок 2" descr="IMG_2615.JPG"/>
          <p:cNvPicPr>
            <a:picLocks noChangeAspect="1"/>
          </p:cNvPicPr>
          <p:nvPr/>
        </p:nvPicPr>
        <p:blipFill>
          <a:blip r:embed="rId2" cstate="print"/>
          <a:stretch>
            <a:fillRect/>
          </a:stretch>
        </p:blipFill>
        <p:spPr>
          <a:xfrm>
            <a:off x="1071539" y="3643315"/>
            <a:ext cx="3809468" cy="2141347"/>
          </a:xfrm>
          <a:prstGeom prst="rect">
            <a:avLst/>
          </a:prstGeom>
        </p:spPr>
      </p:pic>
      <p:pic>
        <p:nvPicPr>
          <p:cNvPr id="4" name="Рисунок 3" descr="IMG_2627.JPG"/>
          <p:cNvPicPr>
            <a:picLocks noChangeAspect="1"/>
          </p:cNvPicPr>
          <p:nvPr/>
        </p:nvPicPr>
        <p:blipFill>
          <a:blip r:embed="rId3" cstate="print"/>
          <a:stretch>
            <a:fillRect/>
          </a:stretch>
        </p:blipFill>
        <p:spPr>
          <a:xfrm>
            <a:off x="5143504" y="3643315"/>
            <a:ext cx="3714744" cy="2088101"/>
          </a:xfrm>
          <a:prstGeom prst="rect">
            <a:avLst/>
          </a:prstGeom>
        </p:spPr>
      </p:pic>
      <p:pic>
        <p:nvPicPr>
          <p:cNvPr id="5" name="Рисунок 4" descr="IMG_2623.JPG"/>
          <p:cNvPicPr>
            <a:picLocks noChangeAspect="1"/>
          </p:cNvPicPr>
          <p:nvPr/>
        </p:nvPicPr>
        <p:blipFill>
          <a:blip r:embed="rId4" cstate="print"/>
          <a:stretch>
            <a:fillRect/>
          </a:stretch>
        </p:blipFill>
        <p:spPr>
          <a:xfrm>
            <a:off x="2786051" y="642918"/>
            <a:ext cx="4429124" cy="2489663"/>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b="1" dirty="0" smtClean="0">
                <a:latin typeface="Times New Roman" pitchFamily="18" charset="0"/>
                <a:cs typeface="Times New Roman" pitchFamily="18" charset="0"/>
              </a:rPr>
              <a:t>Куколки</a:t>
            </a:r>
            <a:endParaRPr lang="ru-RU" b="1" dirty="0">
              <a:latin typeface="Times New Roman" pitchFamily="18" charset="0"/>
              <a:cs typeface="Times New Roman" pitchFamily="18" charset="0"/>
            </a:endParaRPr>
          </a:p>
        </p:txBody>
      </p:sp>
      <p:pic>
        <p:nvPicPr>
          <p:cNvPr id="3" name="Рисунок 2" descr="IMG_2611.JPG"/>
          <p:cNvPicPr>
            <a:picLocks noChangeAspect="1"/>
          </p:cNvPicPr>
          <p:nvPr/>
        </p:nvPicPr>
        <p:blipFill>
          <a:blip r:embed="rId2" cstate="print"/>
          <a:stretch>
            <a:fillRect/>
          </a:stretch>
        </p:blipFill>
        <p:spPr>
          <a:xfrm>
            <a:off x="1285853" y="1571613"/>
            <a:ext cx="2141795" cy="3810265"/>
          </a:xfrm>
          <a:prstGeom prst="rect">
            <a:avLst/>
          </a:prstGeom>
        </p:spPr>
      </p:pic>
      <p:pic>
        <p:nvPicPr>
          <p:cNvPr id="4" name="Рисунок 3" descr="IMG_2613.JPG"/>
          <p:cNvPicPr>
            <a:picLocks noChangeAspect="1"/>
          </p:cNvPicPr>
          <p:nvPr/>
        </p:nvPicPr>
        <p:blipFill>
          <a:blip r:embed="rId3" cstate="print"/>
          <a:stretch>
            <a:fillRect/>
          </a:stretch>
        </p:blipFill>
        <p:spPr>
          <a:xfrm>
            <a:off x="3929059" y="1571613"/>
            <a:ext cx="2159544" cy="3841841"/>
          </a:xfrm>
          <a:prstGeom prst="rect">
            <a:avLst/>
          </a:prstGeom>
        </p:spPr>
      </p:pic>
      <p:pic>
        <p:nvPicPr>
          <p:cNvPr id="5" name="Рисунок 4" descr="IMG_2618.JPG"/>
          <p:cNvPicPr>
            <a:picLocks noChangeAspect="1"/>
          </p:cNvPicPr>
          <p:nvPr/>
        </p:nvPicPr>
        <p:blipFill>
          <a:blip r:embed="rId4" cstate="print"/>
          <a:stretch>
            <a:fillRect/>
          </a:stretch>
        </p:blipFill>
        <p:spPr>
          <a:xfrm>
            <a:off x="6447123" y="1571612"/>
            <a:ext cx="2168432" cy="3857652"/>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b="1" dirty="0" smtClean="0">
                <a:latin typeface="Times New Roman" pitchFamily="18" charset="0"/>
                <a:cs typeface="Times New Roman" pitchFamily="18" charset="0"/>
              </a:rPr>
              <a:t>Панно</a:t>
            </a:r>
            <a:endParaRPr lang="ru-RU" b="1" dirty="0">
              <a:latin typeface="Times New Roman" pitchFamily="18" charset="0"/>
              <a:cs typeface="Times New Roman" pitchFamily="18" charset="0"/>
            </a:endParaRPr>
          </a:p>
        </p:txBody>
      </p:sp>
      <p:pic>
        <p:nvPicPr>
          <p:cNvPr id="3" name="Рисунок 2" descr="IMG_0130.JPG"/>
          <p:cNvPicPr>
            <a:picLocks noChangeAspect="1"/>
          </p:cNvPicPr>
          <p:nvPr/>
        </p:nvPicPr>
        <p:blipFill>
          <a:blip r:embed="rId2" cstate="print"/>
          <a:stretch>
            <a:fillRect/>
          </a:stretch>
        </p:blipFill>
        <p:spPr>
          <a:xfrm>
            <a:off x="5286380" y="1714489"/>
            <a:ext cx="3071835" cy="4095779"/>
          </a:xfrm>
          <a:prstGeom prst="rect">
            <a:avLst/>
          </a:prstGeom>
        </p:spPr>
      </p:pic>
      <p:pic>
        <p:nvPicPr>
          <p:cNvPr id="4" name="Рисунок 3" descr="IMG_0139.JPG"/>
          <p:cNvPicPr>
            <a:picLocks noChangeAspect="1"/>
          </p:cNvPicPr>
          <p:nvPr/>
        </p:nvPicPr>
        <p:blipFill>
          <a:blip r:embed="rId3" cstate="print"/>
          <a:stretch>
            <a:fillRect/>
          </a:stretch>
        </p:blipFill>
        <p:spPr>
          <a:xfrm>
            <a:off x="1500165" y="1643051"/>
            <a:ext cx="3000379" cy="4000504"/>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 name="Рисунок 2" descr="IMG_0168.JPG"/>
          <p:cNvPicPr>
            <a:picLocks noChangeAspect="1"/>
          </p:cNvPicPr>
          <p:nvPr/>
        </p:nvPicPr>
        <p:blipFill>
          <a:blip r:embed="rId2" cstate="print"/>
          <a:stretch>
            <a:fillRect/>
          </a:stretch>
        </p:blipFill>
        <p:spPr>
          <a:xfrm>
            <a:off x="1214415" y="428605"/>
            <a:ext cx="3750477" cy="5000636"/>
          </a:xfrm>
          <a:prstGeom prst="rect">
            <a:avLst/>
          </a:prstGeom>
        </p:spPr>
      </p:pic>
      <p:pic>
        <p:nvPicPr>
          <p:cNvPr id="4" name="Рисунок 3" descr="IMG_0169.JPG"/>
          <p:cNvPicPr>
            <a:picLocks noChangeAspect="1"/>
          </p:cNvPicPr>
          <p:nvPr/>
        </p:nvPicPr>
        <p:blipFill>
          <a:blip r:embed="rId3" cstate="print"/>
          <a:stretch>
            <a:fillRect/>
          </a:stretch>
        </p:blipFill>
        <p:spPr>
          <a:xfrm>
            <a:off x="5107769" y="428605"/>
            <a:ext cx="3750495" cy="5000660"/>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b="1" dirty="0" smtClean="0">
                <a:latin typeface="Times New Roman" pitchFamily="18" charset="0"/>
                <a:cs typeface="Times New Roman" pitchFamily="18" charset="0"/>
              </a:rPr>
              <a:t>Объёмные игрушки</a:t>
            </a:r>
            <a:endParaRPr lang="ru-RU" b="1" dirty="0">
              <a:latin typeface="Times New Roman" pitchFamily="18" charset="0"/>
              <a:cs typeface="Times New Roman" pitchFamily="18" charset="0"/>
            </a:endParaRPr>
          </a:p>
        </p:txBody>
      </p:sp>
      <p:pic>
        <p:nvPicPr>
          <p:cNvPr id="3" name="Рисунок 2" descr="IMG_0110.JPG"/>
          <p:cNvPicPr>
            <a:picLocks noChangeAspect="1"/>
          </p:cNvPicPr>
          <p:nvPr/>
        </p:nvPicPr>
        <p:blipFill>
          <a:blip r:embed="rId2" cstate="print"/>
          <a:stretch>
            <a:fillRect/>
          </a:stretch>
        </p:blipFill>
        <p:spPr>
          <a:xfrm>
            <a:off x="1357291" y="1500175"/>
            <a:ext cx="3357568" cy="4476757"/>
          </a:xfrm>
          <a:prstGeom prst="rect">
            <a:avLst/>
          </a:prstGeom>
        </p:spPr>
      </p:pic>
      <p:pic>
        <p:nvPicPr>
          <p:cNvPr id="4" name="Рисунок 3" descr="IMG_0129.JPG"/>
          <p:cNvPicPr>
            <a:picLocks noChangeAspect="1"/>
          </p:cNvPicPr>
          <p:nvPr/>
        </p:nvPicPr>
        <p:blipFill>
          <a:blip r:embed="rId3" cstate="print"/>
          <a:stretch>
            <a:fillRect/>
          </a:stretch>
        </p:blipFill>
        <p:spPr>
          <a:xfrm>
            <a:off x="5322081" y="1500174"/>
            <a:ext cx="3321867" cy="4429156"/>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 name="Рисунок 2" descr="IMG_0121.JPG"/>
          <p:cNvPicPr>
            <a:picLocks noChangeAspect="1"/>
          </p:cNvPicPr>
          <p:nvPr/>
        </p:nvPicPr>
        <p:blipFill>
          <a:blip r:embed="rId2" cstate="print"/>
          <a:stretch>
            <a:fillRect/>
          </a:stretch>
        </p:blipFill>
        <p:spPr>
          <a:xfrm>
            <a:off x="1285853" y="642919"/>
            <a:ext cx="3786196" cy="5048261"/>
          </a:xfrm>
          <a:prstGeom prst="rect">
            <a:avLst/>
          </a:prstGeom>
        </p:spPr>
      </p:pic>
      <p:pic>
        <p:nvPicPr>
          <p:cNvPr id="4" name="Рисунок 3" descr="IMG_2678.JPG"/>
          <p:cNvPicPr>
            <a:picLocks noChangeAspect="1"/>
          </p:cNvPicPr>
          <p:nvPr/>
        </p:nvPicPr>
        <p:blipFill>
          <a:blip r:embed="rId3" cstate="print"/>
          <a:stretch>
            <a:fillRect/>
          </a:stretch>
        </p:blipFill>
        <p:spPr>
          <a:xfrm>
            <a:off x="5786446" y="642919"/>
            <a:ext cx="2864607" cy="5096150"/>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 name="Рисунок 2" descr="IMG_0119.JPG"/>
          <p:cNvPicPr>
            <a:picLocks noChangeAspect="1"/>
          </p:cNvPicPr>
          <p:nvPr/>
        </p:nvPicPr>
        <p:blipFill>
          <a:blip r:embed="rId2" cstate="print"/>
          <a:stretch>
            <a:fillRect/>
          </a:stretch>
        </p:blipFill>
        <p:spPr>
          <a:xfrm>
            <a:off x="1214415" y="214290"/>
            <a:ext cx="3619493" cy="2714620"/>
          </a:xfrm>
          <a:prstGeom prst="rect">
            <a:avLst/>
          </a:prstGeom>
        </p:spPr>
      </p:pic>
      <p:pic>
        <p:nvPicPr>
          <p:cNvPr id="4" name="Рисунок 3" descr="IMG_2464.JPG"/>
          <p:cNvPicPr>
            <a:picLocks noChangeAspect="1"/>
          </p:cNvPicPr>
          <p:nvPr/>
        </p:nvPicPr>
        <p:blipFill>
          <a:blip r:embed="rId3" cstate="print"/>
          <a:stretch>
            <a:fillRect/>
          </a:stretch>
        </p:blipFill>
        <p:spPr>
          <a:xfrm>
            <a:off x="1142977" y="3929067"/>
            <a:ext cx="3685569" cy="2071702"/>
          </a:xfrm>
          <a:prstGeom prst="rect">
            <a:avLst/>
          </a:prstGeom>
        </p:spPr>
      </p:pic>
      <p:pic>
        <p:nvPicPr>
          <p:cNvPr id="5" name="Рисунок 4" descr="IMG_2583.JPG"/>
          <p:cNvPicPr>
            <a:picLocks noChangeAspect="1"/>
          </p:cNvPicPr>
          <p:nvPr/>
        </p:nvPicPr>
        <p:blipFill>
          <a:blip r:embed="rId4" cstate="print"/>
          <a:stretch>
            <a:fillRect/>
          </a:stretch>
        </p:blipFill>
        <p:spPr>
          <a:xfrm>
            <a:off x="5572132" y="285728"/>
            <a:ext cx="3096669" cy="5508990"/>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 name="Рисунок 2" descr="IMG_2571.JPG"/>
          <p:cNvPicPr>
            <a:picLocks noChangeAspect="1"/>
          </p:cNvPicPr>
          <p:nvPr/>
        </p:nvPicPr>
        <p:blipFill>
          <a:blip r:embed="rId2" cstate="print"/>
          <a:stretch>
            <a:fillRect/>
          </a:stretch>
        </p:blipFill>
        <p:spPr>
          <a:xfrm>
            <a:off x="1214414" y="142852"/>
            <a:ext cx="6100253" cy="3429024"/>
          </a:xfrm>
          <a:prstGeom prst="rect">
            <a:avLst/>
          </a:prstGeom>
        </p:spPr>
      </p:pic>
      <p:pic>
        <p:nvPicPr>
          <p:cNvPr id="4" name="Рисунок 3" descr="IMG_2605.JPG"/>
          <p:cNvPicPr>
            <a:picLocks noChangeAspect="1"/>
          </p:cNvPicPr>
          <p:nvPr/>
        </p:nvPicPr>
        <p:blipFill>
          <a:blip r:embed="rId3" cstate="print"/>
          <a:stretch>
            <a:fillRect/>
          </a:stretch>
        </p:blipFill>
        <p:spPr>
          <a:xfrm>
            <a:off x="3500430" y="3688575"/>
            <a:ext cx="5214911" cy="2931362"/>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 name="Рисунок 2" descr="IMG_2569.JPG"/>
          <p:cNvPicPr>
            <a:picLocks noChangeAspect="1"/>
          </p:cNvPicPr>
          <p:nvPr/>
        </p:nvPicPr>
        <p:blipFill>
          <a:blip r:embed="rId2" cstate="print"/>
          <a:stretch>
            <a:fillRect/>
          </a:stretch>
        </p:blipFill>
        <p:spPr>
          <a:xfrm>
            <a:off x="4786315" y="785794"/>
            <a:ext cx="4143372" cy="2329038"/>
          </a:xfrm>
          <a:prstGeom prst="rect">
            <a:avLst/>
          </a:prstGeom>
        </p:spPr>
      </p:pic>
      <p:pic>
        <p:nvPicPr>
          <p:cNvPr id="4" name="Рисунок 3" descr="IMG_2631.JPG"/>
          <p:cNvPicPr>
            <a:picLocks noChangeAspect="1"/>
          </p:cNvPicPr>
          <p:nvPr/>
        </p:nvPicPr>
        <p:blipFill>
          <a:blip r:embed="rId3" cstate="print"/>
          <a:stretch>
            <a:fillRect/>
          </a:stretch>
        </p:blipFill>
        <p:spPr>
          <a:xfrm>
            <a:off x="4786315" y="3316944"/>
            <a:ext cx="4143404" cy="2329056"/>
          </a:xfrm>
          <a:prstGeom prst="rect">
            <a:avLst/>
          </a:prstGeom>
        </p:spPr>
      </p:pic>
      <p:pic>
        <p:nvPicPr>
          <p:cNvPr id="5" name="Рисунок 4" descr="IMG_2667.JPG"/>
          <p:cNvPicPr>
            <a:picLocks noChangeAspect="1"/>
          </p:cNvPicPr>
          <p:nvPr/>
        </p:nvPicPr>
        <p:blipFill>
          <a:blip r:embed="rId4" cstate="print"/>
          <a:stretch>
            <a:fillRect/>
          </a:stretch>
        </p:blipFill>
        <p:spPr>
          <a:xfrm>
            <a:off x="1285852" y="642919"/>
            <a:ext cx="3172323" cy="5643578"/>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1"/>
            <a:ext cx="7498080" cy="5083505"/>
          </a:xfrm>
        </p:spPr>
        <p:txBody>
          <a:bodyPr anchor="t">
            <a:noAutofit/>
          </a:bodyPr>
          <a:lstStyle/>
          <a:p>
            <a:pPr algn="just"/>
            <a:r>
              <a:rPr lang="ru-RU" sz="2000" dirty="0" smtClean="0">
                <a:latin typeface="Times New Roman" pitchFamily="18" charset="0"/>
                <a:cs typeface="Times New Roman" pitchFamily="18" charset="0"/>
              </a:rPr>
              <a:t>	Для </a:t>
            </a:r>
            <a:r>
              <a:rPr lang="ru-RU" sz="2000" dirty="0" smtClean="0">
                <a:latin typeface="Times New Roman" pitchFamily="18" charset="0"/>
                <a:cs typeface="Times New Roman" pitchFamily="18" charset="0"/>
              </a:rPr>
              <a:t>повышения эффективности процесса дистанционного обучения детей плетению в технике «Макраме» дополнительно к </a:t>
            </a:r>
            <a:r>
              <a:rPr lang="en-US" sz="2000" dirty="0" smtClean="0">
                <a:latin typeface="Times New Roman" pitchFamily="18" charset="0"/>
                <a:cs typeface="Times New Roman" pitchFamily="18" charset="0"/>
              </a:rPr>
              <a:t>on</a:t>
            </a:r>
            <a:r>
              <a:rPr lang="ru-RU" sz="2000" dirty="0" smtClean="0">
                <a:latin typeface="Times New Roman" pitchFamily="18" charset="0"/>
                <a:cs typeface="Times New Roman" pitchFamily="18" charset="0"/>
              </a:rPr>
              <a:t>-</a:t>
            </a:r>
            <a:r>
              <a:rPr lang="en-US" sz="2000" dirty="0" smtClean="0">
                <a:latin typeface="Times New Roman" pitchFamily="18" charset="0"/>
                <a:cs typeface="Times New Roman" pitchFamily="18" charset="0"/>
              </a:rPr>
              <a:t>line</a:t>
            </a:r>
            <a:r>
              <a:rPr lang="ru-RU" sz="2000" dirty="0" smtClean="0">
                <a:latin typeface="Times New Roman" pitchFamily="18" charset="0"/>
                <a:cs typeface="Times New Roman" pitchFamily="18" charset="0"/>
              </a:rPr>
              <a:t> ресурсу в социальной сети «В контакте» был создан обучающий ресурс на </a:t>
            </a:r>
            <a:r>
              <a:rPr lang="ru-RU" sz="2000" dirty="0" smtClean="0">
                <a:latin typeface="Times New Roman" pitchFamily="18" charset="0"/>
                <a:cs typeface="Times New Roman" pitchFamily="18" charset="0"/>
              </a:rPr>
              <a:t>программной платформе </a:t>
            </a:r>
            <a:r>
              <a:rPr lang="en-US" sz="2000" dirty="0" smtClean="0">
                <a:latin typeface="Times New Roman" pitchFamily="18" charset="0"/>
                <a:cs typeface="Times New Roman" pitchFamily="18" charset="0"/>
              </a:rPr>
              <a:t>SWAY</a:t>
            </a:r>
            <a:r>
              <a:rPr lang="ru-RU" sz="2000" dirty="0" smtClean="0">
                <a:latin typeface="Times New Roman" pitchFamily="18" charset="0"/>
                <a:cs typeface="Times New Roman" pitchFamily="18" charset="0"/>
              </a:rPr>
              <a:t>. </a:t>
            </a:r>
            <a:br>
              <a:rPr lang="ru-RU" sz="2000" dirty="0" smtClean="0">
                <a:latin typeface="Times New Roman" pitchFamily="18" charset="0"/>
                <a:cs typeface="Times New Roman" pitchFamily="18" charset="0"/>
              </a:rPr>
            </a:br>
            <a:r>
              <a:rPr lang="en-US" sz="2000" dirty="0" smtClean="0">
                <a:latin typeface="Times New Roman" pitchFamily="18" charset="0"/>
                <a:cs typeface="Times New Roman" pitchFamily="18" charset="0"/>
              </a:rPr>
              <a:t>SWAY </a:t>
            </a:r>
            <a:r>
              <a:rPr lang="ru-RU" sz="2000" dirty="0" smtClean="0">
                <a:latin typeface="Times New Roman" pitchFamily="18" charset="0"/>
                <a:cs typeface="Times New Roman" pitchFamily="18" charset="0"/>
              </a:rPr>
              <a:t>– это новое приложение </a:t>
            </a:r>
            <a:r>
              <a:rPr lang="en-US" sz="2000" dirty="0" smtClean="0">
                <a:latin typeface="Times New Roman" pitchFamily="18" charset="0"/>
                <a:cs typeface="Times New Roman" pitchFamily="18" charset="0"/>
              </a:rPr>
              <a:t>Microsoft</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Office</a:t>
            </a:r>
            <a:r>
              <a:rPr lang="ru-RU" sz="2000" dirty="0" smtClean="0">
                <a:latin typeface="Times New Roman" pitchFamily="18" charset="0"/>
                <a:cs typeface="Times New Roman" pitchFamily="18" charset="0"/>
              </a:rPr>
              <a:t>, позволяющее собрать </a:t>
            </a:r>
            <a:r>
              <a:rPr lang="ru-RU" sz="2000" dirty="0" err="1" smtClean="0">
                <a:latin typeface="Times New Roman" pitchFamily="18" charset="0"/>
                <a:cs typeface="Times New Roman" pitchFamily="18" charset="0"/>
              </a:rPr>
              <a:t>контент</a:t>
            </a:r>
            <a:r>
              <a:rPr lang="ru-RU" sz="2000" dirty="0" smtClean="0">
                <a:latin typeface="Times New Roman" pitchFamily="18" charset="0"/>
                <a:cs typeface="Times New Roman" pitchFamily="18" charset="0"/>
              </a:rPr>
              <a:t> из разных источников в едином красочном файле и просматривать его на любом устройстве в удобном формате. Сервис </a:t>
            </a:r>
            <a:r>
              <a:rPr lang="en-US" sz="2000" dirty="0" smtClean="0">
                <a:latin typeface="Times New Roman" pitchFamily="18" charset="0"/>
                <a:cs typeface="Times New Roman" pitchFamily="18" charset="0"/>
              </a:rPr>
              <a:t>SWAY </a:t>
            </a:r>
            <a:r>
              <a:rPr lang="ru-RU" sz="2000" dirty="0" smtClean="0">
                <a:latin typeface="Times New Roman" pitchFamily="18" charset="0"/>
                <a:cs typeface="Times New Roman" pitchFamily="18" charset="0"/>
              </a:rPr>
              <a:t>– достаточно гибкий и универсальный инструмент для использования как на стадии создания электронных материалов, так и в ходе, например</a:t>
            </a:r>
            <a:r>
              <a:rPr lang="ru-RU" sz="2000" dirty="0" smtClean="0">
                <a:latin typeface="Times New Roman" pitchFamily="18" charset="0"/>
                <a:cs typeface="Times New Roman" pitchFamily="18" charset="0"/>
              </a:rPr>
              <a:t>, организации обучения.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t>
            </a:r>
            <a:r>
              <a:rPr lang="ru-RU" sz="2000" dirty="0" smtClean="0">
                <a:latin typeface="Times New Roman" pitchFamily="18" charset="0"/>
                <a:cs typeface="Times New Roman" pitchFamily="18" charset="0"/>
              </a:rPr>
              <a:t>Оно </a:t>
            </a:r>
            <a:r>
              <a:rPr lang="ru-RU" sz="2000" dirty="0" smtClean="0">
                <a:latin typeface="Times New Roman" pitchFamily="18" charset="0"/>
                <a:cs typeface="Times New Roman" pitchFamily="18" charset="0"/>
              </a:rPr>
              <a:t>помогает создавать отчеты, презентации и проекты, а также делиться ими с учениками и коллегами. Сервис </a:t>
            </a:r>
            <a:r>
              <a:rPr lang="en-US" sz="2000" dirty="0" smtClean="0">
                <a:latin typeface="Times New Roman" pitchFamily="18" charset="0"/>
                <a:cs typeface="Times New Roman" pitchFamily="18" charset="0"/>
              </a:rPr>
              <a:t>Microsoft SWAY </a:t>
            </a:r>
            <a:r>
              <a:rPr lang="ru-RU" sz="2000" dirty="0" smtClean="0">
                <a:latin typeface="Times New Roman" pitchFamily="18" charset="0"/>
                <a:cs typeface="Times New Roman" pitchFamily="18" charset="0"/>
              </a:rPr>
              <a:t>призван удовлетворить потребности тех пользователей и педагогов, которые работают в </a:t>
            </a:r>
            <a:r>
              <a:rPr lang="ru-RU" sz="2000" dirty="0" err="1" smtClean="0">
                <a:latin typeface="Times New Roman" pitchFamily="18" charset="0"/>
                <a:cs typeface="Times New Roman" pitchFamily="18" charset="0"/>
              </a:rPr>
              <a:t>И</a:t>
            </a:r>
            <a:r>
              <a:rPr lang="ru-RU" sz="2000" dirty="0" err="1" smtClean="0">
                <a:latin typeface="Times New Roman" pitchFamily="18" charset="0"/>
                <a:cs typeface="Times New Roman" pitchFamily="18" charset="0"/>
              </a:rPr>
              <a:t>нтернет-сети</a:t>
            </a:r>
            <a:r>
              <a:rPr lang="ru-RU" sz="2000" dirty="0" smtClean="0">
                <a:latin typeface="Times New Roman" pitchFamily="18" charset="0"/>
                <a:cs typeface="Times New Roman" pitchFamily="18" charset="0"/>
              </a:rPr>
              <a:t>, широко используют </a:t>
            </a:r>
            <a:r>
              <a:rPr lang="ru-RU" sz="2000" dirty="0" err="1" smtClean="0">
                <a:latin typeface="Times New Roman" pitchFamily="18" charset="0"/>
                <a:cs typeface="Times New Roman" pitchFamily="18" charset="0"/>
              </a:rPr>
              <a:t>веб-контент</a:t>
            </a:r>
            <a:r>
              <a:rPr lang="ru-RU" sz="2000" dirty="0" smtClean="0">
                <a:latin typeface="Times New Roman" pitchFamily="18" charset="0"/>
                <a:cs typeface="Times New Roman" pitchFamily="18" charset="0"/>
              </a:rPr>
              <a:t> и представляют свои учебные проекты в </a:t>
            </a:r>
            <a:r>
              <a:rPr lang="ru-RU" sz="2000" dirty="0" smtClean="0">
                <a:latin typeface="Times New Roman" pitchFamily="18" charset="0"/>
                <a:cs typeface="Times New Roman" pitchFamily="18" charset="0"/>
              </a:rPr>
              <a:t>с</a:t>
            </a:r>
            <a:r>
              <a:rPr lang="ru-RU" sz="2000" dirty="0" smtClean="0">
                <a:latin typeface="Times New Roman" pitchFamily="18" charset="0"/>
                <a:cs typeface="Times New Roman" pitchFamily="18" charset="0"/>
              </a:rPr>
              <a:t>ети Интернет. </a:t>
            </a:r>
            <a:endParaRPr lang="ru-RU" sz="2000" dirty="0">
              <a:latin typeface="Times New Roman" pitchFamily="18" charset="0"/>
              <a:cs typeface="Times New Roman" pitchFamily="18" charset="0"/>
            </a:endParaRPr>
          </a:p>
        </p:txBody>
      </p:sp>
      <p:pic>
        <p:nvPicPr>
          <p:cNvPr id="3" name="Рисунок 2" descr="resize.jpg"/>
          <p:cNvPicPr>
            <a:picLocks noChangeAspect="1"/>
          </p:cNvPicPr>
          <p:nvPr/>
        </p:nvPicPr>
        <p:blipFill>
          <a:blip r:embed="rId2"/>
          <a:stretch>
            <a:fillRect/>
          </a:stretch>
        </p:blipFill>
        <p:spPr>
          <a:xfrm>
            <a:off x="1285852" y="5429264"/>
            <a:ext cx="7500990" cy="1143008"/>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4226250"/>
          </a:xfrm>
        </p:spPr>
        <p:txBody>
          <a:bodyPr anchor="t">
            <a:normAutofit/>
          </a:bodyPr>
          <a:lstStyle/>
          <a:p>
            <a:pPr algn="just">
              <a:buFont typeface="Arial" pitchFamily="34" charset="0"/>
              <a:buChar char="•"/>
            </a:pPr>
            <a:r>
              <a:rPr lang="ru-RU" sz="2400" dirty="0" smtClean="0">
                <a:solidFill>
                  <a:schemeClr val="tx1"/>
                </a:solidFill>
                <a:latin typeface="Times New Roman" pitchFamily="18" charset="0"/>
                <a:cs typeface="Times New Roman" pitchFamily="18" charset="0"/>
              </a:rPr>
              <a:t>    </a:t>
            </a:r>
            <a:r>
              <a:rPr lang="ru-RU" sz="2000" dirty="0" smtClean="0">
                <a:solidFill>
                  <a:schemeClr val="tx1"/>
                </a:solidFill>
                <a:latin typeface="Times New Roman" pitchFamily="18" charset="0"/>
                <a:cs typeface="Times New Roman" pitchFamily="18" charset="0"/>
              </a:rPr>
              <a:t>В </a:t>
            </a:r>
            <a:r>
              <a:rPr lang="ru-RU" sz="2000" dirty="0" smtClean="0">
                <a:solidFill>
                  <a:schemeClr val="tx1"/>
                </a:solidFill>
                <a:latin typeface="Times New Roman" pitchFamily="18" charset="0"/>
                <a:cs typeface="Times New Roman" pitchFamily="18" charset="0"/>
              </a:rPr>
              <a:t>группе «Магия узлов» в социальной сети «В контакте» обеспечена возможность проведения видео мастер-классов в реальном времени для целой группы детей. При этом обеспечивается более качественная обратная связь, что дает возможность в оперативном режиме корректировать процесс изготовления детьми изделий в технике макраме, исправлять ошибки, отвечать на вопросы детей и родителей, а также лично стимулировать обучающихся на достижение </a:t>
            </a:r>
            <a:r>
              <a:rPr lang="ru-RU" sz="2000" dirty="0" smtClean="0">
                <a:solidFill>
                  <a:schemeClr val="tx1"/>
                </a:solidFill>
                <a:latin typeface="Times New Roman" pitchFamily="18" charset="0"/>
                <a:cs typeface="Times New Roman" pitchFamily="18" charset="0"/>
              </a:rPr>
              <a:t>результатов.</a:t>
            </a:r>
            <a:r>
              <a:rPr lang="ru-RU" sz="2400" dirty="0" smtClean="0">
                <a:solidFill>
                  <a:schemeClr val="tx1"/>
                </a:solidFill>
                <a:latin typeface="Times New Roman" pitchFamily="18" charset="0"/>
                <a:cs typeface="Times New Roman" pitchFamily="18" charset="0"/>
              </a:rPr>
              <a:t/>
            </a:r>
            <a:br>
              <a:rPr lang="ru-RU" sz="2400" dirty="0" smtClean="0">
                <a:solidFill>
                  <a:schemeClr val="tx1"/>
                </a:solidFill>
                <a:latin typeface="Times New Roman" pitchFamily="18" charset="0"/>
                <a:cs typeface="Times New Roman" pitchFamily="18" charset="0"/>
              </a:rPr>
            </a:br>
            <a:endParaRPr lang="ru-RU" sz="2400" dirty="0">
              <a:solidFill>
                <a:schemeClr val="tx1"/>
              </a:solidFill>
              <a:latin typeface="Times New Roman" pitchFamily="18" charset="0"/>
              <a:cs typeface="Times New Roman" pitchFamily="18" charset="0"/>
            </a:endParaRPr>
          </a:p>
        </p:txBody>
      </p:sp>
      <p:pic>
        <p:nvPicPr>
          <p:cNvPr id="3" name="Рисунок 2" descr="Кот1.jpg"/>
          <p:cNvPicPr>
            <a:picLocks noChangeAspect="1"/>
          </p:cNvPicPr>
          <p:nvPr/>
        </p:nvPicPr>
        <p:blipFill>
          <a:blip r:embed="rId2"/>
          <a:stretch>
            <a:fillRect/>
          </a:stretch>
        </p:blipFill>
        <p:spPr>
          <a:xfrm>
            <a:off x="5715008" y="3228201"/>
            <a:ext cx="3197680" cy="3629799"/>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57290" y="0"/>
            <a:ext cx="7498080" cy="785818"/>
          </a:xfrm>
        </p:spPr>
        <p:txBody>
          <a:bodyPr anchor="t">
            <a:normAutofit fontScale="90000"/>
          </a:bodyPr>
          <a:lstStyle/>
          <a:p>
            <a:pPr algn="ctr"/>
            <a:r>
              <a:rPr lang="ru-RU" sz="4400" b="1" dirty="0" smtClean="0">
                <a:solidFill>
                  <a:schemeClr val="tx1"/>
                </a:solidFill>
                <a:latin typeface="Times New Roman" pitchFamily="18" charset="0"/>
                <a:cs typeface="Times New Roman" pitchFamily="18" charset="0"/>
              </a:rPr>
              <a:t>Описание </a:t>
            </a:r>
            <a:r>
              <a:rPr lang="en-US" sz="4400" b="1" dirty="0" smtClean="0">
                <a:solidFill>
                  <a:schemeClr val="tx1"/>
                </a:solidFill>
                <a:latin typeface="Times New Roman" pitchFamily="18" charset="0"/>
                <a:cs typeface="Times New Roman" pitchFamily="18" charset="0"/>
              </a:rPr>
              <a:t>on-line </a:t>
            </a:r>
            <a:r>
              <a:rPr lang="ru-RU" sz="4400" b="1" dirty="0" smtClean="0">
                <a:solidFill>
                  <a:schemeClr val="tx1"/>
                </a:solidFill>
                <a:latin typeface="Times New Roman" pitchFamily="18" charset="0"/>
                <a:cs typeface="Times New Roman" pitchFamily="18" charset="0"/>
              </a:rPr>
              <a:t>курса</a:t>
            </a:r>
            <a:br>
              <a:rPr lang="ru-RU" sz="4400" b="1" dirty="0" smtClean="0">
                <a:solidFill>
                  <a:schemeClr val="tx1"/>
                </a:solidFill>
                <a:latin typeface="Times New Roman" pitchFamily="18" charset="0"/>
                <a:cs typeface="Times New Roman" pitchFamily="18" charset="0"/>
              </a:rPr>
            </a:br>
            <a:endParaRPr lang="ru-RU" sz="1800" dirty="0">
              <a:latin typeface="Times New Roman" pitchFamily="18" charset="0"/>
              <a:cs typeface="Times New Roman" pitchFamily="18" charset="0"/>
            </a:endParaRPr>
          </a:p>
        </p:txBody>
      </p:sp>
      <p:sp>
        <p:nvSpPr>
          <p:cNvPr id="4" name="TextBox 3"/>
          <p:cNvSpPr txBox="1"/>
          <p:nvPr/>
        </p:nvSpPr>
        <p:spPr>
          <a:xfrm>
            <a:off x="1071538" y="714356"/>
            <a:ext cx="7929618" cy="4714908"/>
          </a:xfrm>
          <a:prstGeom prst="rect">
            <a:avLst/>
          </a:prstGeom>
          <a:noFill/>
        </p:spPr>
        <p:txBody>
          <a:bodyPr wrap="square" rtlCol="0">
            <a:spAutoFit/>
          </a:bodyPr>
          <a:lstStyle/>
          <a:p>
            <a:pPr algn="just"/>
            <a:r>
              <a:rPr lang="ru-RU" sz="2000" dirty="0" smtClean="0">
                <a:latin typeface="Times New Roman" pitchFamily="18" charset="0"/>
                <a:cs typeface="Times New Roman" pitchFamily="18" charset="0"/>
              </a:rPr>
              <a:t>	Для </a:t>
            </a:r>
            <a:r>
              <a:rPr lang="ru-RU" sz="2000" dirty="0" smtClean="0">
                <a:latin typeface="Times New Roman" pitchFamily="18" charset="0"/>
                <a:cs typeface="Times New Roman" pitchFamily="18" charset="0"/>
              </a:rPr>
              <a:t>повышения эффективности процесса дистанционного обучения детей плетению в технике «Макраме» дополнительно к </a:t>
            </a:r>
            <a:r>
              <a:rPr lang="en-US" sz="2000" dirty="0" smtClean="0">
                <a:latin typeface="Times New Roman" pitchFamily="18" charset="0"/>
                <a:cs typeface="Times New Roman" pitchFamily="18" charset="0"/>
              </a:rPr>
              <a:t>on</a:t>
            </a:r>
            <a:r>
              <a:rPr lang="ru-RU" sz="2000" dirty="0" smtClean="0">
                <a:latin typeface="Times New Roman" pitchFamily="18" charset="0"/>
                <a:cs typeface="Times New Roman" pitchFamily="18" charset="0"/>
              </a:rPr>
              <a:t>-</a:t>
            </a:r>
            <a:r>
              <a:rPr lang="en-US" sz="2000" dirty="0" smtClean="0">
                <a:latin typeface="Times New Roman" pitchFamily="18" charset="0"/>
                <a:cs typeface="Times New Roman" pitchFamily="18" charset="0"/>
              </a:rPr>
              <a:t>line</a:t>
            </a:r>
            <a:r>
              <a:rPr lang="ru-RU" sz="2000" dirty="0" smtClean="0">
                <a:latin typeface="Times New Roman" pitchFamily="18" charset="0"/>
                <a:cs typeface="Times New Roman" pitchFamily="18" charset="0"/>
              </a:rPr>
              <a:t> ресурсу в социальной сети «В контакте» был создан обучающий ресурс на </a:t>
            </a:r>
            <a:r>
              <a:rPr lang="ru-RU" sz="2000" dirty="0" smtClean="0">
                <a:latin typeface="Times New Roman" pitchFamily="18" charset="0"/>
                <a:cs typeface="Times New Roman" pitchFamily="18" charset="0"/>
              </a:rPr>
              <a:t>программной платформе </a:t>
            </a:r>
            <a:r>
              <a:rPr lang="en-US" sz="2000" dirty="0" smtClean="0">
                <a:latin typeface="Times New Roman" pitchFamily="18" charset="0"/>
                <a:cs typeface="Times New Roman" pitchFamily="18" charset="0"/>
              </a:rPr>
              <a:t>Microsoft</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Office</a:t>
            </a:r>
            <a:r>
              <a:rPr lang="ru-RU" sz="2000" dirty="0" smtClean="0">
                <a:latin typeface="Times New Roman" pitchFamily="18" charset="0"/>
                <a:cs typeface="Times New Roman" pitchFamily="18" charset="0"/>
              </a:rPr>
              <a:t> </a:t>
            </a:r>
            <a:r>
              <a:rPr lang="en-US" sz="2000" dirty="0" smtClean="0">
                <a:latin typeface="Times New Roman" pitchFamily="18" charset="0"/>
                <a:cs typeface="Times New Roman" pitchFamily="18" charset="0"/>
              </a:rPr>
              <a:t>SWAY</a:t>
            </a:r>
            <a:r>
              <a:rPr lang="ru-RU" sz="2000" dirty="0" smtClean="0">
                <a:latin typeface="Times New Roman" pitchFamily="18" charset="0"/>
                <a:cs typeface="Times New Roman" pitchFamily="18" charset="0"/>
              </a:rPr>
              <a:t>.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t>
            </a:r>
            <a:r>
              <a:rPr lang="en-US" sz="2000" dirty="0" smtClean="0">
                <a:latin typeface="Times New Roman" pitchFamily="18" charset="0"/>
                <a:cs typeface="Times New Roman" pitchFamily="18" charset="0"/>
              </a:rPr>
              <a:t>SWAY </a:t>
            </a:r>
            <a:r>
              <a:rPr lang="ru-RU" sz="2000" dirty="0" smtClean="0">
                <a:latin typeface="Times New Roman" pitchFamily="18" charset="0"/>
                <a:cs typeface="Times New Roman" pitchFamily="18" charset="0"/>
              </a:rPr>
              <a:t>– это новое приложение </a:t>
            </a:r>
            <a:r>
              <a:rPr lang="en-US" sz="2000" dirty="0" smtClean="0">
                <a:latin typeface="Times New Roman" pitchFamily="18" charset="0"/>
                <a:cs typeface="Times New Roman" pitchFamily="18" charset="0"/>
              </a:rPr>
              <a:t>Microsoft</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Office</a:t>
            </a:r>
            <a:r>
              <a:rPr lang="ru-RU" sz="2000" dirty="0" smtClean="0">
                <a:latin typeface="Times New Roman" pitchFamily="18" charset="0"/>
                <a:cs typeface="Times New Roman" pitchFamily="18" charset="0"/>
              </a:rPr>
              <a:t>, позволяющее собрать </a:t>
            </a:r>
            <a:r>
              <a:rPr lang="ru-RU" sz="2000" dirty="0" err="1" smtClean="0">
                <a:latin typeface="Times New Roman" pitchFamily="18" charset="0"/>
                <a:cs typeface="Times New Roman" pitchFamily="18" charset="0"/>
              </a:rPr>
              <a:t>контент</a:t>
            </a:r>
            <a:r>
              <a:rPr lang="ru-RU" sz="2000" dirty="0" smtClean="0">
                <a:latin typeface="Times New Roman" pitchFamily="18" charset="0"/>
                <a:cs typeface="Times New Roman" pitchFamily="18" charset="0"/>
              </a:rPr>
              <a:t> из разных источников в едином красочном файле и просматривать его на любом устройстве в удобном формате. Сервис </a:t>
            </a:r>
            <a:r>
              <a:rPr lang="en-US" sz="2000" dirty="0" smtClean="0">
                <a:latin typeface="Times New Roman" pitchFamily="18" charset="0"/>
                <a:cs typeface="Times New Roman" pitchFamily="18" charset="0"/>
              </a:rPr>
              <a:t>SWAY </a:t>
            </a:r>
            <a:r>
              <a:rPr lang="ru-RU" sz="2000" dirty="0" smtClean="0">
                <a:latin typeface="Times New Roman" pitchFamily="18" charset="0"/>
                <a:cs typeface="Times New Roman" pitchFamily="18" charset="0"/>
              </a:rPr>
              <a:t>– достаточно гибкий и универсальный инструмент для использования как на стадии создания электронных материалов, так и в ходе, например, организации обучения. Оно помогает создавать отчеты, презентации и проекты, а также делиться ими с учениками и коллегами. Сервис </a:t>
            </a:r>
            <a:r>
              <a:rPr lang="en-US" sz="2000" dirty="0" smtClean="0">
                <a:latin typeface="Times New Roman" pitchFamily="18" charset="0"/>
                <a:cs typeface="Times New Roman" pitchFamily="18" charset="0"/>
              </a:rPr>
              <a:t>Microsoft SWAY </a:t>
            </a:r>
            <a:r>
              <a:rPr lang="ru-RU" sz="2000" dirty="0" smtClean="0">
                <a:latin typeface="Times New Roman" pitchFamily="18" charset="0"/>
                <a:cs typeface="Times New Roman" pitchFamily="18" charset="0"/>
              </a:rPr>
              <a:t>призван удовлетворить потребности тех пользователей и педагогов, которые работают в </a:t>
            </a:r>
            <a:r>
              <a:rPr lang="ru-RU" sz="2000" dirty="0" err="1" smtClean="0">
                <a:latin typeface="Times New Roman" pitchFamily="18" charset="0"/>
                <a:cs typeface="Times New Roman" pitchFamily="18" charset="0"/>
              </a:rPr>
              <a:t>интернет-сети</a:t>
            </a:r>
            <a:r>
              <a:rPr lang="ru-RU" sz="2000" dirty="0" smtClean="0">
                <a:latin typeface="Times New Roman" pitchFamily="18" charset="0"/>
                <a:cs typeface="Times New Roman" pitchFamily="18" charset="0"/>
              </a:rPr>
              <a:t>, широко используют </a:t>
            </a:r>
            <a:r>
              <a:rPr lang="ru-RU" sz="2000" dirty="0" err="1" smtClean="0">
                <a:latin typeface="Times New Roman" pitchFamily="18" charset="0"/>
                <a:cs typeface="Times New Roman" pitchFamily="18" charset="0"/>
              </a:rPr>
              <a:t>веб-контент</a:t>
            </a:r>
            <a:r>
              <a:rPr lang="ru-RU" sz="2000" dirty="0" smtClean="0">
                <a:latin typeface="Times New Roman" pitchFamily="18" charset="0"/>
                <a:cs typeface="Times New Roman" pitchFamily="18" charset="0"/>
              </a:rPr>
              <a:t> и представляют свои учебные проекты в интернете. </a:t>
            </a:r>
            <a:endParaRPr lang="ru-RU" sz="2000" dirty="0"/>
          </a:p>
        </p:txBody>
      </p:sp>
      <p:pic>
        <p:nvPicPr>
          <p:cNvPr id="5" name="Рисунок 4" descr="resize.jpg"/>
          <p:cNvPicPr>
            <a:picLocks noChangeAspect="1"/>
          </p:cNvPicPr>
          <p:nvPr/>
        </p:nvPicPr>
        <p:blipFill>
          <a:blip r:embed="rId2"/>
          <a:stretch>
            <a:fillRect/>
          </a:stretch>
        </p:blipFill>
        <p:spPr>
          <a:xfrm>
            <a:off x="1285852" y="5500702"/>
            <a:ext cx="7643866" cy="1143008"/>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Кот2.jpg"/>
          <p:cNvPicPr>
            <a:picLocks noChangeAspect="1"/>
          </p:cNvPicPr>
          <p:nvPr/>
        </p:nvPicPr>
        <p:blipFill>
          <a:blip r:embed="rId2"/>
          <a:stretch>
            <a:fillRect/>
          </a:stretch>
        </p:blipFill>
        <p:spPr>
          <a:xfrm>
            <a:off x="1071538" y="4000504"/>
            <a:ext cx="2860172" cy="2535152"/>
          </a:xfrm>
          <a:prstGeom prst="rect">
            <a:avLst/>
          </a:prstGeom>
        </p:spPr>
      </p:pic>
      <p:sp>
        <p:nvSpPr>
          <p:cNvPr id="2" name="Заголовок 1"/>
          <p:cNvSpPr>
            <a:spLocks noGrp="1"/>
          </p:cNvSpPr>
          <p:nvPr>
            <p:ph type="title"/>
          </p:nvPr>
        </p:nvSpPr>
        <p:spPr>
          <a:xfrm>
            <a:off x="1214414" y="714356"/>
            <a:ext cx="7498080" cy="4214842"/>
          </a:xfrm>
        </p:spPr>
        <p:txBody>
          <a:bodyPr>
            <a:noAutofit/>
          </a:bodyPr>
          <a:lstStyle/>
          <a:p>
            <a:pPr lvl="0" algn="just"/>
            <a:r>
              <a:rPr lang="ru-RU" sz="2000" dirty="0" smtClean="0">
                <a:latin typeface="Times New Roman" pitchFamily="18" charset="0"/>
                <a:cs typeface="Times New Roman" pitchFamily="18" charset="0"/>
              </a:rPr>
              <a:t>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Сервис </a:t>
            </a:r>
            <a:r>
              <a:rPr lang="ru-RU" sz="2000" dirty="0" smtClean="0">
                <a:latin typeface="Times New Roman" pitchFamily="18" charset="0"/>
                <a:cs typeface="Times New Roman" pitchFamily="18" charset="0"/>
              </a:rPr>
              <a:t>разработан с акцентом на мобильность и облачные технологии. Он доступен с любого устройства, поддерживающего доступ в интернет. С программой работают через компьютеры с любой операционной системой, или через смартфоны и планшеты</a:t>
            </a:r>
            <a:r>
              <a:rPr lang="ru-RU" sz="2000" dirty="0" smtClean="0">
                <a:latin typeface="Times New Roman" pitchFamily="18" charset="0"/>
                <a:cs typeface="Times New Roman" pitchFamily="18" charset="0"/>
              </a:rPr>
              <a:t>.</a:t>
            </a: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 </a:t>
            </a:r>
            <a:r>
              <a:rPr lang="ru-RU" sz="2000" dirty="0" smtClean="0">
                <a:latin typeface="Times New Roman" pitchFamily="18" charset="0"/>
                <a:cs typeface="Times New Roman" pitchFamily="18" charset="0"/>
              </a:rPr>
              <a:t> При </a:t>
            </a:r>
            <a:r>
              <a:rPr lang="ru-RU" sz="2000" dirty="0" smtClean="0">
                <a:latin typeface="Times New Roman" pitchFamily="18" charset="0"/>
                <a:cs typeface="Times New Roman" pitchFamily="18" charset="0"/>
              </a:rPr>
              <a:t>создании презентации, нет никакой необходимости в переходе в соответствующие приложения, при совершении какого-либо действия с выбранным элементом. Графика, текст, фото, видео теперь доступны для интеллектуального выбора и их обработки в рамках </a:t>
            </a:r>
            <a:r>
              <a:rPr lang="ru-RU" sz="2000" dirty="0" smtClean="0">
                <a:latin typeface="Times New Roman" pitchFamily="18" charset="0"/>
                <a:cs typeface="Times New Roman" pitchFamily="18" charset="0"/>
              </a:rPr>
              <a:t>программного обеспечения </a:t>
            </a:r>
            <a:r>
              <a:rPr lang="en-US" sz="2000" dirty="0" smtClean="0">
                <a:latin typeface="Times New Roman" pitchFamily="18" charset="0"/>
                <a:cs typeface="Times New Roman" pitchFamily="18" charset="0"/>
              </a:rPr>
              <a:t>SWAY</a:t>
            </a:r>
            <a:r>
              <a:rPr lang="ru-RU" sz="2000" dirty="0" smtClean="0">
                <a:latin typeface="Times New Roman" pitchFamily="18" charset="0"/>
                <a:cs typeface="Times New Roman" pitchFamily="18" charset="0"/>
              </a:rPr>
              <a:t>.</a:t>
            </a: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Готовые </a:t>
            </a:r>
            <a:r>
              <a:rPr lang="ru-RU" sz="2000" dirty="0" smtClean="0">
                <a:latin typeface="Times New Roman" pitchFamily="18" charset="0"/>
                <a:cs typeface="Times New Roman" pitchFamily="18" charset="0"/>
              </a:rPr>
              <a:t>макеты </a:t>
            </a:r>
            <a:r>
              <a:rPr lang="en-US" sz="2000" dirty="0" smtClean="0">
                <a:latin typeface="Times New Roman" pitchFamily="18" charset="0"/>
                <a:cs typeface="Times New Roman" pitchFamily="18" charset="0"/>
              </a:rPr>
              <a:t>SWAY</a:t>
            </a:r>
            <a:r>
              <a:rPr lang="ru-RU" sz="2000" dirty="0" smtClean="0">
                <a:latin typeface="Times New Roman" pitchFamily="18" charset="0"/>
                <a:cs typeface="Times New Roman" pitchFamily="18" charset="0"/>
              </a:rPr>
              <a:t> можно отправлять </a:t>
            </a:r>
            <a:r>
              <a:rPr lang="ru-RU" sz="2000" dirty="0" smtClean="0">
                <a:latin typeface="Times New Roman" pitchFamily="18" charset="0"/>
                <a:cs typeface="Times New Roman" pitchFamily="18" charset="0"/>
              </a:rPr>
              <a:t>любым другим </a:t>
            </a:r>
            <a:r>
              <a:rPr lang="ru-RU" sz="2000" dirty="0" smtClean="0">
                <a:latin typeface="Times New Roman" pitchFamily="18" charset="0"/>
                <a:cs typeface="Times New Roman" pitchFamily="18" charset="0"/>
              </a:rPr>
              <a:t>пользователям</a:t>
            </a:r>
            <a:r>
              <a:rPr lang="ru-RU" sz="2000" dirty="0" smtClean="0"/>
              <a:t>. </a:t>
            </a:r>
            <a:r>
              <a:rPr lang="ru-RU" sz="2000" dirty="0" smtClean="0">
                <a:latin typeface="Times New Roman" pitchFamily="18" charset="0"/>
                <a:cs typeface="Times New Roman" pitchFamily="18" charset="0"/>
              </a:rPr>
              <a:t>Они доступны даже тем пользователям, которые не имеют </a:t>
            </a:r>
            <a:r>
              <a:rPr lang="ru-RU" sz="2000" dirty="0" smtClean="0">
                <a:latin typeface="Times New Roman" pitchFamily="18" charset="0"/>
                <a:cs typeface="Times New Roman" pitchFamily="18" charset="0"/>
              </a:rPr>
              <a:t>установленного программного обеспечения </a:t>
            </a:r>
            <a:r>
              <a:rPr lang="ru-RU" sz="2000" dirty="0" err="1" smtClean="0">
                <a:latin typeface="Times New Roman" pitchFamily="18" charset="0"/>
                <a:cs typeface="Times New Roman" pitchFamily="18" charset="0"/>
              </a:rPr>
              <a:t>Microsoft</a:t>
            </a:r>
            <a:r>
              <a:rPr lang="ru-RU" sz="2000" dirty="0" smtClean="0">
                <a:latin typeface="Times New Roman" pitchFamily="18" charset="0"/>
                <a:cs typeface="Times New Roman" pitchFamily="18" charset="0"/>
              </a:rPr>
              <a:t>.</a:t>
            </a:r>
            <a:r>
              <a:rPr lang="ru-RU" sz="2000" dirty="0" smtClean="0"/>
              <a:t/>
            </a:r>
            <a:br>
              <a:rPr lang="ru-RU" sz="2000" dirty="0" smtClean="0"/>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endParaRPr lang="ru-RU" sz="2000" dirty="0">
              <a:latin typeface="Times New Roman" pitchFamily="18" charset="0"/>
              <a:cs typeface="Times New Roman" pitchFamily="18" charset="0"/>
            </a:endParaRPr>
          </a:p>
        </p:txBody>
      </p:sp>
      <p:sp>
        <p:nvSpPr>
          <p:cNvPr id="4" name="TextBox 3"/>
          <p:cNvSpPr txBox="1"/>
          <p:nvPr/>
        </p:nvSpPr>
        <p:spPr>
          <a:xfrm>
            <a:off x="1214414" y="214290"/>
            <a:ext cx="7643866" cy="400110"/>
          </a:xfrm>
          <a:prstGeom prst="rect">
            <a:avLst/>
          </a:prstGeom>
          <a:noFill/>
        </p:spPr>
        <p:txBody>
          <a:bodyPr wrap="square" rtlCol="0">
            <a:spAutoFit/>
          </a:bodyPr>
          <a:lstStyle/>
          <a:p>
            <a:r>
              <a:rPr lang="ru-RU" sz="2000" b="1" dirty="0" smtClean="0">
                <a:latin typeface="Times New Roman" pitchFamily="18" charset="0"/>
                <a:cs typeface="Times New Roman" pitchFamily="18" charset="0"/>
              </a:rPr>
              <a:t>Основными преимуществами данной платформы являются:</a:t>
            </a:r>
            <a:endParaRPr lang="ru-RU" sz="2000" b="1"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4226250"/>
          </a:xfrm>
        </p:spPr>
        <p:txBody>
          <a:bodyPr>
            <a:normAutofit/>
          </a:bodyPr>
          <a:lstStyle/>
          <a:p>
            <a:pPr algn="just"/>
            <a:r>
              <a:rPr lang="ru-RU" sz="2000" dirty="0" smtClean="0">
                <a:latin typeface="Times New Roman" pitchFamily="18" charset="0"/>
                <a:cs typeface="Times New Roman" pitchFamily="18" charset="0"/>
              </a:rPr>
              <a:t>	По ряду компонентов структура ресурса SWAY повторяет структуру страницы «В контакте». Однако, по всем разделам представлено гораздо большее количество информационных, обучающих текстовых видео- и аудио материалов.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Обеспечена возможность проведения видео мастер-классов в реальном времени для целой группы детей. При этом обеспечивается более качественная связь, что дает возможность в оперативном режиме корректировать процесс изготовления детьми изделий в технике макраме, исправлять ошибки, отвечать на вопросы детей и родителей, а также лично стимулировать обучающихся на достижение требуемого результата.</a:t>
            </a:r>
            <a:br>
              <a:rPr lang="ru-RU" sz="2000" dirty="0" smtClean="0">
                <a:latin typeface="Times New Roman" pitchFamily="18" charset="0"/>
                <a:cs typeface="Times New Roman" pitchFamily="18" charset="0"/>
              </a:rPr>
            </a:br>
            <a:r>
              <a:rPr lang="ru-RU" sz="2000" dirty="0" smtClean="0"/>
              <a:t/>
            </a:r>
            <a:br>
              <a:rPr lang="ru-RU" sz="2000" dirty="0" smtClean="0"/>
            </a:br>
            <a:endParaRPr lang="ru-RU" sz="2000" dirty="0">
              <a:latin typeface="Times New Roman" pitchFamily="18" charset="0"/>
              <a:cs typeface="Times New Roman" pitchFamily="18" charset="0"/>
            </a:endParaRPr>
          </a:p>
        </p:txBody>
      </p:sp>
      <p:pic>
        <p:nvPicPr>
          <p:cNvPr id="3" name="Рисунок 2" descr="Кот3.jpg"/>
          <p:cNvPicPr>
            <a:picLocks noChangeAspect="1"/>
          </p:cNvPicPr>
          <p:nvPr/>
        </p:nvPicPr>
        <p:blipFill>
          <a:blip r:embed="rId2"/>
          <a:stretch>
            <a:fillRect/>
          </a:stretch>
        </p:blipFill>
        <p:spPr>
          <a:xfrm>
            <a:off x="6286512" y="3786190"/>
            <a:ext cx="2213803" cy="2861744"/>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1"/>
            <a:ext cx="7498080" cy="2726051"/>
          </a:xfrm>
        </p:spPr>
        <p:txBody>
          <a:bodyPr anchor="t">
            <a:noAutofit/>
          </a:bodyPr>
          <a:lstStyle/>
          <a:p>
            <a:pPr lvl="0"/>
            <a:r>
              <a:rPr lang="ru-RU" sz="2000" b="1" dirty="0" smtClean="0">
                <a:latin typeface="Times New Roman" pitchFamily="18" charset="0"/>
                <a:cs typeface="Times New Roman" pitchFamily="18" charset="0"/>
              </a:rPr>
              <a:t>В состав ресурса SWAY входят следующие разделы:</a:t>
            </a:r>
            <a:br>
              <a:rPr lang="ru-RU" sz="2000" b="1" dirty="0" smtClean="0">
                <a:latin typeface="Times New Roman" pitchFamily="18" charset="0"/>
                <a:cs typeface="Times New Roman" pitchFamily="18" charset="0"/>
              </a:rPr>
            </a:br>
            <a:r>
              <a:rPr lang="ru-RU" sz="2000" b="1" dirty="0" smtClean="0">
                <a:latin typeface="Times New Roman" pitchFamily="18" charset="0"/>
                <a:cs typeface="Times New Roman" pitchFamily="18" charset="0"/>
              </a:rPr>
              <a:t/>
            </a:r>
            <a:br>
              <a:rPr lang="ru-RU" sz="2000" b="1"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t>
            </a:r>
            <a:r>
              <a:rPr lang="ru-RU" sz="2000" dirty="0" smtClean="0">
                <a:latin typeface="Times New Roman" pitchFamily="18" charset="0"/>
                <a:cs typeface="Times New Roman" pitchFamily="18" charset="0"/>
              </a:rPr>
              <a:t>	</a:t>
            </a:r>
            <a:r>
              <a:rPr lang="ru-RU" sz="2000" b="1" dirty="0" smtClean="0">
                <a:latin typeface="Times New Roman" pitchFamily="18" charset="0"/>
                <a:cs typeface="Times New Roman" pitchFamily="18" charset="0"/>
              </a:rPr>
              <a:t>«Из истории». </a:t>
            </a:r>
            <a:r>
              <a:rPr lang="ru-RU" sz="2000" dirty="0" smtClean="0">
                <a:latin typeface="Times New Roman" pitchFamily="18" charset="0"/>
                <a:cs typeface="Times New Roman" pitchFamily="18" charset="0"/>
              </a:rPr>
              <a:t>В данном разделе представлена развернутая информации об истории возникновения техники макраме, существующие в настоящее время техники макраме, </a:t>
            </a:r>
            <a:r>
              <a:rPr lang="ru-RU" sz="2000" dirty="0" err="1" smtClean="0">
                <a:latin typeface="Times New Roman" pitchFamily="18" charset="0"/>
                <a:cs typeface="Times New Roman" pitchFamily="18" charset="0"/>
              </a:rPr>
              <a:t>джунгодзе</a:t>
            </a:r>
            <a:r>
              <a:rPr lang="ru-RU" sz="2000" dirty="0" smtClean="0">
                <a:latin typeface="Times New Roman" pitchFamily="18" charset="0"/>
                <a:cs typeface="Times New Roman" pitchFamily="18" charset="0"/>
              </a:rPr>
              <a:t> и </a:t>
            </a:r>
            <a:r>
              <a:rPr lang="ru-RU" sz="2000" dirty="0" err="1" smtClean="0">
                <a:latin typeface="Times New Roman" pitchFamily="18" charset="0"/>
                <a:cs typeface="Times New Roman" pitchFamily="18" charset="0"/>
              </a:rPr>
              <a:t>мидзухики</a:t>
            </a:r>
            <a:r>
              <a:rPr lang="ru-RU" sz="2000" dirty="0" smtClean="0">
                <a:latin typeface="Times New Roman" pitchFamily="18" charset="0"/>
                <a:cs typeface="Times New Roman" pitchFamily="18" charset="0"/>
              </a:rPr>
              <a:t>.</a:t>
            </a:r>
            <a:br>
              <a:rPr lang="ru-RU" sz="2000" dirty="0" smtClean="0">
                <a:latin typeface="Times New Roman" pitchFamily="18" charset="0"/>
                <a:cs typeface="Times New Roman" pitchFamily="18" charset="0"/>
              </a:rPr>
            </a:br>
            <a:r>
              <a:rPr lang="ru-RU" sz="2000" u="sng" dirty="0" smtClean="0">
                <a:latin typeface="Times New Roman" pitchFamily="18" charset="0"/>
                <a:cs typeface="Times New Roman" pitchFamily="18" charset="0"/>
                <a:hlinkClick r:id="rId2"/>
              </a:rPr>
              <a:t>http://www.nadomu.com/makrame-istoriya-vozniknoveniya</a:t>
            </a:r>
            <a:r>
              <a:rPr lang="ru-RU" sz="2000" u="sng" dirty="0" smtClean="0">
                <a:latin typeface="Times New Roman" pitchFamily="18" charset="0"/>
                <a:cs typeface="Times New Roman" pitchFamily="18" charset="0"/>
              </a:rPr>
              <a:t/>
            </a:r>
            <a:br>
              <a:rPr lang="ru-RU" sz="2000" u="sng" dirty="0" smtClean="0">
                <a:latin typeface="Times New Roman" pitchFamily="18" charset="0"/>
                <a:cs typeface="Times New Roman" pitchFamily="18" charset="0"/>
              </a:rPr>
            </a:br>
            <a:r>
              <a:rPr lang="ru-RU" sz="2000" u="sng" dirty="0" smtClean="0">
                <a:latin typeface="Times New Roman" pitchFamily="18" charset="0"/>
                <a:cs typeface="Times New Roman" pitchFamily="18" charset="0"/>
              </a:rPr>
              <a:t/>
            </a:r>
            <a:br>
              <a:rPr lang="ru-RU" sz="2000" u="sng" dirty="0" smtClean="0">
                <a:latin typeface="Times New Roman" pitchFamily="18" charset="0"/>
                <a:cs typeface="Times New Roman" pitchFamily="18" charset="0"/>
              </a:rPr>
            </a:br>
            <a:endParaRPr lang="ru-RU" sz="2000" b="1" dirty="0">
              <a:latin typeface="Times New Roman" pitchFamily="18" charset="0"/>
              <a:cs typeface="Times New Roman" pitchFamily="18" charset="0"/>
            </a:endParaRPr>
          </a:p>
        </p:txBody>
      </p:sp>
      <p:pic>
        <p:nvPicPr>
          <p:cNvPr id="3" name="Рисунок 2" descr="unnamed.jpg"/>
          <p:cNvPicPr>
            <a:picLocks noChangeAspect="1"/>
          </p:cNvPicPr>
          <p:nvPr/>
        </p:nvPicPr>
        <p:blipFill>
          <a:blip r:embed="rId3"/>
          <a:stretch>
            <a:fillRect/>
          </a:stretch>
        </p:blipFill>
        <p:spPr>
          <a:xfrm>
            <a:off x="1142976" y="3500438"/>
            <a:ext cx="4091942" cy="3068956"/>
          </a:xfrm>
          <a:prstGeom prst="rect">
            <a:avLst/>
          </a:prstGeom>
        </p:spPr>
      </p:pic>
      <p:pic>
        <p:nvPicPr>
          <p:cNvPr id="4" name="Рисунок 3" descr="Без названия.jpg"/>
          <p:cNvPicPr>
            <a:picLocks noChangeAspect="1"/>
          </p:cNvPicPr>
          <p:nvPr/>
        </p:nvPicPr>
        <p:blipFill>
          <a:blip r:embed="rId4"/>
          <a:stretch>
            <a:fillRect/>
          </a:stretch>
        </p:blipFill>
        <p:spPr>
          <a:xfrm>
            <a:off x="5643570" y="3357562"/>
            <a:ext cx="3346222" cy="3214710"/>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28728" y="428604"/>
            <a:ext cx="7498080" cy="1857388"/>
          </a:xfrm>
        </p:spPr>
        <p:txBody>
          <a:bodyPr anchor="t">
            <a:normAutofit/>
          </a:bodyPr>
          <a:lstStyle/>
          <a:p>
            <a:pPr lvl="0" algn="just"/>
            <a:r>
              <a:rPr lang="ru-RU" sz="2400" dirty="0" smtClean="0">
                <a:solidFill>
                  <a:schemeClr val="tx1"/>
                </a:solidFill>
                <a:latin typeface="Times New Roman" pitchFamily="18" charset="0"/>
                <a:cs typeface="Times New Roman" pitchFamily="18" charset="0"/>
              </a:rPr>
              <a:t>	</a:t>
            </a:r>
            <a:r>
              <a:rPr lang="ru-RU" sz="2000" b="1" dirty="0" smtClean="0">
                <a:solidFill>
                  <a:schemeClr val="tx1"/>
                </a:solidFill>
                <a:latin typeface="Times New Roman" pitchFamily="18" charset="0"/>
                <a:cs typeface="Times New Roman" pitchFamily="18" charset="0"/>
              </a:rPr>
              <a:t>«Технология плетения». </a:t>
            </a:r>
            <a:r>
              <a:rPr lang="ru-RU" sz="2000" dirty="0" smtClean="0">
                <a:solidFill>
                  <a:schemeClr val="tx1"/>
                </a:solidFill>
                <a:latin typeface="Times New Roman" pitchFamily="18" charset="0"/>
                <a:cs typeface="Times New Roman" pitchFamily="18" charset="0"/>
              </a:rPr>
              <a:t>В данном разделе представлены технологии навески нитей для начала плетения. Нити можно навешивать очень многими способами: простая навеска, двойная навеска, ажурная, с "пико", по кругу и т.д. Представлены образцы схем различных навесок нитей.</a:t>
            </a:r>
            <a:endParaRPr lang="ru-RU" sz="2000" dirty="0">
              <a:solidFill>
                <a:schemeClr val="tx1"/>
              </a:solidFill>
              <a:latin typeface="Times New Roman" pitchFamily="18" charset="0"/>
              <a:cs typeface="Times New Roman" pitchFamily="18" charset="0"/>
            </a:endParaRPr>
          </a:p>
        </p:txBody>
      </p:sp>
      <p:pic>
        <p:nvPicPr>
          <p:cNvPr id="3" name="Рисунок 2" descr="makrame-dlya-nachinayuschih-shemy-pleteniya-20.jpg"/>
          <p:cNvPicPr>
            <a:picLocks noChangeAspect="1"/>
          </p:cNvPicPr>
          <p:nvPr/>
        </p:nvPicPr>
        <p:blipFill>
          <a:blip r:embed="rId2"/>
          <a:stretch>
            <a:fillRect/>
          </a:stretch>
        </p:blipFill>
        <p:spPr>
          <a:xfrm>
            <a:off x="1285852" y="2857496"/>
            <a:ext cx="2000264" cy="3339012"/>
          </a:xfrm>
          <a:prstGeom prst="rect">
            <a:avLst/>
          </a:prstGeom>
        </p:spPr>
      </p:pic>
      <p:pic>
        <p:nvPicPr>
          <p:cNvPr id="4" name="Рисунок 3" descr="42475e8f42032fa35711f66057d3375c.jpg"/>
          <p:cNvPicPr>
            <a:picLocks noChangeAspect="1"/>
          </p:cNvPicPr>
          <p:nvPr/>
        </p:nvPicPr>
        <p:blipFill>
          <a:blip r:embed="rId3"/>
          <a:stretch>
            <a:fillRect/>
          </a:stretch>
        </p:blipFill>
        <p:spPr>
          <a:xfrm>
            <a:off x="6215076" y="2786058"/>
            <a:ext cx="2517073" cy="3357586"/>
          </a:xfrm>
          <a:prstGeom prst="rect">
            <a:avLst/>
          </a:prstGeom>
        </p:spPr>
      </p:pic>
      <p:pic>
        <p:nvPicPr>
          <p:cNvPr id="5" name="Рисунок 4" descr="0.jpg"/>
          <p:cNvPicPr>
            <a:picLocks noChangeAspect="1"/>
          </p:cNvPicPr>
          <p:nvPr/>
        </p:nvPicPr>
        <p:blipFill>
          <a:blip r:embed="rId4"/>
          <a:stretch>
            <a:fillRect/>
          </a:stretch>
        </p:blipFill>
        <p:spPr>
          <a:xfrm>
            <a:off x="3571870" y="2928934"/>
            <a:ext cx="2452895" cy="3143273"/>
          </a:xfrm>
          <a:prstGeom prst="rect">
            <a:avLst/>
          </a:prstGeo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57290" y="0"/>
            <a:ext cx="7498080" cy="2786058"/>
          </a:xfrm>
        </p:spPr>
        <p:txBody>
          <a:bodyPr>
            <a:normAutofit fontScale="90000"/>
          </a:bodyPr>
          <a:lstStyle/>
          <a:p>
            <a:pPr lvl="0" algn="just"/>
            <a:r>
              <a:rPr lang="ru-RU" sz="2700" dirty="0" smtClean="0">
                <a:solidFill>
                  <a:schemeClr val="tx1"/>
                </a:solidFill>
                <a:latin typeface="Times New Roman" pitchFamily="18" charset="0"/>
                <a:cs typeface="Times New Roman" pitchFamily="18" charset="0"/>
              </a:rPr>
              <a:t>	</a:t>
            </a:r>
            <a:r>
              <a:rPr lang="ru-RU" sz="2200" dirty="0" smtClean="0">
                <a:solidFill>
                  <a:schemeClr val="tx1"/>
                </a:solidFill>
                <a:latin typeface="Times New Roman" pitchFamily="18" charset="0"/>
                <a:cs typeface="Times New Roman" pitchFamily="18" charset="0"/>
              </a:rPr>
              <a:t>Кроме </a:t>
            </a:r>
            <a:r>
              <a:rPr lang="ru-RU" sz="2200" dirty="0" smtClean="0">
                <a:solidFill>
                  <a:schemeClr val="tx1"/>
                </a:solidFill>
                <a:latin typeface="Times New Roman" pitchFamily="18" charset="0"/>
                <a:cs typeface="Times New Roman" pitchFamily="18" charset="0"/>
              </a:rPr>
              <a:t>того, </a:t>
            </a:r>
            <a:r>
              <a:rPr lang="ru-RU" sz="2200" dirty="0" smtClean="0">
                <a:solidFill>
                  <a:schemeClr val="tx1"/>
                </a:solidFill>
                <a:latin typeface="Times New Roman" pitchFamily="18" charset="0"/>
                <a:cs typeface="Times New Roman" pitchFamily="18" charset="0"/>
              </a:rPr>
              <a:t>в разделе </a:t>
            </a:r>
            <a:r>
              <a:rPr lang="ru-RU" sz="2200" dirty="0" smtClean="0">
                <a:solidFill>
                  <a:schemeClr val="tx1"/>
                </a:solidFill>
                <a:latin typeface="Times New Roman" pitchFamily="18" charset="0"/>
                <a:cs typeface="Times New Roman" pitchFamily="18" charset="0"/>
              </a:rPr>
              <a:t>представлен </a:t>
            </a:r>
            <a:r>
              <a:rPr lang="ru-RU" sz="2200" dirty="0" smtClean="0">
                <a:solidFill>
                  <a:schemeClr val="tx1"/>
                </a:solidFill>
                <a:latin typeface="Times New Roman" pitchFamily="18" charset="0"/>
                <a:cs typeface="Times New Roman" pitchFamily="18" charset="0"/>
              </a:rPr>
              <a:t>порядок плетения различных узлов и узоров, в </a:t>
            </a:r>
            <a:r>
              <a:rPr lang="ru-RU" sz="2200" dirty="0" smtClean="0">
                <a:solidFill>
                  <a:schemeClr val="tx1"/>
                </a:solidFill>
                <a:latin typeface="Times New Roman" pitchFamily="18" charset="0"/>
                <a:cs typeface="Times New Roman" pitchFamily="18" charset="0"/>
              </a:rPr>
              <a:t>частности, </a:t>
            </a:r>
            <a:r>
              <a:rPr lang="ru-RU" sz="2200" dirty="0" smtClean="0">
                <a:solidFill>
                  <a:schemeClr val="tx1"/>
                </a:solidFill>
                <a:latin typeface="Times New Roman" pitchFamily="18" charset="0"/>
                <a:cs typeface="Times New Roman" pitchFamily="18" charset="0"/>
              </a:rPr>
              <a:t>двойного плоского узла, </a:t>
            </a:r>
            <a:r>
              <a:rPr lang="ru-RU" sz="2200" dirty="0" smtClean="0">
                <a:solidFill>
                  <a:schemeClr val="tx1"/>
                </a:solidFill>
                <a:latin typeface="Times New Roman" pitchFamily="18" charset="0"/>
                <a:cs typeface="Times New Roman" pitchFamily="18" charset="0"/>
              </a:rPr>
              <a:t>вертикальной, горизонтальной </a:t>
            </a:r>
            <a:r>
              <a:rPr lang="ru-RU" sz="2200" dirty="0" err="1" smtClean="0">
                <a:solidFill>
                  <a:schemeClr val="tx1"/>
                </a:solidFill>
                <a:latin typeface="Times New Roman" pitchFamily="18" charset="0"/>
                <a:cs typeface="Times New Roman" pitchFamily="18" charset="0"/>
              </a:rPr>
              <a:t>бриды</a:t>
            </a:r>
            <a:r>
              <a:rPr lang="ru-RU" sz="2200" dirty="0" smtClean="0">
                <a:solidFill>
                  <a:schemeClr val="tx1"/>
                </a:solidFill>
                <a:latin typeface="Times New Roman" pitchFamily="18" charset="0"/>
                <a:cs typeface="Times New Roman" pitchFamily="18" charset="0"/>
              </a:rPr>
              <a:t> и наклонной </a:t>
            </a:r>
            <a:r>
              <a:rPr lang="ru-RU" sz="2200" dirty="0" err="1" smtClean="0">
                <a:solidFill>
                  <a:schemeClr val="tx1"/>
                </a:solidFill>
                <a:latin typeface="Times New Roman" pitchFamily="18" charset="0"/>
                <a:cs typeface="Times New Roman" pitchFamily="18" charset="0"/>
              </a:rPr>
              <a:t>бриды</a:t>
            </a:r>
            <a:r>
              <a:rPr lang="ru-RU" sz="2200" dirty="0" smtClean="0">
                <a:solidFill>
                  <a:schemeClr val="tx1"/>
                </a:solidFill>
                <a:latin typeface="Times New Roman" pitchFamily="18" charset="0"/>
                <a:cs typeface="Times New Roman" pitchFamily="18" charset="0"/>
              </a:rPr>
              <a:t> из репсового </a:t>
            </a:r>
            <a:r>
              <a:rPr lang="ru-RU" sz="2200" dirty="0" smtClean="0">
                <a:solidFill>
                  <a:schemeClr val="tx1"/>
                </a:solidFill>
                <a:latin typeface="Times New Roman" pitchFamily="18" charset="0"/>
                <a:cs typeface="Times New Roman" pitchFamily="18" charset="0"/>
              </a:rPr>
              <a:t>узла, узлов «</a:t>
            </a:r>
            <a:r>
              <a:rPr lang="ru-RU" sz="2200" dirty="0" err="1" smtClean="0">
                <a:solidFill>
                  <a:schemeClr val="tx1"/>
                </a:solidFill>
                <a:latin typeface="Times New Roman" pitchFamily="18" charset="0"/>
                <a:cs typeface="Times New Roman" pitchFamily="18" charset="0"/>
              </a:rPr>
              <a:t>Фриволите</a:t>
            </a:r>
            <a:r>
              <a:rPr lang="ru-RU" sz="2200" dirty="0" smtClean="0">
                <a:solidFill>
                  <a:schemeClr val="tx1"/>
                </a:solidFill>
                <a:latin typeface="Times New Roman" pitchFamily="18" charset="0"/>
                <a:cs typeface="Times New Roman" pitchFamily="18" charset="0"/>
              </a:rPr>
              <a:t>», «</a:t>
            </a:r>
            <a:r>
              <a:rPr lang="ru-RU" sz="2200" dirty="0" err="1" smtClean="0">
                <a:solidFill>
                  <a:schemeClr val="tx1"/>
                </a:solidFill>
                <a:latin typeface="Times New Roman" pitchFamily="18" charset="0"/>
                <a:cs typeface="Times New Roman" pitchFamily="18" charset="0"/>
              </a:rPr>
              <a:t>Жозефина</a:t>
            </a:r>
            <a:r>
              <a:rPr lang="ru-RU" sz="2200" dirty="0" smtClean="0">
                <a:solidFill>
                  <a:schemeClr val="tx1"/>
                </a:solidFill>
                <a:latin typeface="Times New Roman" pitchFamily="18" charset="0"/>
                <a:cs typeface="Times New Roman" pitchFamily="18" charset="0"/>
              </a:rPr>
              <a:t>», различных узоров из этих узлов: ромбы, </a:t>
            </a:r>
            <a:r>
              <a:rPr lang="ru-RU" sz="2200" dirty="0" err="1" smtClean="0">
                <a:solidFill>
                  <a:schemeClr val="tx1"/>
                </a:solidFill>
                <a:latin typeface="Times New Roman" pitchFamily="18" charset="0"/>
                <a:cs typeface="Times New Roman" pitchFamily="18" charset="0"/>
              </a:rPr>
              <a:t>шахматка</a:t>
            </a:r>
            <a:r>
              <a:rPr lang="ru-RU" sz="2200" dirty="0" smtClean="0">
                <a:solidFill>
                  <a:schemeClr val="tx1"/>
                </a:solidFill>
                <a:latin typeface="Times New Roman" pitchFamily="18" charset="0"/>
                <a:cs typeface="Times New Roman" pitchFamily="18" charset="0"/>
              </a:rPr>
              <a:t>, цепочки из разных узлов. Дополнительно представлены различные приёмы оформления готовых изделий в технике макраме. Весь материал сопровождается ссылками на </a:t>
            </a:r>
            <a:r>
              <a:rPr lang="ru-RU" sz="2200" dirty="0" err="1" smtClean="0">
                <a:solidFill>
                  <a:schemeClr val="tx1"/>
                </a:solidFill>
                <a:latin typeface="Times New Roman" pitchFamily="18" charset="0"/>
                <a:cs typeface="Times New Roman" pitchFamily="18" charset="0"/>
              </a:rPr>
              <a:t>видео-ролики</a:t>
            </a:r>
            <a:r>
              <a:rPr lang="ru-RU" sz="2200" dirty="0" smtClean="0">
                <a:solidFill>
                  <a:schemeClr val="tx1"/>
                </a:solidFill>
                <a:latin typeface="Times New Roman" pitchFamily="18" charset="0"/>
                <a:cs typeface="Times New Roman" pitchFamily="18" charset="0"/>
              </a:rPr>
              <a:t> по созданию работ. </a:t>
            </a:r>
            <a:r>
              <a:rPr lang="ru-RU" sz="2200" dirty="0" smtClean="0">
                <a:solidFill>
                  <a:schemeClr val="tx1"/>
                </a:solidFill>
                <a:latin typeface="Times New Roman" pitchFamily="18" charset="0"/>
                <a:cs typeface="Times New Roman" pitchFamily="18" charset="0"/>
              </a:rPr>
              <a:t/>
            </a:r>
            <a:br>
              <a:rPr lang="ru-RU" sz="2200" dirty="0" smtClean="0">
                <a:solidFill>
                  <a:schemeClr val="tx1"/>
                </a:solidFill>
                <a:latin typeface="Times New Roman" pitchFamily="18" charset="0"/>
                <a:cs typeface="Times New Roman" pitchFamily="18" charset="0"/>
              </a:rPr>
            </a:br>
            <a:endParaRPr lang="ru-RU" sz="2200" dirty="0">
              <a:solidFill>
                <a:schemeClr val="tx1"/>
              </a:solidFill>
              <a:latin typeface="Times New Roman" pitchFamily="18" charset="0"/>
              <a:cs typeface="Times New Roman" pitchFamily="18" charset="0"/>
            </a:endParaRPr>
          </a:p>
        </p:txBody>
      </p:sp>
      <p:pic>
        <p:nvPicPr>
          <p:cNvPr id="3" name="Рисунок 2" descr="bridyi-makrame2.jpg"/>
          <p:cNvPicPr>
            <a:picLocks noChangeAspect="1"/>
          </p:cNvPicPr>
          <p:nvPr/>
        </p:nvPicPr>
        <p:blipFill>
          <a:blip r:embed="rId2"/>
          <a:stretch>
            <a:fillRect/>
          </a:stretch>
        </p:blipFill>
        <p:spPr>
          <a:xfrm>
            <a:off x="3786182" y="2714620"/>
            <a:ext cx="2598126" cy="1571636"/>
          </a:xfrm>
          <a:prstGeom prst="rect">
            <a:avLst/>
          </a:prstGeom>
        </p:spPr>
      </p:pic>
      <p:pic>
        <p:nvPicPr>
          <p:cNvPr id="4" name="Рисунок 3" descr="Uzly-iz-dvukh-nitei.-Repsovyi-uzel.jpg"/>
          <p:cNvPicPr>
            <a:picLocks noChangeAspect="1"/>
          </p:cNvPicPr>
          <p:nvPr/>
        </p:nvPicPr>
        <p:blipFill>
          <a:blip r:embed="rId3"/>
          <a:stretch>
            <a:fillRect/>
          </a:stretch>
        </p:blipFill>
        <p:spPr>
          <a:xfrm>
            <a:off x="6858016" y="4643446"/>
            <a:ext cx="2027749" cy="1571636"/>
          </a:xfrm>
          <a:prstGeom prst="rect">
            <a:avLst/>
          </a:prstGeom>
        </p:spPr>
      </p:pic>
      <p:pic>
        <p:nvPicPr>
          <p:cNvPr id="5" name="Рисунок 4" descr="unnamed.jpg"/>
          <p:cNvPicPr>
            <a:picLocks noChangeAspect="1"/>
          </p:cNvPicPr>
          <p:nvPr/>
        </p:nvPicPr>
        <p:blipFill>
          <a:blip r:embed="rId4"/>
          <a:stretch>
            <a:fillRect/>
          </a:stretch>
        </p:blipFill>
        <p:spPr>
          <a:xfrm>
            <a:off x="6858016" y="2714620"/>
            <a:ext cx="1745356" cy="1622078"/>
          </a:xfrm>
          <a:prstGeom prst="rect">
            <a:avLst/>
          </a:prstGeom>
        </p:spPr>
      </p:pic>
      <p:pic>
        <p:nvPicPr>
          <p:cNvPr id="6" name="Рисунок 5" descr="unnamed (1).jpg"/>
          <p:cNvPicPr>
            <a:picLocks noChangeAspect="1"/>
          </p:cNvPicPr>
          <p:nvPr/>
        </p:nvPicPr>
        <p:blipFill>
          <a:blip r:embed="rId5" cstate="print"/>
          <a:stretch>
            <a:fillRect/>
          </a:stretch>
        </p:blipFill>
        <p:spPr>
          <a:xfrm>
            <a:off x="1714480" y="2786058"/>
            <a:ext cx="1544954" cy="1642714"/>
          </a:xfrm>
          <a:prstGeom prst="rect">
            <a:avLst/>
          </a:prstGeom>
        </p:spPr>
      </p:pic>
      <p:pic>
        <p:nvPicPr>
          <p:cNvPr id="7" name="Рисунок 6" descr="vidy-uzlov-makrame-19.jpg"/>
          <p:cNvPicPr>
            <a:picLocks noChangeAspect="1"/>
          </p:cNvPicPr>
          <p:nvPr/>
        </p:nvPicPr>
        <p:blipFill>
          <a:blip r:embed="rId6"/>
          <a:stretch>
            <a:fillRect/>
          </a:stretch>
        </p:blipFill>
        <p:spPr>
          <a:xfrm>
            <a:off x="1500166" y="4714884"/>
            <a:ext cx="2286000" cy="1724025"/>
          </a:xfrm>
          <a:prstGeom prst="rect">
            <a:avLst/>
          </a:prstGeom>
        </p:spPr>
      </p:pic>
      <p:pic>
        <p:nvPicPr>
          <p:cNvPr id="8" name="Рисунок 7" descr="Без названия.jpg"/>
          <p:cNvPicPr>
            <a:picLocks noChangeAspect="1"/>
          </p:cNvPicPr>
          <p:nvPr/>
        </p:nvPicPr>
        <p:blipFill>
          <a:blip r:embed="rId7"/>
          <a:stretch>
            <a:fillRect/>
          </a:stretch>
        </p:blipFill>
        <p:spPr>
          <a:xfrm>
            <a:off x="4071933" y="4643446"/>
            <a:ext cx="2617623" cy="1643074"/>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2297424"/>
          </a:xfrm>
        </p:spPr>
        <p:txBody>
          <a:bodyPr>
            <a:normAutofit/>
          </a:bodyPr>
          <a:lstStyle/>
          <a:p>
            <a:pPr lvl="0" algn="just"/>
            <a:r>
              <a:rPr lang="ru-RU" sz="2400" b="1" dirty="0" smtClean="0">
                <a:solidFill>
                  <a:schemeClr val="tx1"/>
                </a:solidFill>
                <a:latin typeface="Times New Roman" pitchFamily="18" charset="0"/>
                <a:cs typeface="Times New Roman" pitchFamily="18" charset="0"/>
              </a:rPr>
              <a:t>          </a:t>
            </a:r>
            <a:r>
              <a:rPr lang="ru-RU" sz="2000" b="1" dirty="0" smtClean="0">
                <a:solidFill>
                  <a:schemeClr val="tx1"/>
                </a:solidFill>
                <a:latin typeface="Times New Roman" pitchFamily="18" charset="0"/>
                <a:cs typeface="Times New Roman" pitchFamily="18" charset="0"/>
              </a:rPr>
              <a:t>«</a:t>
            </a:r>
            <a:r>
              <a:rPr lang="ru-RU" sz="2000" b="1" dirty="0" smtClean="0">
                <a:solidFill>
                  <a:schemeClr val="tx1"/>
                </a:solidFill>
                <a:latin typeface="Times New Roman" pitchFamily="18" charset="0"/>
                <a:cs typeface="Times New Roman" pitchFamily="18" charset="0"/>
              </a:rPr>
              <a:t>Игрушки и сувениры. Мастер классы по изготовлению»</a:t>
            </a:r>
            <a:r>
              <a:rPr lang="ru-RU" sz="2000" dirty="0" smtClean="0">
                <a:solidFill>
                  <a:schemeClr val="tx1"/>
                </a:solidFill>
                <a:latin typeface="Times New Roman" pitchFamily="18" charset="0"/>
                <a:cs typeface="Times New Roman" pitchFamily="18" charset="0"/>
              </a:rPr>
              <a:t>. В данном разделе представлены видео мастер-классов по изготовлению различных игрушек и сувениров</a:t>
            </a:r>
            <a:r>
              <a:rPr lang="ru-RU" sz="2000" dirty="0" smtClean="0">
                <a:solidFill>
                  <a:schemeClr val="tx1"/>
                </a:solidFill>
                <a:latin typeface="Times New Roman" pitchFamily="18" charset="0"/>
                <a:cs typeface="Times New Roman" pitchFamily="18" charset="0"/>
              </a:rPr>
              <a:t>.</a:t>
            </a:r>
            <a:br>
              <a:rPr lang="ru-RU" sz="2000" dirty="0" smtClean="0">
                <a:solidFill>
                  <a:schemeClr val="tx1"/>
                </a:solidFill>
                <a:latin typeface="Times New Roman" pitchFamily="18" charset="0"/>
                <a:cs typeface="Times New Roman" pitchFamily="18" charset="0"/>
              </a:rPr>
            </a:br>
            <a:r>
              <a:rPr lang="ru-RU" sz="2000" dirty="0" smtClean="0">
                <a:solidFill>
                  <a:schemeClr val="tx1"/>
                </a:solidFill>
                <a:latin typeface="Times New Roman" pitchFamily="18" charset="0"/>
                <a:cs typeface="Times New Roman" pitchFamily="18" charset="0"/>
              </a:rPr>
              <a:t> </a:t>
            </a:r>
            <a:r>
              <a:rPr lang="ru-RU" sz="2000" dirty="0" smtClean="0">
                <a:solidFill>
                  <a:schemeClr val="tx1"/>
                </a:solidFill>
                <a:latin typeface="Times New Roman" pitchFamily="18" charset="0"/>
                <a:cs typeface="Times New Roman" pitchFamily="18" charset="0"/>
              </a:rPr>
              <a:t/>
            </a:r>
            <a:br>
              <a:rPr lang="ru-RU" sz="2000" dirty="0" smtClean="0">
                <a:solidFill>
                  <a:schemeClr val="tx1"/>
                </a:solidFill>
                <a:latin typeface="Times New Roman" pitchFamily="18" charset="0"/>
                <a:cs typeface="Times New Roman" pitchFamily="18" charset="0"/>
              </a:rPr>
            </a:br>
            <a:r>
              <a:rPr lang="ru-RU" sz="2000" dirty="0" smtClean="0">
                <a:solidFill>
                  <a:schemeClr val="tx1"/>
                </a:solidFill>
                <a:latin typeface="Times New Roman" pitchFamily="18" charset="0"/>
                <a:cs typeface="Times New Roman" pitchFamily="18" charset="0"/>
              </a:rPr>
              <a:t>(</a:t>
            </a:r>
            <a:r>
              <a:rPr lang="ru-RU" sz="2000" u="sng" dirty="0" smtClean="0">
                <a:solidFill>
                  <a:schemeClr val="tx1"/>
                </a:solidFill>
                <a:latin typeface="Times New Roman" pitchFamily="18" charset="0"/>
                <a:cs typeface="Times New Roman" pitchFamily="18" charset="0"/>
                <a:hlinkClick r:id="rId2"/>
              </a:rPr>
              <a:t>https://youtu.be/sF5n2TVMFtg</a:t>
            </a:r>
            <a:r>
              <a:rPr lang="ru-RU" sz="2000" dirty="0" smtClean="0">
                <a:solidFill>
                  <a:schemeClr val="tx1"/>
                </a:solidFill>
                <a:latin typeface="Times New Roman" pitchFamily="18" charset="0"/>
                <a:cs typeface="Times New Roman" pitchFamily="18" charset="0"/>
              </a:rPr>
              <a:t>)</a:t>
            </a:r>
            <a:r>
              <a:rPr lang="ru-RU" sz="2400" dirty="0" smtClean="0">
                <a:solidFill>
                  <a:schemeClr val="tx1"/>
                </a:solidFill>
                <a:latin typeface="Times New Roman" pitchFamily="18" charset="0"/>
                <a:cs typeface="Times New Roman" pitchFamily="18" charset="0"/>
              </a:rPr>
              <a:t/>
            </a:r>
            <a:br>
              <a:rPr lang="ru-RU" sz="2400" dirty="0" smtClean="0">
                <a:solidFill>
                  <a:schemeClr val="tx1"/>
                </a:solidFill>
                <a:latin typeface="Times New Roman" pitchFamily="18" charset="0"/>
                <a:cs typeface="Times New Roman" pitchFamily="18" charset="0"/>
              </a:rPr>
            </a:br>
            <a:endParaRPr lang="ru-RU" sz="2400" dirty="0">
              <a:solidFill>
                <a:schemeClr val="tx1"/>
              </a:solidFill>
              <a:latin typeface="Times New Roman" pitchFamily="18" charset="0"/>
              <a:cs typeface="Times New Roman" pitchFamily="18" charset="0"/>
            </a:endParaRPr>
          </a:p>
        </p:txBody>
      </p:sp>
      <p:pic>
        <p:nvPicPr>
          <p:cNvPr id="3" name="Рисунок 2" descr="6901c6ef79d27da7851f22fedf846430.jpg"/>
          <p:cNvPicPr>
            <a:picLocks noChangeAspect="1"/>
          </p:cNvPicPr>
          <p:nvPr/>
        </p:nvPicPr>
        <p:blipFill>
          <a:blip r:embed="rId3"/>
          <a:stretch>
            <a:fillRect/>
          </a:stretch>
        </p:blipFill>
        <p:spPr>
          <a:xfrm>
            <a:off x="1214413" y="2571744"/>
            <a:ext cx="3643315" cy="3643314"/>
          </a:xfrm>
          <a:prstGeom prst="rect">
            <a:avLst/>
          </a:prstGeom>
        </p:spPr>
      </p:pic>
      <p:pic>
        <p:nvPicPr>
          <p:cNvPr id="4" name="Рисунок 3" descr="517cd4dbe77024ef5c0de531b6th--dlya-doma-i-interera-snezhinka-makrame.jpg"/>
          <p:cNvPicPr>
            <a:picLocks noChangeAspect="1"/>
          </p:cNvPicPr>
          <p:nvPr/>
        </p:nvPicPr>
        <p:blipFill>
          <a:blip r:embed="rId4" cstate="print"/>
          <a:stretch>
            <a:fillRect/>
          </a:stretch>
        </p:blipFill>
        <p:spPr>
          <a:xfrm>
            <a:off x="5214941" y="2571744"/>
            <a:ext cx="3643315" cy="3643314"/>
          </a:xfrm>
          <a:prstGeom prst="rect">
            <a:avLst/>
          </a:prstGeom>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3440432"/>
          </a:xfrm>
        </p:spPr>
        <p:txBody>
          <a:bodyPr>
            <a:normAutofit fontScale="90000"/>
          </a:bodyPr>
          <a:lstStyle/>
          <a:p>
            <a:pPr lvl="0" algn="just"/>
            <a:r>
              <a:rPr lang="ru-RU" sz="2400" b="1" dirty="0" smtClean="0">
                <a:solidFill>
                  <a:schemeClr val="tx1"/>
                </a:solidFill>
                <a:latin typeface="Times New Roman" pitchFamily="18" charset="0"/>
                <a:cs typeface="Times New Roman" pitchFamily="18" charset="0"/>
              </a:rPr>
              <a:t> </a:t>
            </a:r>
            <a:r>
              <a:rPr lang="ru-RU" sz="2400" b="1" dirty="0" smtClean="0">
                <a:solidFill>
                  <a:schemeClr val="tx1"/>
                </a:solidFill>
                <a:latin typeface="Times New Roman" pitchFamily="18" charset="0"/>
                <a:cs typeface="Times New Roman" pitchFamily="18" charset="0"/>
              </a:rPr>
              <a:t>    </a:t>
            </a:r>
            <a:r>
              <a:rPr lang="ru-RU" sz="2200" b="1" dirty="0" smtClean="0">
                <a:solidFill>
                  <a:schemeClr val="tx1"/>
                </a:solidFill>
                <a:latin typeface="Times New Roman" pitchFamily="18" charset="0"/>
                <a:cs typeface="Times New Roman" pitchFamily="18" charset="0"/>
              </a:rPr>
              <a:t>«</a:t>
            </a:r>
            <a:r>
              <a:rPr lang="ru-RU" sz="2200" b="1" dirty="0" smtClean="0">
                <a:solidFill>
                  <a:schemeClr val="tx1"/>
                </a:solidFill>
                <a:latin typeface="Times New Roman" pitchFamily="18" charset="0"/>
                <a:cs typeface="Times New Roman" pitchFamily="18" charset="0"/>
              </a:rPr>
              <a:t>Контроль по теме». </a:t>
            </a:r>
            <a:r>
              <a:rPr lang="ru-RU" sz="2200" dirty="0" smtClean="0">
                <a:solidFill>
                  <a:schemeClr val="tx1"/>
                </a:solidFill>
                <a:latin typeface="Times New Roman" pitchFamily="18" charset="0"/>
                <a:cs typeface="Times New Roman" pitchFamily="18" charset="0"/>
              </a:rPr>
              <a:t>В данном разделе размещены различные тесты и контрольные задания, которые дают возможность проверить </a:t>
            </a:r>
            <a:r>
              <a:rPr lang="ru-RU" sz="2200" dirty="0" smtClean="0">
                <a:solidFill>
                  <a:schemeClr val="tx1"/>
                </a:solidFill>
                <a:latin typeface="Times New Roman" pitchFamily="18" charset="0"/>
                <a:cs typeface="Times New Roman" pitchFamily="18" charset="0"/>
              </a:rPr>
              <a:t>знания и умения приобретенные </a:t>
            </a:r>
            <a:r>
              <a:rPr lang="ru-RU" sz="2200" dirty="0" smtClean="0">
                <a:solidFill>
                  <a:schemeClr val="tx1"/>
                </a:solidFill>
                <a:latin typeface="Times New Roman" pitchFamily="18" charset="0"/>
                <a:cs typeface="Times New Roman" pitchFamily="18" charset="0"/>
              </a:rPr>
              <a:t>обучающимися в рамках процесса дистанционного освоения техники плетения «Макраме». Образец теста представлен по </a:t>
            </a:r>
            <a:r>
              <a:rPr lang="ru-RU" sz="2200" dirty="0" smtClean="0">
                <a:solidFill>
                  <a:schemeClr val="tx1"/>
                </a:solidFill>
                <a:latin typeface="Times New Roman" pitchFamily="18" charset="0"/>
                <a:cs typeface="Times New Roman" pitchFamily="18" charset="0"/>
              </a:rPr>
              <a:t>ссылке: </a:t>
            </a:r>
            <a:r>
              <a:rPr lang="ru-RU" sz="2400" dirty="0" smtClean="0">
                <a:solidFill>
                  <a:schemeClr val="tx1"/>
                </a:solidFill>
                <a:latin typeface="Times New Roman" pitchFamily="18" charset="0"/>
                <a:cs typeface="Times New Roman" pitchFamily="18" charset="0"/>
              </a:rPr>
              <a:t/>
            </a:r>
            <a:br>
              <a:rPr lang="ru-RU" sz="2400" dirty="0" smtClean="0">
                <a:solidFill>
                  <a:schemeClr val="tx1"/>
                </a:solidFill>
                <a:latin typeface="Times New Roman" pitchFamily="18" charset="0"/>
                <a:cs typeface="Times New Roman" pitchFamily="18" charset="0"/>
              </a:rPr>
            </a:br>
            <a:r>
              <a:rPr lang="ru-RU" sz="2400" dirty="0" smtClean="0">
                <a:solidFill>
                  <a:schemeClr val="tx1"/>
                </a:solidFill>
                <a:latin typeface="Times New Roman" pitchFamily="18" charset="0"/>
                <a:cs typeface="Times New Roman" pitchFamily="18" charset="0"/>
              </a:rPr>
              <a:t/>
            </a:r>
            <a:br>
              <a:rPr lang="ru-RU" sz="2400" dirty="0" smtClean="0">
                <a:solidFill>
                  <a:schemeClr val="tx1"/>
                </a:solidFill>
                <a:latin typeface="Times New Roman" pitchFamily="18" charset="0"/>
                <a:cs typeface="Times New Roman" pitchFamily="18" charset="0"/>
              </a:rPr>
            </a:br>
            <a:r>
              <a:rPr lang="ru-RU" sz="2200" u="sng" dirty="0" smtClean="0">
                <a:solidFill>
                  <a:schemeClr val="tx1"/>
                </a:solidFill>
                <a:latin typeface="Times New Roman" pitchFamily="18" charset="0"/>
                <a:cs typeface="Times New Roman" pitchFamily="18" charset="0"/>
                <a:hlinkClick r:id="rId2"/>
              </a:rPr>
              <a:t>https://docs.google.com/forms/d/e/1FAIpQLSfPVbmMa2elPU_c6MuX5Ux5uLpEjhPr0RJgdoH4k76KjxVJSA/viewform</a:t>
            </a:r>
            <a:r>
              <a:rPr lang="ru-RU" sz="2200" dirty="0" smtClean="0">
                <a:solidFill>
                  <a:schemeClr val="tx1"/>
                </a:solidFill>
                <a:latin typeface="Times New Roman" pitchFamily="18" charset="0"/>
                <a:cs typeface="Times New Roman" pitchFamily="18" charset="0"/>
              </a:rPr>
              <a:t/>
            </a:r>
            <a:br>
              <a:rPr lang="ru-RU" sz="2200" dirty="0" smtClean="0">
                <a:solidFill>
                  <a:schemeClr val="tx1"/>
                </a:solidFill>
                <a:latin typeface="Times New Roman" pitchFamily="18" charset="0"/>
                <a:cs typeface="Times New Roman" pitchFamily="18" charset="0"/>
              </a:rPr>
            </a:br>
            <a:endParaRPr lang="ru-RU" sz="2200" dirty="0">
              <a:solidFill>
                <a:schemeClr val="tx1"/>
              </a:solidFill>
              <a:latin typeface="Times New Roman" pitchFamily="18" charset="0"/>
              <a:cs typeface="Times New Roman" pitchFamily="18" charset="0"/>
            </a:endParaRPr>
          </a:p>
        </p:txBody>
      </p:sp>
      <p:pic>
        <p:nvPicPr>
          <p:cNvPr id="3" name="Рисунок 2" descr="Кот3.jpg"/>
          <p:cNvPicPr>
            <a:picLocks noChangeAspect="1"/>
          </p:cNvPicPr>
          <p:nvPr/>
        </p:nvPicPr>
        <p:blipFill>
          <a:blip r:embed="rId3"/>
          <a:stretch>
            <a:fillRect/>
          </a:stretch>
        </p:blipFill>
        <p:spPr>
          <a:xfrm>
            <a:off x="3357554" y="3198241"/>
            <a:ext cx="3643338" cy="3659759"/>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just"/>
            <a:r>
              <a:rPr lang="ru-RU" sz="2200" dirty="0" smtClean="0">
                <a:solidFill>
                  <a:schemeClr val="tx1"/>
                </a:solidFill>
                <a:latin typeface="Times New Roman" pitchFamily="18" charset="0"/>
                <a:cs typeface="Times New Roman" pitchFamily="18" charset="0"/>
              </a:rPr>
              <a:t>	</a:t>
            </a:r>
            <a:r>
              <a:rPr lang="ru-RU" sz="2000" dirty="0" smtClean="0">
                <a:solidFill>
                  <a:schemeClr val="tx1"/>
                </a:solidFill>
                <a:latin typeface="Times New Roman" pitchFamily="18" charset="0"/>
                <a:cs typeface="Times New Roman" pitchFamily="18" charset="0"/>
              </a:rPr>
              <a:t>Для </a:t>
            </a:r>
            <a:r>
              <a:rPr lang="ru-RU" sz="2000" dirty="0" smtClean="0">
                <a:solidFill>
                  <a:schemeClr val="tx1"/>
                </a:solidFill>
                <a:latin typeface="Times New Roman" pitchFamily="18" charset="0"/>
                <a:cs typeface="Times New Roman" pitchFamily="18" charset="0"/>
              </a:rPr>
              <a:t>контроля </a:t>
            </a:r>
            <a:r>
              <a:rPr lang="ru-RU" sz="2000" dirty="0" smtClean="0">
                <a:solidFill>
                  <a:schemeClr val="tx1"/>
                </a:solidFill>
                <a:latin typeface="Times New Roman" pitchFamily="18" charset="0"/>
                <a:cs typeface="Times New Roman" pitchFamily="18" charset="0"/>
              </a:rPr>
              <a:t>полученных детьми знаний созданы </a:t>
            </a:r>
            <a:r>
              <a:rPr lang="ru-RU" sz="2000" dirty="0" smtClean="0">
                <a:solidFill>
                  <a:schemeClr val="tx1"/>
                </a:solidFill>
                <a:latin typeface="Times New Roman" pitchFamily="18" charset="0"/>
                <a:cs typeface="Times New Roman" pitchFamily="18" charset="0"/>
              </a:rPr>
              <a:t>кроссворды и тесты по пройденному материалу.</a:t>
            </a:r>
            <a:br>
              <a:rPr lang="ru-RU" sz="2000" dirty="0" smtClean="0">
                <a:solidFill>
                  <a:schemeClr val="tx1"/>
                </a:solidFill>
                <a:latin typeface="Times New Roman" pitchFamily="18" charset="0"/>
                <a:cs typeface="Times New Roman" pitchFamily="18" charset="0"/>
              </a:rPr>
            </a:br>
            <a:endParaRPr lang="ru-RU" sz="2000" dirty="0">
              <a:solidFill>
                <a:schemeClr val="tx1"/>
              </a:solidFill>
              <a:latin typeface="Times New Roman" pitchFamily="18" charset="0"/>
              <a:cs typeface="Times New Roman" pitchFamily="18" charset="0"/>
            </a:endParaRPr>
          </a:p>
        </p:txBody>
      </p:sp>
      <p:sp>
        <p:nvSpPr>
          <p:cNvPr id="4" name="TextBox 3"/>
          <p:cNvSpPr txBox="1"/>
          <p:nvPr/>
        </p:nvSpPr>
        <p:spPr>
          <a:xfrm>
            <a:off x="1714480" y="1571613"/>
            <a:ext cx="6858048" cy="461665"/>
          </a:xfrm>
          <a:prstGeom prst="rect">
            <a:avLst/>
          </a:prstGeom>
          <a:noFill/>
        </p:spPr>
        <p:txBody>
          <a:bodyPr wrap="square" rtlCol="0">
            <a:spAutoFit/>
          </a:bodyPr>
          <a:lstStyle/>
          <a:p>
            <a:pPr algn="ctr"/>
            <a:r>
              <a:rPr lang="ru-RU" sz="2400" b="1" dirty="0" smtClean="0">
                <a:latin typeface="Times New Roman" pitchFamily="18" charset="0"/>
                <a:cs typeface="Times New Roman" pitchFamily="18" charset="0"/>
              </a:rPr>
              <a:t>Кроссворд «</a:t>
            </a:r>
            <a:r>
              <a:rPr lang="ru-RU" sz="2400" b="1" dirty="0" err="1" smtClean="0">
                <a:latin typeface="Times New Roman" pitchFamily="18" charset="0"/>
                <a:cs typeface="Times New Roman" pitchFamily="18" charset="0"/>
              </a:rPr>
              <a:t>Дино</a:t>
            </a:r>
            <a:r>
              <a:rPr lang="ru-RU" sz="2400" b="1" dirty="0" smtClean="0">
                <a:latin typeface="Times New Roman" pitchFamily="18" charset="0"/>
                <a:cs typeface="Times New Roman" pitchFamily="18" charset="0"/>
              </a:rPr>
              <a:t>»</a:t>
            </a:r>
            <a:endParaRPr lang="ru-RU" sz="2400" b="1" dirty="0"/>
          </a:p>
        </p:txBody>
      </p:sp>
      <p:pic>
        <p:nvPicPr>
          <p:cNvPr id="5" name="Рисунок 4" descr="Кроссворд.bmp"/>
          <p:cNvPicPr>
            <a:picLocks noChangeAspect="1"/>
          </p:cNvPicPr>
          <p:nvPr/>
        </p:nvPicPr>
        <p:blipFill>
          <a:blip r:embed="rId2" cstate="print"/>
          <a:stretch>
            <a:fillRect/>
          </a:stretch>
        </p:blipFill>
        <p:spPr>
          <a:xfrm>
            <a:off x="1142976" y="2928934"/>
            <a:ext cx="2500299" cy="2396666"/>
          </a:xfrm>
          <a:prstGeom prst="rect">
            <a:avLst/>
          </a:prstGeom>
        </p:spPr>
      </p:pic>
      <p:pic>
        <p:nvPicPr>
          <p:cNvPr id="6" name="Рисунок 5" descr="Задание.bmp"/>
          <p:cNvPicPr>
            <a:picLocks noChangeAspect="1"/>
          </p:cNvPicPr>
          <p:nvPr/>
        </p:nvPicPr>
        <p:blipFill>
          <a:blip r:embed="rId3" cstate="print"/>
          <a:stretch>
            <a:fillRect/>
          </a:stretch>
        </p:blipFill>
        <p:spPr>
          <a:xfrm>
            <a:off x="3929058" y="2500306"/>
            <a:ext cx="2456011" cy="3428999"/>
          </a:xfrm>
          <a:prstGeom prst="rect">
            <a:avLst/>
          </a:prstGeom>
        </p:spPr>
      </p:pic>
      <p:pic>
        <p:nvPicPr>
          <p:cNvPr id="7" name="Рисунок 6" descr="Ответы.bmp"/>
          <p:cNvPicPr>
            <a:picLocks noChangeAspect="1"/>
          </p:cNvPicPr>
          <p:nvPr/>
        </p:nvPicPr>
        <p:blipFill>
          <a:blip r:embed="rId4" cstate="print"/>
          <a:stretch>
            <a:fillRect/>
          </a:stretch>
        </p:blipFill>
        <p:spPr>
          <a:xfrm>
            <a:off x="6573393" y="2500306"/>
            <a:ext cx="2570607" cy="3571876"/>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42976" y="285729"/>
            <a:ext cx="7719275" cy="6297952"/>
          </a:xfrm>
        </p:spPr>
        <p:txBody>
          <a:bodyPr anchor="t">
            <a:normAutofit/>
          </a:bodyPr>
          <a:lstStyle/>
          <a:p>
            <a:pPr algn="just"/>
            <a:r>
              <a:rPr lang="ru-RU" sz="2400" dirty="0" smtClean="0"/>
              <a:t>	</a:t>
            </a:r>
            <a:r>
              <a:rPr lang="ru-RU" sz="2000" dirty="0" smtClean="0">
                <a:latin typeface="Times New Roman" pitchFamily="18" charset="0"/>
                <a:cs typeface="Times New Roman" pitchFamily="18" charset="0"/>
              </a:rPr>
              <a:t>В ситуации пандемии не только возможен, но и довольно остро стоит вопрос о том, как в новой реальности организовано дополнительное образование детей. В условиях домашней самоизоляции для многих школьников оказалось не менее важным не прерывать заниматься своим хобби в секции или кружке. </a:t>
            </a:r>
            <a:br>
              <a:rPr lang="ru-RU" sz="2000" dirty="0" smtClean="0">
                <a:latin typeface="Times New Roman" pitchFamily="18" charset="0"/>
                <a:cs typeface="Times New Roman" pitchFamily="18" charset="0"/>
              </a:rPr>
            </a:br>
            <a:endParaRPr lang="ru-RU" sz="2000" dirty="0">
              <a:latin typeface="Times New Roman" pitchFamily="18" charset="0"/>
              <a:cs typeface="Times New Roman" pitchFamily="18" charset="0"/>
            </a:endParaRPr>
          </a:p>
        </p:txBody>
      </p:sp>
      <p:pic>
        <p:nvPicPr>
          <p:cNvPr id="3" name="Рисунок 2" descr="o-makrame2.jpg"/>
          <p:cNvPicPr>
            <a:picLocks noChangeAspect="1"/>
          </p:cNvPicPr>
          <p:nvPr/>
        </p:nvPicPr>
        <p:blipFill>
          <a:blip r:embed="rId2"/>
          <a:stretch>
            <a:fillRect/>
          </a:stretch>
        </p:blipFill>
        <p:spPr>
          <a:xfrm>
            <a:off x="2714612" y="2285992"/>
            <a:ext cx="4914917" cy="3686188"/>
          </a:xfrm>
          <a:prstGeom prst="rect">
            <a:avLst/>
          </a:prstGeom>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797226"/>
          </a:xfrm>
        </p:spPr>
        <p:txBody>
          <a:bodyPr anchor="t">
            <a:normAutofit/>
          </a:bodyPr>
          <a:lstStyle/>
          <a:p>
            <a:pPr algn="ctr"/>
            <a:r>
              <a:rPr lang="ru-RU" sz="3600" b="1" dirty="0" smtClean="0">
                <a:solidFill>
                  <a:schemeClr val="tx1"/>
                </a:solidFill>
                <a:latin typeface="Times New Roman" pitchFamily="18" charset="0"/>
                <a:cs typeface="Times New Roman" pitchFamily="18" charset="0"/>
              </a:rPr>
              <a:t>Кроссворд «Котик»</a:t>
            </a:r>
            <a:endParaRPr lang="ru-RU" sz="3600" b="1" dirty="0">
              <a:solidFill>
                <a:schemeClr val="tx1"/>
              </a:solidFill>
              <a:latin typeface="Times New Roman" pitchFamily="18" charset="0"/>
              <a:cs typeface="Times New Roman" pitchFamily="18" charset="0"/>
            </a:endParaRPr>
          </a:p>
        </p:txBody>
      </p:sp>
      <p:pic>
        <p:nvPicPr>
          <p:cNvPr id="3" name="Рисунок 2" descr="Кроссворд.bmp"/>
          <p:cNvPicPr>
            <a:picLocks noChangeAspect="1"/>
          </p:cNvPicPr>
          <p:nvPr/>
        </p:nvPicPr>
        <p:blipFill>
          <a:blip r:embed="rId2" cstate="print"/>
          <a:stretch>
            <a:fillRect/>
          </a:stretch>
        </p:blipFill>
        <p:spPr>
          <a:xfrm>
            <a:off x="1714481" y="1357299"/>
            <a:ext cx="3286116" cy="2398790"/>
          </a:xfrm>
          <a:prstGeom prst="rect">
            <a:avLst/>
          </a:prstGeom>
        </p:spPr>
      </p:pic>
      <p:pic>
        <p:nvPicPr>
          <p:cNvPr id="4" name="Рисунок 3" descr="Ответы.bmp"/>
          <p:cNvPicPr>
            <a:picLocks noChangeAspect="1"/>
          </p:cNvPicPr>
          <p:nvPr/>
        </p:nvPicPr>
        <p:blipFill>
          <a:blip r:embed="rId3" cstate="print"/>
          <a:stretch>
            <a:fillRect/>
          </a:stretch>
        </p:blipFill>
        <p:spPr>
          <a:xfrm>
            <a:off x="2643174" y="3929067"/>
            <a:ext cx="1929463" cy="2643182"/>
          </a:xfrm>
          <a:prstGeom prst="rect">
            <a:avLst/>
          </a:prstGeom>
        </p:spPr>
      </p:pic>
      <p:pic>
        <p:nvPicPr>
          <p:cNvPr id="5" name="Рисунок 4" descr="1.bmp"/>
          <p:cNvPicPr>
            <a:picLocks noChangeAspect="1"/>
          </p:cNvPicPr>
          <p:nvPr/>
        </p:nvPicPr>
        <p:blipFill>
          <a:blip r:embed="rId4" cstate="print"/>
          <a:stretch>
            <a:fillRect/>
          </a:stretch>
        </p:blipFill>
        <p:spPr>
          <a:xfrm>
            <a:off x="5572133" y="1214423"/>
            <a:ext cx="2143139" cy="2357429"/>
          </a:xfrm>
          <a:prstGeom prst="rect">
            <a:avLst/>
          </a:prstGeom>
        </p:spPr>
      </p:pic>
      <p:pic>
        <p:nvPicPr>
          <p:cNvPr id="6" name="Рисунок 5" descr="2.bmp"/>
          <p:cNvPicPr>
            <a:picLocks noChangeAspect="1"/>
          </p:cNvPicPr>
          <p:nvPr/>
        </p:nvPicPr>
        <p:blipFill>
          <a:blip r:embed="rId5" cstate="print"/>
          <a:stretch>
            <a:fillRect/>
          </a:stretch>
        </p:blipFill>
        <p:spPr>
          <a:xfrm>
            <a:off x="6215076" y="4214819"/>
            <a:ext cx="1773017" cy="2428867"/>
          </a:xfrm>
          <a:prstGeom prst="rect">
            <a:avLst/>
          </a:prstGeom>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sz="3600" b="1" dirty="0" smtClean="0">
                <a:latin typeface="Times New Roman" pitchFamily="18" charset="0"/>
                <a:cs typeface="Times New Roman" pitchFamily="18" charset="0"/>
              </a:rPr>
              <a:t>Контрольный опрос и задание по изготовлению </a:t>
            </a:r>
            <a:r>
              <a:rPr lang="ru-RU" sz="3600" b="1" dirty="0" smtClean="0">
                <a:latin typeface="Times New Roman" pitchFamily="18" charset="0"/>
                <a:cs typeface="Times New Roman" pitchFamily="18" charset="0"/>
              </a:rPr>
              <a:t>«</a:t>
            </a:r>
            <a:r>
              <a:rPr lang="ru-RU" sz="3600" b="1" dirty="0" err="1" smtClean="0">
                <a:latin typeface="Times New Roman" pitchFamily="18" charset="0"/>
                <a:cs typeface="Times New Roman" pitchFamily="18" charset="0"/>
              </a:rPr>
              <a:t>Дневничка</a:t>
            </a:r>
            <a:r>
              <a:rPr lang="ru-RU" sz="3600" b="1" dirty="0" smtClean="0">
                <a:latin typeface="Times New Roman" pitchFamily="18" charset="0"/>
                <a:cs typeface="Times New Roman" pitchFamily="18" charset="0"/>
              </a:rPr>
              <a:t>».</a:t>
            </a:r>
            <a:endParaRPr lang="ru-RU" sz="3600" b="1" dirty="0">
              <a:latin typeface="Times New Roman" pitchFamily="18" charset="0"/>
              <a:cs typeface="Times New Roman" pitchFamily="18" charset="0"/>
            </a:endParaRPr>
          </a:p>
        </p:txBody>
      </p:sp>
      <p:pic>
        <p:nvPicPr>
          <p:cNvPr id="3" name="Рисунок 2" descr="Опрос.bmp"/>
          <p:cNvPicPr>
            <a:picLocks noChangeAspect="1"/>
          </p:cNvPicPr>
          <p:nvPr/>
        </p:nvPicPr>
        <p:blipFill>
          <a:blip r:embed="rId2" cstate="print"/>
          <a:stretch>
            <a:fillRect/>
          </a:stretch>
        </p:blipFill>
        <p:spPr>
          <a:xfrm>
            <a:off x="1214413" y="1571612"/>
            <a:ext cx="3702499" cy="5072074"/>
          </a:xfrm>
          <a:prstGeom prst="rect">
            <a:avLst/>
          </a:prstGeom>
        </p:spPr>
      </p:pic>
      <p:pic>
        <p:nvPicPr>
          <p:cNvPr id="4" name="Рисунок 3" descr="Дневник.bmp"/>
          <p:cNvPicPr>
            <a:picLocks noChangeAspect="1"/>
          </p:cNvPicPr>
          <p:nvPr/>
        </p:nvPicPr>
        <p:blipFill>
          <a:blip r:embed="rId3" cstate="print"/>
          <a:stretch>
            <a:fillRect/>
          </a:stretch>
        </p:blipFill>
        <p:spPr>
          <a:xfrm>
            <a:off x="5214943" y="1571613"/>
            <a:ext cx="3574661" cy="4896950"/>
          </a:xfrm>
          <a:prstGeom prst="rect">
            <a:avLst/>
          </a:prstGeom>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28728" y="142852"/>
            <a:ext cx="7498080" cy="642942"/>
          </a:xfrm>
        </p:spPr>
        <p:txBody>
          <a:bodyPr>
            <a:normAutofit fontScale="90000"/>
          </a:bodyPr>
          <a:lstStyle/>
          <a:p>
            <a:pPr algn="ctr"/>
            <a:r>
              <a:rPr lang="ru-RU" sz="3200" b="1" dirty="0" smtClean="0">
                <a:latin typeface="Times New Roman" pitchFamily="18" charset="0"/>
                <a:cs typeface="Times New Roman" pitchFamily="18" charset="0"/>
              </a:rPr>
              <a:t>Выводы</a:t>
            </a:r>
            <a:br>
              <a:rPr lang="ru-RU" sz="3200" b="1" dirty="0" smtClean="0">
                <a:latin typeface="Times New Roman" pitchFamily="18" charset="0"/>
                <a:cs typeface="Times New Roman" pitchFamily="18" charset="0"/>
              </a:rPr>
            </a:br>
            <a:endParaRPr lang="ru-RU" sz="2400" dirty="0">
              <a:latin typeface="Times New Roman" pitchFamily="18" charset="0"/>
              <a:cs typeface="Times New Roman" pitchFamily="18" charset="0"/>
            </a:endParaRPr>
          </a:p>
        </p:txBody>
      </p:sp>
      <p:sp>
        <p:nvSpPr>
          <p:cNvPr id="3" name="TextBox 2"/>
          <p:cNvSpPr txBox="1"/>
          <p:nvPr/>
        </p:nvSpPr>
        <p:spPr>
          <a:xfrm>
            <a:off x="1285852" y="571480"/>
            <a:ext cx="7429552" cy="6494085"/>
          </a:xfrm>
          <a:prstGeom prst="rect">
            <a:avLst/>
          </a:prstGeom>
          <a:noFill/>
        </p:spPr>
        <p:txBody>
          <a:bodyPr wrap="square" rtlCol="0">
            <a:spAutoFit/>
          </a:bodyPr>
          <a:lstStyle/>
          <a:p>
            <a:r>
              <a:rPr lang="ru-RU" dirty="0" smtClean="0">
                <a:latin typeface="Times New Roman" pitchFamily="18" charset="0"/>
                <a:cs typeface="Times New Roman" pitchFamily="18" charset="0"/>
              </a:rPr>
              <a:t>	</a:t>
            </a:r>
            <a:r>
              <a:rPr lang="ru-RU" sz="2000" dirty="0" smtClean="0">
                <a:latin typeface="Times New Roman" pitchFamily="18" charset="0"/>
                <a:cs typeface="Times New Roman" pitchFamily="18" charset="0"/>
              </a:rPr>
              <a:t>По результатам проведенной работы по оптимизации процесса дистанционного обучения детей плетению в технике «Макраме» можно сделать следующие выводы касательно его преимуществ и недостатков:</a:t>
            </a:r>
          </a:p>
          <a:p>
            <a:r>
              <a:rPr lang="ru-RU" sz="2000" dirty="0" smtClean="0">
                <a:latin typeface="Times New Roman" pitchFamily="18" charset="0"/>
                <a:cs typeface="Times New Roman" pitchFamily="18" charset="0"/>
              </a:rPr>
              <a:t> </a:t>
            </a:r>
          </a:p>
          <a:p>
            <a:pPr algn="ctr"/>
            <a:r>
              <a:rPr lang="ru-RU" sz="2000" b="1" dirty="0" smtClean="0">
                <a:latin typeface="Times New Roman" pitchFamily="18" charset="0"/>
                <a:cs typeface="Times New Roman" pitchFamily="18" charset="0"/>
              </a:rPr>
              <a:t>Преимущества:</a:t>
            </a:r>
          </a:p>
          <a:p>
            <a:pPr algn="ctr"/>
            <a:endParaRPr lang="ru-RU" sz="2000" b="1" dirty="0" smtClean="0">
              <a:latin typeface="Times New Roman" pitchFamily="18" charset="0"/>
              <a:cs typeface="Times New Roman" pitchFamily="18" charset="0"/>
            </a:endParaRPr>
          </a:p>
          <a:p>
            <a:pPr lvl="0"/>
            <a:r>
              <a:rPr lang="ru-RU" sz="2000" dirty="0" smtClean="0">
                <a:latin typeface="Times New Roman" pitchFamily="18" charset="0"/>
                <a:cs typeface="Times New Roman" pitchFamily="18" charset="0"/>
              </a:rPr>
              <a:t>	</a:t>
            </a:r>
            <a:r>
              <a:rPr lang="ru-RU" sz="2000" b="1" dirty="0" smtClean="0">
                <a:latin typeface="Times New Roman" pitchFamily="18" charset="0"/>
                <a:cs typeface="Times New Roman" pitchFamily="18" charset="0"/>
              </a:rPr>
              <a:t>Возможность обучаться в любое время. </a:t>
            </a:r>
            <a:r>
              <a:rPr lang="ru-RU" sz="2000" dirty="0" smtClean="0">
                <a:latin typeface="Times New Roman" pitchFamily="18" charset="0"/>
                <a:cs typeface="Times New Roman" pitchFamily="18" charset="0"/>
              </a:rPr>
              <a:t>Дети имеют возможность решать, когда и сколько времени можно уделять на изучение и отработку материала, создавать индивидуальный график работы.</a:t>
            </a:r>
          </a:p>
          <a:p>
            <a:r>
              <a:rPr lang="ru-RU" sz="2000" dirty="0" smtClean="0">
                <a:latin typeface="Times New Roman" pitchFamily="18" charset="0"/>
                <a:cs typeface="Times New Roman" pitchFamily="18" charset="0"/>
              </a:rPr>
              <a:t> </a:t>
            </a:r>
          </a:p>
          <a:p>
            <a:pPr lvl="0"/>
            <a:r>
              <a:rPr lang="ru-RU" sz="2000" dirty="0" smtClean="0">
                <a:latin typeface="Times New Roman" pitchFamily="18" charset="0"/>
                <a:cs typeface="Times New Roman" pitchFamily="18" charset="0"/>
              </a:rPr>
              <a:t>	</a:t>
            </a:r>
            <a:r>
              <a:rPr lang="ru-RU" sz="2000" b="1" dirty="0" smtClean="0">
                <a:latin typeface="Times New Roman" pitchFamily="18" charset="0"/>
                <a:cs typeface="Times New Roman" pitchFamily="18" charset="0"/>
              </a:rPr>
              <a:t>Возможность обучаться в своем темпе. </a:t>
            </a:r>
            <a:r>
              <a:rPr lang="ru-RU" sz="2000" dirty="0" smtClean="0">
                <a:latin typeface="Times New Roman" pitchFamily="18" charset="0"/>
                <a:cs typeface="Times New Roman" pitchFamily="18" charset="0"/>
              </a:rPr>
              <a:t>Детям не нужно беспокоиться о том, что они отстанут от учебного графика. Всегда есть возможность вернуться к изучению более сложных вопросов. </a:t>
            </a:r>
          </a:p>
          <a:p>
            <a:r>
              <a:rPr lang="ru-RU" sz="2000" dirty="0" smtClean="0">
                <a:latin typeface="Times New Roman" pitchFamily="18" charset="0"/>
                <a:cs typeface="Times New Roman" pitchFamily="18" charset="0"/>
              </a:rPr>
              <a:t> </a:t>
            </a:r>
          </a:p>
          <a:p>
            <a:pPr lvl="0"/>
            <a:r>
              <a:rPr lang="ru-RU" sz="2000" dirty="0" smtClean="0">
                <a:latin typeface="Times New Roman" pitchFamily="18" charset="0"/>
                <a:cs typeface="Times New Roman" pitchFamily="18" charset="0"/>
              </a:rPr>
              <a:t>	</a:t>
            </a:r>
            <a:r>
              <a:rPr lang="ru-RU" sz="2000" b="1" dirty="0" smtClean="0">
                <a:latin typeface="Times New Roman" pitchFamily="18" charset="0"/>
                <a:cs typeface="Times New Roman" pitchFamily="18" charset="0"/>
              </a:rPr>
              <a:t>Возможность обучаться в любом месте. </a:t>
            </a:r>
            <a:r>
              <a:rPr lang="ru-RU" sz="2000" dirty="0" smtClean="0">
                <a:latin typeface="Times New Roman" pitchFamily="18" charset="0"/>
                <a:cs typeface="Times New Roman" pitchFamily="18" charset="0"/>
              </a:rPr>
              <a:t>Дети имеют возможность обучаться, не выходя из дома, на даче и т.д. Для этого просто нужно иметь компьютер с доступом в Интернет. </a:t>
            </a:r>
          </a:p>
          <a:p>
            <a:r>
              <a:rPr lang="ru-RU" dirty="0" smtClean="0">
                <a:latin typeface="Times New Roman" pitchFamily="18" charset="0"/>
                <a:cs typeface="Times New Roman" pitchFamily="18" charset="0"/>
              </a:rPr>
              <a:t> </a:t>
            </a:r>
          </a:p>
          <a:p>
            <a:endParaRPr lang="ru-RU"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1"/>
            <a:ext cx="7498080" cy="5797886"/>
          </a:xfrm>
        </p:spPr>
        <p:txBody>
          <a:bodyPr>
            <a:noAutofit/>
          </a:bodyPr>
          <a:lstStyle/>
          <a:p>
            <a:pPr lvl="0" algn="just"/>
            <a:r>
              <a:rPr lang="ru-RU" sz="2000" dirty="0" smtClean="0">
                <a:latin typeface="Times New Roman" pitchFamily="18" charset="0"/>
                <a:cs typeface="Times New Roman" pitchFamily="18" charset="0"/>
              </a:rPr>
              <a:t>	</a:t>
            </a:r>
            <a:r>
              <a:rPr lang="ru-RU" sz="2000" b="1" dirty="0" smtClean="0">
                <a:latin typeface="Times New Roman" pitchFamily="18" charset="0"/>
                <a:cs typeface="Times New Roman" pitchFamily="18" charset="0"/>
              </a:rPr>
              <a:t>Возможность обучения на нескольких курсах одновременно. </a:t>
            </a:r>
            <a:r>
              <a:rPr lang="ru-RU" sz="2000" dirty="0" smtClean="0">
                <a:latin typeface="Times New Roman" pitchFamily="18" charset="0"/>
                <a:cs typeface="Times New Roman" pitchFamily="18" charset="0"/>
              </a:rPr>
              <a:t>Дети получают возможность посещать несколько кружков </a:t>
            </a:r>
            <a:r>
              <a:rPr lang="ru-RU" sz="2000" dirty="0" smtClean="0">
                <a:latin typeface="Times New Roman" pitchFamily="18" charset="0"/>
                <a:cs typeface="Times New Roman" pitchFamily="18" charset="0"/>
              </a:rPr>
              <a:t>или секций в </a:t>
            </a:r>
            <a:r>
              <a:rPr lang="ru-RU" sz="2000" dirty="0" smtClean="0">
                <a:latin typeface="Times New Roman" pitchFamily="18" charset="0"/>
                <a:cs typeface="Times New Roman" pitchFamily="18" charset="0"/>
              </a:rPr>
              <a:t>зависимости от их интересов. Это не всегда возможно реализовать при очной форме обучения.</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t>
            </a:r>
            <a:r>
              <a:rPr lang="ru-RU" sz="2000" b="1" dirty="0" smtClean="0">
                <a:latin typeface="Times New Roman" pitchFamily="18" charset="0"/>
                <a:cs typeface="Times New Roman" pitchFamily="18" charset="0"/>
              </a:rPr>
              <a:t>Мобильность.</a:t>
            </a:r>
            <a:r>
              <a:rPr lang="ru-RU" sz="2000" dirty="0" smtClean="0">
                <a:latin typeface="Times New Roman" pitchFamily="18" charset="0"/>
                <a:cs typeface="Times New Roman" pitchFamily="18" charset="0"/>
              </a:rPr>
              <a:t> Связь с преподавателем может осуществляться различными способами, как </a:t>
            </a:r>
            <a:r>
              <a:rPr lang="ru-RU" sz="2000" dirty="0" err="1" smtClean="0">
                <a:latin typeface="Times New Roman" pitchFamily="18" charset="0"/>
                <a:cs typeface="Times New Roman" pitchFamily="18" charset="0"/>
              </a:rPr>
              <a:t>on-line</a:t>
            </a:r>
            <a:r>
              <a:rPr lang="ru-RU" sz="2000" dirty="0" smtClean="0">
                <a:latin typeface="Times New Roman" pitchFamily="18" charset="0"/>
                <a:cs typeface="Times New Roman" pitchFamily="18" charset="0"/>
              </a:rPr>
              <a:t>, так и </a:t>
            </a:r>
            <a:r>
              <a:rPr lang="ru-RU" sz="2000" dirty="0" err="1" smtClean="0">
                <a:latin typeface="Times New Roman" pitchFamily="18" charset="0"/>
                <a:cs typeface="Times New Roman" pitchFamily="18" charset="0"/>
              </a:rPr>
              <a:t>off-line</a:t>
            </a:r>
            <a:r>
              <a:rPr lang="ru-RU" sz="2000" dirty="0" smtClean="0">
                <a:latin typeface="Times New Roman" pitchFamily="18" charset="0"/>
                <a:cs typeface="Times New Roman" pitchFamily="18" charset="0"/>
              </a:rPr>
              <a:t>. Проконсультироваться с преподавателем с помощью электронной почты иногда </a:t>
            </a:r>
            <a:r>
              <a:rPr lang="ru-RU" sz="2000" dirty="0" smtClean="0">
                <a:latin typeface="Times New Roman" pitchFamily="18" charset="0"/>
                <a:cs typeface="Times New Roman" pitchFamily="18" charset="0"/>
              </a:rPr>
              <a:t>бывает эффективнее </a:t>
            </a:r>
            <a:r>
              <a:rPr lang="ru-RU" sz="2000" dirty="0" smtClean="0">
                <a:latin typeface="Times New Roman" pitchFamily="18" charset="0"/>
                <a:cs typeface="Times New Roman" pitchFamily="18" charset="0"/>
              </a:rPr>
              <a:t>и быстрее, чем ожидать личной встречи на </a:t>
            </a:r>
            <a:r>
              <a:rPr lang="ru-RU" sz="2000" dirty="0" smtClean="0">
                <a:latin typeface="Times New Roman" pitchFamily="18" charset="0"/>
                <a:cs typeface="Times New Roman" pitchFamily="18" charset="0"/>
              </a:rPr>
              <a:t>занятии в Центре или на персональных консультациях. </a:t>
            </a: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t>
            </a:r>
            <a:r>
              <a:rPr lang="ru-RU" sz="2000" b="1" dirty="0" smtClean="0">
                <a:latin typeface="Times New Roman" pitchFamily="18" charset="0"/>
                <a:cs typeface="Times New Roman" pitchFamily="18" charset="0"/>
              </a:rPr>
              <a:t>Доступность и наглядность учебных материалов. </a:t>
            </a:r>
            <a:r>
              <a:rPr lang="ru-RU" sz="2000" dirty="0" smtClean="0">
                <a:latin typeface="Times New Roman" pitchFamily="18" charset="0"/>
                <a:cs typeface="Times New Roman" pitchFamily="18" charset="0"/>
              </a:rPr>
              <a:t>Доступ к учебным материалам дети получают на Интернет-ресурсе </a:t>
            </a:r>
            <a:r>
              <a:rPr lang="ru-RU" sz="2000" dirty="0" smtClean="0">
                <a:latin typeface="Times New Roman" pitchFamily="18" charset="0"/>
                <a:cs typeface="Times New Roman" pitchFamily="18" charset="0"/>
              </a:rPr>
              <a:t>сразу после </a:t>
            </a:r>
            <a:r>
              <a:rPr lang="ru-RU" sz="2000" dirty="0" smtClean="0">
                <a:latin typeface="Times New Roman" pitchFamily="18" charset="0"/>
                <a:cs typeface="Times New Roman" pitchFamily="18" charset="0"/>
              </a:rPr>
              <a:t>регистрации в </a:t>
            </a:r>
            <a:r>
              <a:rPr lang="ru-RU" sz="2000" dirty="0" smtClean="0">
                <a:latin typeface="Times New Roman" pitchFamily="18" charset="0"/>
                <a:cs typeface="Times New Roman" pitchFamily="18" charset="0"/>
              </a:rPr>
              <a:t>группе обучения макраме.</a:t>
            </a: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t>
            </a:r>
            <a:r>
              <a:rPr lang="ru-RU" sz="2000" b="1" dirty="0" smtClean="0">
                <a:latin typeface="Times New Roman" pitchFamily="18" charset="0"/>
                <a:cs typeface="Times New Roman" pitchFamily="18" charset="0"/>
              </a:rPr>
              <a:t>Обучение в спокойной обстановке. </a:t>
            </a:r>
            <a:r>
              <a:rPr lang="ru-RU" sz="2000" dirty="0" smtClean="0">
                <a:latin typeface="Times New Roman" pitchFamily="18" charset="0"/>
                <a:cs typeface="Times New Roman" pitchFamily="18" charset="0"/>
              </a:rPr>
              <a:t>Рабочее место ребенка может быть организовано максимально удобно и комфортно, с учетом специфики выполняемой работы.</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t>
            </a:r>
            <a:endParaRPr lang="ru-RU" sz="2000" dirty="0">
              <a:latin typeface="Times New Roman" pitchFamily="18" charset="0"/>
              <a:cs typeface="Times New Roman" pitchFamily="18" charset="0"/>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28728" y="357167"/>
            <a:ext cx="7498080" cy="4797754"/>
          </a:xfrm>
        </p:spPr>
        <p:txBody>
          <a:bodyPr anchor="t">
            <a:normAutofit fontScale="90000"/>
          </a:bodyPr>
          <a:lstStyle/>
          <a:p>
            <a:pPr lvl="0" algn="just"/>
            <a:r>
              <a:rPr lang="ru-RU" sz="2400" dirty="0" smtClean="0">
                <a:latin typeface="Times New Roman" pitchFamily="18" charset="0"/>
                <a:cs typeface="Times New Roman" pitchFamily="18" charset="0"/>
              </a:rPr>
              <a:t>	</a:t>
            </a:r>
            <a:r>
              <a:rPr lang="ru-RU" sz="2200" b="1" dirty="0" smtClean="0">
                <a:latin typeface="Times New Roman" pitchFamily="18" charset="0"/>
                <a:cs typeface="Times New Roman" pitchFamily="18" charset="0"/>
              </a:rPr>
              <a:t>Удобство для преподавателя. </a:t>
            </a:r>
            <a:r>
              <a:rPr lang="ru-RU" sz="2200" dirty="0" smtClean="0">
                <a:latin typeface="Times New Roman" pitchFamily="18" charset="0"/>
                <a:cs typeface="Times New Roman" pitchFamily="18" charset="0"/>
              </a:rPr>
              <a:t>Преподаватель имеет возможность уделять время большему количеству детей и работать из дома, что существенно сокращает время на переезды по </a:t>
            </a:r>
            <a:r>
              <a:rPr lang="ru-RU" sz="2200" dirty="0" smtClean="0">
                <a:latin typeface="Times New Roman" pitchFamily="18" charset="0"/>
                <a:cs typeface="Times New Roman" pitchFamily="18" charset="0"/>
              </a:rPr>
              <a:t>различным центрам  преподавания в разных районах города.</a:t>
            </a:r>
            <a:r>
              <a:rPr lang="ru-RU" sz="2200" dirty="0" smtClean="0">
                <a:latin typeface="Times New Roman" pitchFamily="18" charset="0"/>
                <a:cs typeface="Times New Roman" pitchFamily="18" charset="0"/>
              </a:rPr>
              <a:t/>
            </a:r>
            <a:br>
              <a:rPr lang="ru-RU" sz="2200" dirty="0" smtClean="0">
                <a:latin typeface="Times New Roman" pitchFamily="18" charset="0"/>
                <a:cs typeface="Times New Roman" pitchFamily="18" charset="0"/>
              </a:rPr>
            </a:br>
            <a:r>
              <a:rPr lang="ru-RU" sz="2200" dirty="0" smtClean="0">
                <a:latin typeface="Times New Roman" pitchFamily="18" charset="0"/>
                <a:cs typeface="Times New Roman" pitchFamily="18" charset="0"/>
              </a:rPr>
              <a:t> </a:t>
            </a:r>
            <a:br>
              <a:rPr lang="ru-RU" sz="2200" dirty="0" smtClean="0">
                <a:latin typeface="Times New Roman" pitchFamily="18" charset="0"/>
                <a:cs typeface="Times New Roman" pitchFamily="18" charset="0"/>
              </a:rPr>
            </a:br>
            <a:r>
              <a:rPr lang="ru-RU" sz="2200" dirty="0" smtClean="0">
                <a:latin typeface="Times New Roman" pitchFamily="18" charset="0"/>
                <a:cs typeface="Times New Roman" pitchFamily="18" charset="0"/>
              </a:rPr>
              <a:t>	</a:t>
            </a:r>
            <a:r>
              <a:rPr lang="ru-RU" sz="2200" b="1" dirty="0" smtClean="0">
                <a:latin typeface="Times New Roman" pitchFamily="18" charset="0"/>
                <a:cs typeface="Times New Roman" pitchFamily="18" charset="0"/>
              </a:rPr>
              <a:t>Индивидуальный подход. </a:t>
            </a:r>
            <a:r>
              <a:rPr lang="ru-RU" sz="2200" dirty="0" smtClean="0">
                <a:latin typeface="Times New Roman" pitchFamily="18" charset="0"/>
                <a:cs typeface="Times New Roman" pitchFamily="18" charset="0"/>
              </a:rPr>
              <a:t>При традиционном обучении преподавателю довольно трудно уделить необходимое количество внимания всем учащимся группы, подстроиться под темп работы каждого. При дистанционном обучении учащийся сам выбирает себе темп обучения, он может </a:t>
            </a:r>
            <a:r>
              <a:rPr lang="ru-RU" sz="2200" dirty="0" smtClean="0">
                <a:latin typeface="Times New Roman" pitchFamily="18" charset="0"/>
                <a:cs typeface="Times New Roman" pitchFamily="18" charset="0"/>
              </a:rPr>
              <a:t>индивидуально получить </a:t>
            </a:r>
            <a:r>
              <a:rPr lang="ru-RU" sz="2200" dirty="0" smtClean="0">
                <a:latin typeface="Times New Roman" pitchFamily="18" charset="0"/>
                <a:cs typeface="Times New Roman" pitchFamily="18" charset="0"/>
              </a:rPr>
              <a:t>у преподавателя ответы на </a:t>
            </a:r>
            <a:r>
              <a:rPr lang="ru-RU" sz="2200" dirty="0" smtClean="0">
                <a:latin typeface="Times New Roman" pitchFamily="18" charset="0"/>
                <a:cs typeface="Times New Roman" pitchFamily="18" charset="0"/>
              </a:rPr>
              <a:t>все </a:t>
            </a:r>
            <a:r>
              <a:rPr lang="ru-RU" sz="2200" dirty="0" smtClean="0">
                <a:latin typeface="Times New Roman" pitchFamily="18" charset="0"/>
                <a:cs typeface="Times New Roman" pitchFamily="18" charset="0"/>
              </a:rPr>
              <a:t>возникающие у него </a:t>
            </a:r>
            <a:r>
              <a:rPr lang="ru-RU" sz="2200" dirty="0" smtClean="0">
                <a:latin typeface="Times New Roman" pitchFamily="18" charset="0"/>
                <a:cs typeface="Times New Roman" pitchFamily="18" charset="0"/>
              </a:rPr>
              <a:t>вопросы.</a:t>
            </a:r>
            <a:r>
              <a:rPr lang="ru-RU" sz="2400" dirty="0" smtClean="0">
                <a:latin typeface="Times New Roman" pitchFamily="18" charset="0"/>
                <a:cs typeface="Times New Roman" pitchFamily="18" charset="0"/>
              </a:rPr>
              <a:t/>
            </a:r>
            <a:br>
              <a:rPr lang="ru-RU" sz="2400" dirty="0" smtClean="0">
                <a:latin typeface="Times New Roman" pitchFamily="18" charset="0"/>
                <a:cs typeface="Times New Roman" pitchFamily="18" charset="0"/>
              </a:rPr>
            </a:br>
            <a:r>
              <a:rPr lang="ru-RU" sz="2400" dirty="0" smtClean="0">
                <a:latin typeface="Times New Roman" pitchFamily="18" charset="0"/>
                <a:cs typeface="Times New Roman" pitchFamily="18" charset="0"/>
              </a:rPr>
              <a:t> </a:t>
            </a:r>
            <a:br>
              <a:rPr lang="ru-RU" sz="2400" dirty="0" smtClean="0">
                <a:latin typeface="Times New Roman" pitchFamily="18" charset="0"/>
                <a:cs typeface="Times New Roman" pitchFamily="18" charset="0"/>
              </a:rPr>
            </a:br>
            <a:endParaRPr lang="ru-RU" sz="2400" dirty="0">
              <a:latin typeface="Times New Roman" pitchFamily="18" charset="0"/>
              <a:cs typeface="Times New Roman" pitchFamily="18" charset="0"/>
            </a:endParaRPr>
          </a:p>
        </p:txBody>
      </p:sp>
      <p:pic>
        <p:nvPicPr>
          <p:cNvPr id="4" name="Рисунок 3" descr="resize.jpg"/>
          <p:cNvPicPr>
            <a:picLocks noChangeAspect="1"/>
          </p:cNvPicPr>
          <p:nvPr/>
        </p:nvPicPr>
        <p:blipFill>
          <a:blip r:embed="rId2"/>
          <a:stretch>
            <a:fillRect/>
          </a:stretch>
        </p:blipFill>
        <p:spPr>
          <a:xfrm>
            <a:off x="1428728" y="4857760"/>
            <a:ext cx="7429552" cy="1285884"/>
          </a:xfrm>
          <a:prstGeom prst="rect">
            <a:avLst/>
          </a:prstGeom>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500166" y="0"/>
            <a:ext cx="7498080" cy="511474"/>
          </a:xfrm>
        </p:spPr>
        <p:txBody>
          <a:bodyPr anchor="t">
            <a:noAutofit/>
          </a:bodyPr>
          <a:lstStyle/>
          <a:p>
            <a:pPr algn="ctr"/>
            <a:r>
              <a:rPr lang="ru-RU" sz="2400" b="1" dirty="0" smtClean="0">
                <a:latin typeface="Times New Roman" pitchFamily="18" charset="0"/>
                <a:cs typeface="Times New Roman" pitchFamily="18" charset="0"/>
              </a:rPr>
              <a:t>Недостатки</a:t>
            </a:r>
            <a:endParaRPr lang="ru-RU" sz="3600" dirty="0">
              <a:latin typeface="Times New Roman" pitchFamily="18" charset="0"/>
              <a:cs typeface="Times New Roman" pitchFamily="18" charset="0"/>
            </a:endParaRPr>
          </a:p>
        </p:txBody>
      </p:sp>
      <p:sp>
        <p:nvSpPr>
          <p:cNvPr id="5" name="TextBox 4"/>
          <p:cNvSpPr txBox="1"/>
          <p:nvPr/>
        </p:nvSpPr>
        <p:spPr>
          <a:xfrm>
            <a:off x="1500166" y="428604"/>
            <a:ext cx="7358115" cy="6524863"/>
          </a:xfrm>
          <a:prstGeom prst="rect">
            <a:avLst/>
          </a:prstGeom>
          <a:noFill/>
        </p:spPr>
        <p:txBody>
          <a:bodyPr wrap="square" rtlCol="0">
            <a:spAutoFit/>
          </a:bodyPr>
          <a:lstStyle/>
          <a:p>
            <a:pPr lvl="0" algn="just"/>
            <a:r>
              <a:rPr lang="ru-RU" sz="1600" dirty="0" smtClean="0">
                <a:latin typeface="Times New Roman" pitchFamily="18" charset="0"/>
                <a:cs typeface="Times New Roman" pitchFamily="18" charset="0"/>
              </a:rPr>
              <a:t>	</a:t>
            </a:r>
            <a:r>
              <a:rPr lang="ru-RU" sz="2000" b="1" dirty="0" smtClean="0">
                <a:latin typeface="Times New Roman" pitchFamily="18" charset="0"/>
                <a:cs typeface="Times New Roman" pitchFamily="18" charset="0"/>
              </a:rPr>
              <a:t>Необходима сильная мотивация</a:t>
            </a:r>
            <a:r>
              <a:rPr lang="ru-RU" sz="2000" dirty="0" smtClean="0">
                <a:latin typeface="Times New Roman" pitchFamily="18" charset="0"/>
                <a:cs typeface="Times New Roman" pitchFamily="18" charset="0"/>
              </a:rPr>
              <a:t>. Практически весь учебный материал дети осваивают самостоятельно. Это требует ответственности и самоконтроля. Поддерживать нужный темп обучения без контроля со стороны удается не всем.</a:t>
            </a:r>
          </a:p>
          <a:p>
            <a:pPr algn="just"/>
            <a:r>
              <a:rPr lang="ru-RU" sz="2000" dirty="0" smtClean="0">
                <a:latin typeface="Times New Roman" pitchFamily="18" charset="0"/>
                <a:cs typeface="Times New Roman" pitchFamily="18" charset="0"/>
              </a:rPr>
              <a:t> 	</a:t>
            </a:r>
            <a:r>
              <a:rPr lang="ru-RU" sz="2000" b="1" dirty="0" smtClean="0">
                <a:latin typeface="Times New Roman" pitchFamily="18" charset="0"/>
                <a:cs typeface="Times New Roman" pitchFamily="18" charset="0"/>
              </a:rPr>
              <a:t>Дистанционное образование не подходит для развития коммуникабельности. </a:t>
            </a:r>
            <a:r>
              <a:rPr lang="ru-RU" sz="2000" dirty="0" smtClean="0">
                <a:latin typeface="Times New Roman" pitchFamily="18" charset="0"/>
                <a:cs typeface="Times New Roman" pitchFamily="18" charset="0"/>
              </a:rPr>
              <a:t>При дистанционном обучении личный контакт учащихся друг с другом и с преподавателями минимален, а то и вовсе отсутствует. Поэтому такая форма обучения не подходит для развития коммуникабельности, уверенности, навыков работы в команде.</a:t>
            </a:r>
          </a:p>
          <a:p>
            <a:pPr algn="just"/>
            <a:r>
              <a:rPr lang="ru-RU" sz="2000" dirty="0" smtClean="0">
                <a:latin typeface="Times New Roman" pitchFamily="18" charset="0"/>
                <a:cs typeface="Times New Roman" pitchFamily="18" charset="0"/>
              </a:rPr>
              <a:t> </a:t>
            </a:r>
            <a:r>
              <a:rPr lang="ru-RU" sz="2000" b="1" dirty="0" smtClean="0">
                <a:latin typeface="Times New Roman" pitchFamily="18" charset="0"/>
                <a:cs typeface="Times New Roman" pitchFamily="18" charset="0"/>
              </a:rPr>
              <a:t>	Недостаток практических знаний. </a:t>
            </a:r>
            <a:r>
              <a:rPr lang="ru-RU" sz="2000" dirty="0" smtClean="0">
                <a:latin typeface="Times New Roman" pitchFamily="18" charset="0"/>
                <a:cs typeface="Times New Roman" pitchFamily="18" charset="0"/>
              </a:rPr>
              <a:t>Для получения максимальных практических навыков, конечно, необходим прямой контакт с преподавателем. Частично данную проблему можно решить с помощью </a:t>
            </a:r>
            <a:r>
              <a:rPr lang="ru-RU" sz="2000" dirty="0" err="1" smtClean="0">
                <a:latin typeface="Times New Roman" pitchFamily="18" charset="0"/>
                <a:cs typeface="Times New Roman" pitchFamily="18" charset="0"/>
              </a:rPr>
              <a:t>on-line</a:t>
            </a:r>
            <a:r>
              <a:rPr lang="ru-RU" sz="2000" dirty="0" smtClean="0">
                <a:latin typeface="Times New Roman" pitchFamily="18" charset="0"/>
                <a:cs typeface="Times New Roman" pitchFamily="18" charset="0"/>
              </a:rPr>
              <a:t> мастер-классов и путем привлечения родителей к участию в них. </a:t>
            </a:r>
          </a:p>
          <a:p>
            <a:pPr algn="just"/>
            <a:r>
              <a:rPr lang="ru-RU" sz="2000" dirty="0" smtClean="0">
                <a:latin typeface="Times New Roman" pitchFamily="18" charset="0"/>
                <a:cs typeface="Times New Roman" pitchFamily="18" charset="0"/>
              </a:rPr>
              <a:t> 	</a:t>
            </a:r>
            <a:r>
              <a:rPr lang="ru-RU" sz="2000" b="1" dirty="0" smtClean="0">
                <a:latin typeface="Times New Roman" pitchFamily="18" charset="0"/>
                <a:cs typeface="Times New Roman" pitchFamily="18" charset="0"/>
              </a:rPr>
              <a:t>Недостаточная компьютерная грамотность и оснащенность. </a:t>
            </a:r>
            <a:r>
              <a:rPr lang="ru-RU" sz="2000" dirty="0" smtClean="0">
                <a:latin typeface="Times New Roman" pitchFamily="18" charset="0"/>
                <a:cs typeface="Times New Roman" pitchFamily="18" charset="0"/>
              </a:rPr>
              <a:t>Достаточно часто, особенно на периферии, не у всех желающих обучаться есть компьютер с необходимым программным обеспечением. Однако, с течением времени данная проблема становится все менее актуальной. </a:t>
            </a:r>
          </a:p>
          <a:p>
            <a:endParaRPr lang="ru-RU" dirty="0">
              <a:latin typeface="Times New Roman" pitchFamily="18" charset="0"/>
              <a:cs typeface="Times New Roman" pitchFamily="18"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14413" y="142852"/>
            <a:ext cx="7719275" cy="3714776"/>
          </a:xfrm>
        </p:spPr>
        <p:txBody>
          <a:bodyPr>
            <a:normAutofit fontScale="90000"/>
          </a:bodyPr>
          <a:lstStyle/>
          <a:p>
            <a:r>
              <a:rPr lang="ru-RU" sz="2000" dirty="0" smtClean="0">
                <a:latin typeface="Times New Roman" pitchFamily="18" charset="0"/>
                <a:cs typeface="Times New Roman" pitchFamily="18" charset="0"/>
              </a:rPr>
              <a:t>	</a:t>
            </a:r>
            <a:r>
              <a:rPr lang="ru-RU" sz="2200" dirty="0" smtClean="0">
                <a:latin typeface="Times New Roman" pitchFamily="18" charset="0"/>
                <a:cs typeface="Times New Roman" pitchFamily="18" charset="0"/>
              </a:rPr>
              <a:t>Для части ребят это важно в том числе для подготовки к конкурсам, которые тоже оказались под угрозой срыва в текущей ситуации. Другая часть ищет возможности для самообразования и саморазвития в условиях самоизоляции. Наконец, третью группу детей стремятся вовлечь в продуктивную деятельность родители, озабоченные возросшей - в новой ситуации - активностью сети, не приносящей, по их мнению, пользы. Как и в </a:t>
            </a:r>
            <a:r>
              <a:rPr lang="ru-RU" sz="2200" dirty="0" err="1" smtClean="0">
                <a:latin typeface="Times New Roman" pitchFamily="18" charset="0"/>
                <a:cs typeface="Times New Roman" pitchFamily="18" charset="0"/>
              </a:rPr>
              <a:t>оффлайн-жизни</a:t>
            </a:r>
            <a:r>
              <a:rPr lang="ru-RU" sz="2200" dirty="0" smtClean="0">
                <a:latin typeface="Times New Roman" pitchFamily="18" charset="0"/>
                <a:cs typeface="Times New Roman" pitchFamily="18" charset="0"/>
              </a:rPr>
              <a:t>, «</a:t>
            </a:r>
            <a:r>
              <a:rPr lang="ru-RU" sz="2200" dirty="0" err="1" smtClean="0">
                <a:latin typeface="Times New Roman" pitchFamily="18" charset="0"/>
                <a:cs typeface="Times New Roman" pitchFamily="18" charset="0"/>
              </a:rPr>
              <a:t>дополнительность</a:t>
            </a:r>
            <a:r>
              <a:rPr lang="ru-RU" sz="2200" dirty="0" smtClean="0">
                <a:latin typeface="Times New Roman" pitchFamily="18" charset="0"/>
                <a:cs typeface="Times New Roman" pitchFamily="18" charset="0"/>
              </a:rPr>
              <a:t>» дополнительного образования оказывается не очевидной. Но в то же время для многих школьников именно в этой области лежат основные содержательные интересы и ресурсы психологического благополучия.</a:t>
            </a:r>
            <a:br>
              <a:rPr lang="ru-RU" sz="2200" dirty="0" smtClean="0">
                <a:latin typeface="Times New Roman" pitchFamily="18" charset="0"/>
                <a:cs typeface="Times New Roman" pitchFamily="18" charset="0"/>
              </a:rPr>
            </a:br>
            <a:endParaRPr lang="ru-RU" sz="2200" dirty="0">
              <a:latin typeface="Times New Roman" pitchFamily="18" charset="0"/>
              <a:cs typeface="Times New Roman" pitchFamily="18" charset="0"/>
            </a:endParaRPr>
          </a:p>
        </p:txBody>
      </p:sp>
      <p:pic>
        <p:nvPicPr>
          <p:cNvPr id="3" name="Рисунок 2" descr="DSCN9126.jpg"/>
          <p:cNvPicPr>
            <a:picLocks noChangeAspect="1"/>
          </p:cNvPicPr>
          <p:nvPr/>
        </p:nvPicPr>
        <p:blipFill>
          <a:blip r:embed="rId2" cstate="print"/>
          <a:stretch>
            <a:fillRect/>
          </a:stretch>
        </p:blipFill>
        <p:spPr>
          <a:xfrm>
            <a:off x="1214415" y="4071942"/>
            <a:ext cx="3428992" cy="2571744"/>
          </a:xfrm>
          <a:prstGeom prst="rect">
            <a:avLst/>
          </a:prstGeom>
        </p:spPr>
      </p:pic>
      <p:pic>
        <p:nvPicPr>
          <p:cNvPr id="4" name="Рисунок 3" descr="DSCN9128.jpg"/>
          <p:cNvPicPr>
            <a:picLocks noChangeAspect="1"/>
          </p:cNvPicPr>
          <p:nvPr/>
        </p:nvPicPr>
        <p:blipFill>
          <a:blip r:embed="rId3" cstate="print"/>
          <a:stretch>
            <a:fillRect/>
          </a:stretch>
        </p:blipFill>
        <p:spPr>
          <a:xfrm>
            <a:off x="5000628" y="4054083"/>
            <a:ext cx="3428992" cy="2571744"/>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00100" y="0"/>
            <a:ext cx="8001056" cy="3143248"/>
          </a:xfrm>
        </p:spPr>
        <p:txBody>
          <a:bodyPr anchor="t">
            <a:normAutofit fontScale="90000"/>
          </a:bodyPr>
          <a:lstStyle/>
          <a:p>
            <a:pPr algn="just"/>
            <a:r>
              <a:rPr lang="ru-RU" sz="2000" dirty="0" smtClean="0">
                <a:latin typeface="Times New Roman" pitchFamily="18" charset="0"/>
                <a:cs typeface="Times New Roman" pitchFamily="18" charset="0"/>
              </a:rPr>
              <a:t>	</a:t>
            </a:r>
            <a:r>
              <a:rPr lang="ru-RU" sz="2100" dirty="0" smtClean="0">
                <a:latin typeface="Times New Roman" pitchFamily="18" charset="0"/>
                <a:cs typeface="Times New Roman" pitchFamily="18" charset="0"/>
              </a:rPr>
              <a:t>С учетом всего вышесказанного было принято решение использовать ресурсы дистанционного обучения в работе творческого объединения "Магия узлов". В данной презентации представлены пути и методы реализации дистанционного образования для обучения детей технике макраме. В частности работа осуществляется по двум направлениям: через тематическую страницу в социальной сети "В контакте", а также с помощью </a:t>
            </a:r>
            <a:r>
              <a:rPr lang="en-US" sz="2100" dirty="0" smtClean="0">
                <a:latin typeface="Times New Roman" pitchFamily="18" charset="0"/>
                <a:cs typeface="Times New Roman" pitchFamily="18" charset="0"/>
              </a:rPr>
              <a:t>on</a:t>
            </a:r>
            <a:r>
              <a:rPr lang="ru-RU" sz="2100" dirty="0" smtClean="0">
                <a:latin typeface="Times New Roman" pitchFamily="18" charset="0"/>
                <a:cs typeface="Times New Roman" pitchFamily="18" charset="0"/>
              </a:rPr>
              <a:t>-</a:t>
            </a:r>
            <a:r>
              <a:rPr lang="en-US" sz="2100" dirty="0" smtClean="0">
                <a:latin typeface="Times New Roman" pitchFamily="18" charset="0"/>
                <a:cs typeface="Times New Roman" pitchFamily="18" charset="0"/>
              </a:rPr>
              <a:t>line</a:t>
            </a:r>
            <a:r>
              <a:rPr lang="ru-RU" sz="2100" dirty="0" smtClean="0">
                <a:latin typeface="Times New Roman" pitchFamily="18" charset="0"/>
                <a:cs typeface="Times New Roman" pitchFamily="18" charset="0"/>
              </a:rPr>
              <a:t> курсов, созданных на программной платформе </a:t>
            </a:r>
            <a:r>
              <a:rPr lang="en-US" sz="2100" dirty="0" smtClean="0">
                <a:latin typeface="Times New Roman" pitchFamily="18" charset="0"/>
                <a:cs typeface="Times New Roman" pitchFamily="18" charset="0"/>
              </a:rPr>
              <a:t>SWAY</a:t>
            </a:r>
            <a:r>
              <a:rPr lang="ru-RU" sz="2100" dirty="0" smtClean="0">
                <a:latin typeface="Times New Roman" pitchFamily="18" charset="0"/>
                <a:cs typeface="Times New Roman" pitchFamily="18" charset="0"/>
              </a:rPr>
              <a:t>. </a:t>
            </a:r>
            <a:r>
              <a:rPr lang="ru-RU" sz="2100" dirty="0" smtClean="0">
                <a:latin typeface="Times New Roman" pitchFamily="18" charset="0"/>
                <a:cs typeface="Times New Roman" pitchFamily="18" charset="0"/>
              </a:rPr>
              <a:t>Конечно, данные </a:t>
            </a:r>
            <a:r>
              <a:rPr lang="ru-RU" sz="2100" dirty="0" smtClean="0">
                <a:latin typeface="Times New Roman" pitchFamily="18" charset="0"/>
                <a:cs typeface="Times New Roman" pitchFamily="18" charset="0"/>
              </a:rPr>
              <a:t>ресурсы еще далеки от совершенства, но первые результаты получены и на основании их сделаны выводы о дальнейшем совершенствовании </a:t>
            </a:r>
            <a:r>
              <a:rPr lang="ru-RU" sz="2100" dirty="0" smtClean="0">
                <a:latin typeface="Times New Roman" pitchFamily="18" charset="0"/>
                <a:cs typeface="Times New Roman" pitchFamily="18" charset="0"/>
              </a:rPr>
              <a:t>всех используемых </a:t>
            </a:r>
            <a:r>
              <a:rPr lang="ru-RU" sz="2100" dirty="0" smtClean="0">
                <a:latin typeface="Times New Roman" pitchFamily="18" charset="0"/>
                <a:cs typeface="Times New Roman" pitchFamily="18" charset="0"/>
              </a:rPr>
              <a:t>ресурсов.</a:t>
            </a:r>
            <a:r>
              <a:rPr lang="ru-RU" sz="2200" dirty="0" smtClean="0">
                <a:latin typeface="Times New Roman" pitchFamily="18" charset="0"/>
                <a:cs typeface="Times New Roman" pitchFamily="18" charset="0"/>
              </a:rPr>
              <a:t/>
            </a:r>
            <a:br>
              <a:rPr lang="ru-RU" sz="22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t>
            </a:r>
            <a:r>
              <a:rPr lang="ru-RU" sz="2000" dirty="0" smtClean="0">
                <a:latin typeface="Times New Roman" pitchFamily="18" charset="0"/>
                <a:cs typeface="Times New Roman" pitchFamily="18" charset="0"/>
              </a:rPr>
              <a:t>                </a:t>
            </a:r>
            <a:r>
              <a:rPr lang="ru-RU" sz="2000" b="1" dirty="0" smtClean="0">
                <a:latin typeface="Times New Roman" pitchFamily="18" charset="0"/>
                <a:cs typeface="Times New Roman" pitchFamily="18" charset="0"/>
              </a:rPr>
              <a:t>Тематическая </a:t>
            </a:r>
            <a:r>
              <a:rPr lang="ru-RU" sz="2000" b="1" dirty="0" smtClean="0">
                <a:latin typeface="Times New Roman" pitchFamily="18" charset="0"/>
                <a:cs typeface="Times New Roman" pitchFamily="18" charset="0"/>
              </a:rPr>
              <a:t>страница в в социальной сети "В контакте" </a:t>
            </a:r>
            <a:endParaRPr lang="ru-RU" sz="2000" b="1" dirty="0">
              <a:latin typeface="Times New Roman" pitchFamily="18" charset="0"/>
              <a:cs typeface="Times New Roman" pitchFamily="18" charset="0"/>
            </a:endParaRPr>
          </a:p>
        </p:txBody>
      </p:sp>
      <p:pic>
        <p:nvPicPr>
          <p:cNvPr id="1026" name="Picture 2"/>
          <p:cNvPicPr>
            <a:picLocks noChangeAspect="1" noChangeArrowheads="1"/>
          </p:cNvPicPr>
          <p:nvPr/>
        </p:nvPicPr>
        <p:blipFill>
          <a:blip r:embed="rId2" cstate="print"/>
          <a:srcRect/>
          <a:stretch>
            <a:fillRect/>
          </a:stretch>
        </p:blipFill>
        <p:spPr bwMode="auto">
          <a:xfrm>
            <a:off x="2357422" y="3634354"/>
            <a:ext cx="5286412" cy="2973607"/>
          </a:xfrm>
          <a:prstGeom prst="rect">
            <a:avLst/>
          </a:prstGeom>
          <a:noFill/>
          <a:ln w="9525">
            <a:noFill/>
            <a:miter lim="800000"/>
            <a:headEnd/>
            <a:tailEnd/>
          </a:ln>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1"/>
            <a:ext cx="7498080" cy="1082977"/>
          </a:xfrm>
        </p:spPr>
        <p:txBody>
          <a:bodyPr anchor="t">
            <a:normAutofit/>
          </a:bodyPr>
          <a:lstStyle/>
          <a:p>
            <a:pPr algn="ct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800" b="1" dirty="0" smtClean="0">
                <a:latin typeface="Times New Roman" pitchFamily="18" charset="0"/>
                <a:cs typeface="Times New Roman" pitchFamily="18" charset="0"/>
              </a:rPr>
              <a:t>О</a:t>
            </a:r>
            <a:r>
              <a:rPr lang="en-US" sz="2800" b="1" dirty="0" smtClean="0">
                <a:latin typeface="Times New Roman" pitchFamily="18" charset="0"/>
                <a:cs typeface="Times New Roman" pitchFamily="18" charset="0"/>
              </a:rPr>
              <a:t>n</a:t>
            </a:r>
            <a:r>
              <a:rPr lang="ru-RU" sz="2800" b="1" dirty="0" smtClean="0">
                <a:latin typeface="Times New Roman" pitchFamily="18" charset="0"/>
                <a:cs typeface="Times New Roman" pitchFamily="18" charset="0"/>
              </a:rPr>
              <a:t>-</a:t>
            </a:r>
            <a:r>
              <a:rPr lang="en-US" sz="2800" b="1" dirty="0" smtClean="0">
                <a:latin typeface="Times New Roman" pitchFamily="18" charset="0"/>
                <a:cs typeface="Times New Roman" pitchFamily="18" charset="0"/>
              </a:rPr>
              <a:t>line</a:t>
            </a:r>
            <a:r>
              <a:rPr lang="ru-RU" sz="2800" b="1" dirty="0" smtClean="0">
                <a:latin typeface="Times New Roman" pitchFamily="18" charset="0"/>
                <a:cs typeface="Times New Roman" pitchFamily="18" charset="0"/>
              </a:rPr>
              <a:t> курс на платформе </a:t>
            </a:r>
            <a:r>
              <a:rPr lang="en-US" sz="2800" b="1" dirty="0" smtClean="0">
                <a:latin typeface="Times New Roman" pitchFamily="18" charset="0"/>
                <a:cs typeface="Times New Roman" pitchFamily="18" charset="0"/>
              </a:rPr>
              <a:t>SWAY</a:t>
            </a:r>
            <a:endParaRPr lang="ru-RU" sz="2800" b="1" dirty="0">
              <a:latin typeface="Times New Roman" pitchFamily="18" charset="0"/>
              <a:cs typeface="Times New Roman" pitchFamily="18" charset="0"/>
            </a:endParaRPr>
          </a:p>
        </p:txBody>
      </p:sp>
      <p:pic>
        <p:nvPicPr>
          <p:cNvPr id="2050" name="Picture 2"/>
          <p:cNvPicPr>
            <a:picLocks noChangeAspect="1" noChangeArrowheads="1"/>
          </p:cNvPicPr>
          <p:nvPr/>
        </p:nvPicPr>
        <p:blipFill>
          <a:blip r:embed="rId2"/>
          <a:srcRect/>
          <a:stretch>
            <a:fillRect/>
          </a:stretch>
        </p:blipFill>
        <p:spPr bwMode="auto">
          <a:xfrm>
            <a:off x="1714480" y="1714488"/>
            <a:ext cx="6985050" cy="3929090"/>
          </a:xfrm>
          <a:prstGeom prst="rect">
            <a:avLst/>
          </a:prstGeom>
          <a:noFill/>
          <a:ln w="9525">
            <a:noFill/>
            <a:miter lim="800000"/>
            <a:headEnd/>
            <a:tailEnd/>
          </a:ln>
          <a:effec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1011540"/>
          </a:xfrm>
        </p:spPr>
        <p:txBody>
          <a:bodyPr anchor="t">
            <a:normAutofit fontScale="90000"/>
          </a:bodyPr>
          <a:lstStyle/>
          <a:p>
            <a:pPr algn="ctr"/>
            <a:r>
              <a:rPr lang="ru-RU" sz="3600" b="1" dirty="0" smtClean="0">
                <a:latin typeface="Times New Roman" pitchFamily="18" charset="0"/>
                <a:cs typeface="Times New Roman" pitchFamily="18" charset="0"/>
              </a:rPr>
              <a:t>Описание группы </a:t>
            </a:r>
            <a:br>
              <a:rPr lang="ru-RU" sz="3600" b="1" dirty="0" smtClean="0">
                <a:latin typeface="Times New Roman" pitchFamily="18" charset="0"/>
                <a:cs typeface="Times New Roman" pitchFamily="18" charset="0"/>
              </a:rPr>
            </a:br>
            <a:r>
              <a:rPr lang="ru-RU" sz="3600" b="1" dirty="0" smtClean="0">
                <a:latin typeface="Times New Roman" pitchFamily="18" charset="0"/>
                <a:cs typeface="Times New Roman" pitchFamily="18" charset="0"/>
              </a:rPr>
              <a:t>«Волшебный мир макраме</a:t>
            </a:r>
            <a:r>
              <a:rPr lang="ru-RU" sz="3600" b="1" dirty="0" smtClean="0">
                <a:latin typeface="Times New Roman" pitchFamily="18" charset="0"/>
                <a:cs typeface="Times New Roman" pitchFamily="18" charset="0"/>
              </a:rPr>
              <a:t>»</a:t>
            </a:r>
            <a:r>
              <a:rPr lang="ru-RU" sz="3200" b="1" dirty="0" smtClean="0">
                <a:latin typeface="Times New Roman" pitchFamily="18" charset="0"/>
                <a:cs typeface="Times New Roman" pitchFamily="18" charset="0"/>
              </a:rPr>
              <a:t/>
            </a:r>
            <a:br>
              <a:rPr lang="ru-RU" sz="3200" b="1" dirty="0" smtClean="0">
                <a:latin typeface="Times New Roman" pitchFamily="18" charset="0"/>
                <a:cs typeface="Times New Roman" pitchFamily="18" charset="0"/>
              </a:rPr>
            </a:br>
            <a:endParaRPr lang="ru-RU" sz="1600" b="1" dirty="0">
              <a:latin typeface="Times New Roman" pitchFamily="18" charset="0"/>
              <a:cs typeface="Times New Roman" pitchFamily="18" charset="0"/>
            </a:endParaRPr>
          </a:p>
        </p:txBody>
      </p:sp>
      <p:pic>
        <p:nvPicPr>
          <p:cNvPr id="3" name="Рисунок 2" descr="Кот2.jpg"/>
          <p:cNvPicPr>
            <a:picLocks noChangeAspect="1"/>
          </p:cNvPicPr>
          <p:nvPr/>
        </p:nvPicPr>
        <p:blipFill>
          <a:blip r:embed="rId2"/>
          <a:stretch>
            <a:fillRect/>
          </a:stretch>
        </p:blipFill>
        <p:spPr>
          <a:xfrm>
            <a:off x="142844" y="3818640"/>
            <a:ext cx="3429024" cy="3039362"/>
          </a:xfrm>
          <a:prstGeom prst="rect">
            <a:avLst/>
          </a:prstGeom>
        </p:spPr>
      </p:pic>
      <p:sp>
        <p:nvSpPr>
          <p:cNvPr id="4" name="TextBox 3"/>
          <p:cNvSpPr txBox="1"/>
          <p:nvPr/>
        </p:nvSpPr>
        <p:spPr>
          <a:xfrm>
            <a:off x="1357290" y="1285860"/>
            <a:ext cx="7500990" cy="5016758"/>
          </a:xfrm>
          <a:prstGeom prst="rect">
            <a:avLst/>
          </a:prstGeom>
          <a:noFill/>
        </p:spPr>
        <p:txBody>
          <a:bodyPr wrap="square" rtlCol="0">
            <a:spAutoFit/>
          </a:bodyPr>
          <a:lstStyle/>
          <a:p>
            <a:pPr algn="just"/>
            <a:r>
              <a:rPr lang="ru-RU"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Web</a:t>
            </a:r>
            <a:r>
              <a:rPr lang="ru-RU" dirty="0" smtClean="0">
                <a:latin typeface="Times New Roman" pitchFamily="18" charset="0"/>
                <a:cs typeface="Times New Roman" pitchFamily="18" charset="0"/>
              </a:rPr>
              <a:t>-страница «Волшебный мир макраме» была создана в социальной сети «В контакте» в 2015 году. Изначально основной целью ее создания являлась более оперативная и эффективная работа с детьми, которые по тем или иным причинам не имели возможности посещать очные занятия в группе, а так же с родителями для контроля выполнения заданий. </a:t>
            </a:r>
            <a:endParaRPr lang="en-US" dirty="0" smtClean="0">
              <a:latin typeface="Times New Roman" pitchFamily="18" charset="0"/>
              <a:cs typeface="Times New Roman" pitchFamily="18" charset="0"/>
            </a:endParaRPr>
          </a:p>
          <a:p>
            <a:pPr algn="just"/>
            <a:r>
              <a:rPr lang="en-US" dirty="0" smtClean="0">
                <a:latin typeface="Times New Roman" pitchFamily="18" charset="0"/>
                <a:cs typeface="Times New Roman" pitchFamily="18" charset="0"/>
              </a:rPr>
              <a:t>	</a:t>
            </a:r>
            <a:r>
              <a:rPr lang="ru-RU" dirty="0" smtClean="0">
                <a:latin typeface="Times New Roman" pitchFamily="18" charset="0"/>
                <a:cs typeface="Times New Roman" pitchFamily="18" charset="0"/>
              </a:rPr>
              <a:t>Кроме </a:t>
            </a:r>
            <a:r>
              <a:rPr lang="ru-RU" dirty="0" smtClean="0">
                <a:latin typeface="Times New Roman" pitchFamily="18" charset="0"/>
                <a:cs typeface="Times New Roman" pitchFamily="18" charset="0"/>
              </a:rPr>
              <a:t>того, усилия, предпринятые для создания указанного </a:t>
            </a:r>
            <a:r>
              <a:rPr lang="en-US" dirty="0" smtClean="0">
                <a:latin typeface="Times New Roman" pitchFamily="18" charset="0"/>
                <a:cs typeface="Times New Roman" pitchFamily="18" charset="0"/>
              </a:rPr>
              <a:t>on</a:t>
            </a:r>
            <a:r>
              <a:rPr lang="ru-RU" dirty="0" smtClean="0">
                <a:latin typeface="Times New Roman" pitchFamily="18" charset="0"/>
                <a:cs typeface="Times New Roman" pitchFamily="18" charset="0"/>
              </a:rPr>
              <a:t>-</a:t>
            </a:r>
            <a:r>
              <a:rPr lang="en-US" dirty="0" smtClean="0">
                <a:latin typeface="Times New Roman" pitchFamily="18" charset="0"/>
                <a:cs typeface="Times New Roman" pitchFamily="18" charset="0"/>
              </a:rPr>
              <a:t>line</a:t>
            </a:r>
            <a:r>
              <a:rPr lang="ru-RU" dirty="0" smtClean="0">
                <a:latin typeface="Times New Roman" pitchFamily="18" charset="0"/>
                <a:cs typeface="Times New Roman" pitchFamily="18" charset="0"/>
              </a:rPr>
              <a:t> ресурса, были направлены на выполнение указаний, представленных </a:t>
            </a:r>
            <a:r>
              <a:rPr lang="ru-RU" dirty="0" smtClean="0">
                <a:latin typeface="Times New Roman" pitchFamily="18" charset="0"/>
                <a:cs typeface="Times New Roman" pitchFamily="18" charset="0"/>
              </a:rPr>
              <a:t>в</a:t>
            </a:r>
            <a:endParaRPr lang="en-US" dirty="0" smtClean="0">
              <a:latin typeface="Times New Roman" pitchFamily="18" charset="0"/>
              <a:cs typeface="Times New Roman" pitchFamily="18" charset="0"/>
            </a:endParaRPr>
          </a:p>
          <a:p>
            <a:pPr algn="just"/>
            <a:r>
              <a:rPr lang="en-US" dirty="0" smtClean="0">
                <a:latin typeface="Times New Roman" pitchFamily="18" charset="0"/>
                <a:cs typeface="Times New Roman" pitchFamily="18" charset="0"/>
              </a:rPr>
              <a:t>		</a:t>
            </a:r>
            <a:r>
              <a:rPr lang="ru-RU" dirty="0" smtClean="0">
                <a:latin typeface="Times New Roman" pitchFamily="18" charset="0"/>
                <a:cs typeface="Times New Roman" pitchFamily="18" charset="0"/>
              </a:rPr>
              <a:t> </a:t>
            </a:r>
            <a:r>
              <a:rPr lang="ru-RU" dirty="0" smtClean="0">
                <a:latin typeface="Times New Roman" pitchFamily="18" charset="0"/>
                <a:cs typeface="Times New Roman" pitchFamily="18" charset="0"/>
              </a:rPr>
              <a:t>Концепции развития дополнительного образования </a:t>
            </a:r>
            <a:r>
              <a:rPr lang="ru-RU" dirty="0" smtClean="0">
                <a:latin typeface="Times New Roman" pitchFamily="18" charset="0"/>
                <a:cs typeface="Times New Roman" pitchFamily="18" charset="0"/>
              </a:rPr>
              <a:t>в</a:t>
            </a:r>
            <a:r>
              <a:rPr lang="en-US" dirty="0" smtClean="0">
                <a:latin typeface="Times New Roman" pitchFamily="18" charset="0"/>
                <a:cs typeface="Times New Roman" pitchFamily="18" charset="0"/>
              </a:rPr>
              <a:t/>
            </a:r>
            <a:br>
              <a:rPr lang="en-US" dirty="0" smtClean="0">
                <a:latin typeface="Times New Roman" pitchFamily="18" charset="0"/>
                <a:cs typeface="Times New Roman" pitchFamily="18" charset="0"/>
              </a:rPr>
            </a:br>
            <a:r>
              <a:rPr lang="en-US" dirty="0" smtClean="0">
                <a:latin typeface="Times New Roman" pitchFamily="18" charset="0"/>
                <a:cs typeface="Times New Roman" pitchFamily="18" charset="0"/>
              </a:rPr>
              <a:t>                                 </a:t>
            </a:r>
            <a:r>
              <a:rPr lang="ru-RU" dirty="0" smtClean="0">
                <a:latin typeface="Times New Roman" pitchFamily="18" charset="0"/>
                <a:cs typeface="Times New Roman" pitchFamily="18" charset="0"/>
              </a:rPr>
              <a:t>Российской Федерации</a:t>
            </a:r>
            <a:r>
              <a:rPr lang="ru-RU" dirty="0" smtClean="0">
                <a:latin typeface="Times New Roman" pitchFamily="18" charset="0"/>
                <a:cs typeface="Times New Roman" pitchFamily="18" charset="0"/>
              </a:rPr>
              <a:t>.  В частности, это </a:t>
            </a:r>
            <a:r>
              <a:rPr lang="ru-RU" dirty="0" smtClean="0">
                <a:latin typeface="Times New Roman" pitchFamily="18" charset="0"/>
                <a:cs typeface="Times New Roman" pitchFamily="18" charset="0"/>
              </a:rPr>
              <a:t>касается</a:t>
            </a:r>
            <a:r>
              <a:rPr lang="en-US" dirty="0" smtClean="0">
                <a:latin typeface="Times New Roman" pitchFamily="18" charset="0"/>
                <a:cs typeface="Times New Roman" pitchFamily="18" charset="0"/>
              </a:rPr>
              <a:t/>
            </a:r>
            <a:br>
              <a:rPr lang="en-US" dirty="0" smtClean="0">
                <a:latin typeface="Times New Roman" pitchFamily="18" charset="0"/>
                <a:cs typeface="Times New Roman" pitchFamily="18" charset="0"/>
              </a:rPr>
            </a:br>
            <a:r>
              <a:rPr lang="en-US" dirty="0" smtClean="0">
                <a:latin typeface="Times New Roman" pitchFamily="18" charset="0"/>
                <a:cs typeface="Times New Roman" pitchFamily="18" charset="0"/>
              </a:rPr>
              <a:t>                              </a:t>
            </a:r>
            <a:r>
              <a:rPr lang="ru-RU"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  </a:t>
            </a:r>
            <a:r>
              <a:rPr lang="ru-RU" dirty="0" smtClean="0">
                <a:latin typeface="Times New Roman" pitchFamily="18" charset="0"/>
                <a:cs typeface="Times New Roman" pitchFamily="18" charset="0"/>
              </a:rPr>
              <a:t>более </a:t>
            </a:r>
            <a:r>
              <a:rPr lang="ru-RU" dirty="0" smtClean="0">
                <a:latin typeface="Times New Roman" pitchFamily="18" charset="0"/>
                <a:cs typeface="Times New Roman" pitchFamily="18" charset="0"/>
              </a:rPr>
              <a:t>широкого использования средств </a:t>
            </a:r>
            <a:r>
              <a:rPr lang="ru-RU" dirty="0" smtClean="0">
                <a:latin typeface="Times New Roman" pitchFamily="18" charset="0"/>
                <a:cs typeface="Times New Roman" pitchFamily="18" charset="0"/>
              </a:rPr>
              <a:t>массовой</a:t>
            </a:r>
            <a:r>
              <a:rPr lang="en-US" dirty="0" smtClean="0">
                <a:latin typeface="Times New Roman" pitchFamily="18" charset="0"/>
                <a:cs typeface="Times New Roman" pitchFamily="18" charset="0"/>
              </a:rPr>
              <a:t/>
            </a:r>
            <a:br>
              <a:rPr lang="en-US" dirty="0" smtClean="0">
                <a:latin typeface="Times New Roman" pitchFamily="18" charset="0"/>
                <a:cs typeface="Times New Roman" pitchFamily="18" charset="0"/>
              </a:rPr>
            </a:br>
            <a:r>
              <a:rPr lang="en-US" dirty="0" smtClean="0">
                <a:latin typeface="Times New Roman" pitchFamily="18" charset="0"/>
                <a:cs typeface="Times New Roman" pitchFamily="18" charset="0"/>
              </a:rPr>
              <a:t>                                </a:t>
            </a:r>
            <a:r>
              <a:rPr lang="ru-RU" dirty="0" smtClean="0">
                <a:latin typeface="Times New Roman" pitchFamily="18" charset="0"/>
                <a:cs typeface="Times New Roman" pitchFamily="18" charset="0"/>
              </a:rPr>
              <a:t> </a:t>
            </a:r>
            <a:r>
              <a:rPr lang="ru-RU" dirty="0" smtClean="0">
                <a:latin typeface="Times New Roman" pitchFamily="18" charset="0"/>
                <a:cs typeface="Times New Roman" pitchFamily="18" charset="0"/>
              </a:rPr>
              <a:t>коммуникации, в нашем случае сети Интернет </a:t>
            </a:r>
            <a:r>
              <a:rPr lang="ru-RU" dirty="0" smtClean="0">
                <a:latin typeface="Times New Roman" pitchFamily="18" charset="0"/>
                <a:cs typeface="Times New Roman" pitchFamily="18" charset="0"/>
              </a:rPr>
              <a:t>и</a:t>
            </a:r>
            <a:r>
              <a:rPr lang="en-US" dirty="0" smtClean="0">
                <a:latin typeface="Times New Roman" pitchFamily="18" charset="0"/>
                <a:cs typeface="Times New Roman" pitchFamily="18" charset="0"/>
              </a:rPr>
              <a:t/>
            </a:r>
            <a:br>
              <a:rPr lang="en-US" dirty="0" smtClean="0">
                <a:latin typeface="Times New Roman" pitchFamily="18" charset="0"/>
                <a:cs typeface="Times New Roman" pitchFamily="18" charset="0"/>
              </a:rPr>
            </a:br>
            <a:r>
              <a:rPr lang="en-US" dirty="0" smtClean="0">
                <a:latin typeface="Times New Roman" pitchFamily="18" charset="0"/>
                <a:cs typeface="Times New Roman" pitchFamily="18" charset="0"/>
              </a:rPr>
              <a:t>                                </a:t>
            </a:r>
            <a:r>
              <a:rPr lang="ru-RU" dirty="0" smtClean="0">
                <a:latin typeface="Times New Roman" pitchFamily="18" charset="0"/>
                <a:cs typeface="Times New Roman" pitchFamily="18" charset="0"/>
              </a:rPr>
              <a:t> </a:t>
            </a:r>
            <a:r>
              <a:rPr lang="ru-RU" dirty="0" smtClean="0">
                <a:latin typeface="Times New Roman" pitchFamily="18" charset="0"/>
                <a:cs typeface="Times New Roman" pitchFamily="18" charset="0"/>
              </a:rPr>
              <a:t>социальных сетей.  В дальнейшем, в связи с </a:t>
            </a:r>
            <a:r>
              <a:rPr lang="ru-RU" dirty="0" smtClean="0">
                <a:latin typeface="Times New Roman" pitchFamily="18" charset="0"/>
                <a:cs typeface="Times New Roman" pitchFamily="18" charset="0"/>
              </a:rPr>
              <a:t>ситуацией</a:t>
            </a:r>
            <a:r>
              <a:rPr lang="en-US" dirty="0" smtClean="0">
                <a:latin typeface="Times New Roman" pitchFamily="18" charset="0"/>
                <a:cs typeface="Times New Roman" pitchFamily="18" charset="0"/>
              </a:rPr>
              <a:t/>
            </a:r>
            <a:br>
              <a:rPr lang="en-US" dirty="0" smtClean="0">
                <a:latin typeface="Times New Roman" pitchFamily="18" charset="0"/>
                <a:cs typeface="Times New Roman" pitchFamily="18" charset="0"/>
              </a:rPr>
            </a:br>
            <a:r>
              <a:rPr lang="en-US" dirty="0" smtClean="0">
                <a:latin typeface="Times New Roman" pitchFamily="18" charset="0"/>
                <a:cs typeface="Times New Roman" pitchFamily="18" charset="0"/>
              </a:rPr>
              <a:t>                                </a:t>
            </a:r>
            <a:r>
              <a:rPr lang="ru-RU" dirty="0" smtClean="0">
                <a:latin typeface="Times New Roman" pitchFamily="18" charset="0"/>
                <a:cs typeface="Times New Roman" pitchFamily="18" charset="0"/>
              </a:rPr>
              <a:t> </a:t>
            </a:r>
            <a:r>
              <a:rPr lang="ru-RU" dirty="0" smtClean="0">
                <a:latin typeface="Times New Roman" pitchFamily="18" charset="0"/>
                <a:cs typeface="Times New Roman" pitchFamily="18" charset="0"/>
              </a:rPr>
              <a:t>с </a:t>
            </a:r>
            <a:r>
              <a:rPr lang="ru-RU" dirty="0" smtClean="0">
                <a:latin typeface="Times New Roman" pitchFamily="18" charset="0"/>
                <a:cs typeface="Times New Roman" pitchFamily="18" charset="0"/>
              </a:rPr>
              <a:t>пандемией</a:t>
            </a:r>
            <a:r>
              <a:rPr lang="en-US"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короновируса</a:t>
            </a:r>
            <a:r>
              <a:rPr lang="ru-RU" dirty="0" smtClean="0">
                <a:latin typeface="Times New Roman" pitchFamily="18" charset="0"/>
                <a:cs typeface="Times New Roman" pitchFamily="18" charset="0"/>
              </a:rPr>
              <a:t>, данный </a:t>
            </a:r>
            <a:r>
              <a:rPr lang="en-US" dirty="0" smtClean="0">
                <a:latin typeface="Times New Roman" pitchFamily="18" charset="0"/>
                <a:cs typeface="Times New Roman" pitchFamily="18" charset="0"/>
              </a:rPr>
              <a:t>on</a:t>
            </a:r>
            <a:r>
              <a:rPr lang="ru-RU" dirty="0" smtClean="0">
                <a:latin typeface="Times New Roman" pitchFamily="18" charset="0"/>
                <a:cs typeface="Times New Roman" pitchFamily="18" charset="0"/>
              </a:rPr>
              <a:t>-</a:t>
            </a:r>
            <a:r>
              <a:rPr lang="en-US" dirty="0" smtClean="0">
                <a:latin typeface="Times New Roman" pitchFamily="18" charset="0"/>
                <a:cs typeface="Times New Roman" pitchFamily="18" charset="0"/>
              </a:rPr>
              <a:t>line</a:t>
            </a:r>
            <a:r>
              <a:rPr lang="ru-RU" dirty="0" smtClean="0">
                <a:latin typeface="Times New Roman" pitchFamily="18" charset="0"/>
                <a:cs typeface="Times New Roman" pitchFamily="18" charset="0"/>
              </a:rPr>
              <a:t> ресурс</a:t>
            </a:r>
            <a:r>
              <a:rPr lang="en-US" dirty="0" smtClean="0">
                <a:latin typeface="Times New Roman" pitchFamily="18" charset="0"/>
                <a:cs typeface="Times New Roman" pitchFamily="18" charset="0"/>
              </a:rPr>
              <a:t/>
            </a:r>
            <a:br>
              <a:rPr lang="en-US" dirty="0" smtClean="0">
                <a:latin typeface="Times New Roman" pitchFamily="18" charset="0"/>
                <a:cs typeface="Times New Roman" pitchFamily="18" charset="0"/>
              </a:rPr>
            </a:br>
            <a:r>
              <a:rPr lang="en-US" dirty="0" smtClean="0">
                <a:latin typeface="Times New Roman" pitchFamily="18" charset="0"/>
                <a:cs typeface="Times New Roman" pitchFamily="18" charset="0"/>
              </a:rPr>
              <a:t>                                </a:t>
            </a:r>
            <a:r>
              <a:rPr lang="ru-RU" dirty="0" smtClean="0">
                <a:latin typeface="Times New Roman" pitchFamily="18" charset="0"/>
                <a:cs typeface="Times New Roman" pitchFamily="18" charset="0"/>
              </a:rPr>
              <a:t> </a:t>
            </a:r>
            <a:r>
              <a:rPr lang="ru-RU" dirty="0" smtClean="0">
                <a:latin typeface="Times New Roman" pitchFamily="18" charset="0"/>
                <a:cs typeface="Times New Roman" pitchFamily="18" charset="0"/>
              </a:rPr>
              <a:t>показал </a:t>
            </a:r>
            <a:r>
              <a:rPr lang="ru-RU" dirty="0" smtClean="0">
                <a:latin typeface="Times New Roman" pitchFamily="18" charset="0"/>
                <a:cs typeface="Times New Roman" pitchFamily="18" charset="0"/>
              </a:rPr>
              <a:t>свою эффективность</a:t>
            </a:r>
            <a:r>
              <a:rPr lang="ru-RU" dirty="0" smtClean="0">
                <a:latin typeface="Times New Roman" pitchFamily="18" charset="0"/>
                <a:cs typeface="Times New Roman" pitchFamily="18" charset="0"/>
              </a:rPr>
              <a:t>, и позволил </a:t>
            </a:r>
            <a:r>
              <a:rPr lang="ru-RU" dirty="0" smtClean="0">
                <a:latin typeface="Times New Roman" pitchFamily="18" charset="0"/>
                <a:cs typeface="Times New Roman" pitchFamily="18" charset="0"/>
              </a:rPr>
              <a:t>не</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                                 прекращать </a:t>
            </a:r>
            <a:r>
              <a:rPr lang="ru-RU" dirty="0" smtClean="0">
                <a:latin typeface="Times New Roman" pitchFamily="18" charset="0"/>
                <a:cs typeface="Times New Roman" pitchFamily="18" charset="0"/>
              </a:rPr>
              <a:t>занятия </a:t>
            </a:r>
            <a:r>
              <a:rPr lang="ru-RU" dirty="0" smtClean="0">
                <a:latin typeface="Times New Roman" pitchFamily="18" charset="0"/>
                <a:cs typeface="Times New Roman" pitchFamily="18" charset="0"/>
              </a:rPr>
              <a:t>в условиях самоизоляции.</a:t>
            </a:r>
            <a:r>
              <a:rPr lang="ru-RU" dirty="0" smtClean="0">
                <a:latin typeface="Times New Roman" pitchFamily="18" charset="0"/>
                <a:cs typeface="Times New Roman" pitchFamily="18" charset="0"/>
              </a:rPr>
              <a:t/>
            </a:r>
            <a:br>
              <a:rPr lang="ru-RU" dirty="0" smtClean="0">
                <a:latin typeface="Times New Roman" pitchFamily="18" charset="0"/>
                <a:cs typeface="Times New Roman" pitchFamily="18" charset="0"/>
              </a:rPr>
            </a:br>
            <a:r>
              <a:rPr lang="ru-RU" sz="1400" dirty="0" smtClean="0">
                <a:latin typeface="Times New Roman" pitchFamily="18" charset="0"/>
                <a:cs typeface="Times New Roman" pitchFamily="18" charset="0"/>
              </a:rPr>
              <a:t/>
            </a:r>
            <a:br>
              <a:rPr lang="ru-RU" sz="1400" dirty="0" smtClean="0">
                <a:latin typeface="Times New Roman" pitchFamily="18" charset="0"/>
                <a:cs typeface="Times New Roman" pitchFamily="18" charset="0"/>
              </a:rPr>
            </a:br>
            <a:endParaRPr lang="ru-RU"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85852" y="357166"/>
            <a:ext cx="7498080" cy="1225853"/>
          </a:xfrm>
        </p:spPr>
        <p:txBody>
          <a:bodyPr anchor="t">
            <a:noAutofit/>
          </a:bodyPr>
          <a:lstStyle/>
          <a:p>
            <a:pPr algn="just"/>
            <a:r>
              <a:rPr lang="ru-RU" sz="2000" dirty="0" smtClean="0">
                <a:latin typeface="Times New Roman" pitchFamily="18" charset="0"/>
                <a:cs typeface="Times New Roman" pitchFamily="18" charset="0"/>
              </a:rPr>
              <a:t>	Для наиболее эффективного обучения детей технике плетения в стиле макраме, а также расширения их кругозора на странице предусмотрены следующие тематические разделы</a:t>
            </a:r>
            <a:r>
              <a:rPr lang="ru-RU" sz="2000" dirty="0" smtClean="0">
                <a:latin typeface="Times New Roman" pitchFamily="18" charset="0"/>
                <a:cs typeface="Times New Roman" pitchFamily="18" charset="0"/>
              </a:rPr>
              <a:t>:</a:t>
            </a: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t>
            </a:r>
            <a:endParaRPr lang="ru-RU" sz="2000" dirty="0">
              <a:latin typeface="Times New Roman" pitchFamily="18" charset="0"/>
              <a:cs typeface="Times New Roman" pitchFamily="18" charset="0"/>
            </a:endParaRPr>
          </a:p>
        </p:txBody>
      </p:sp>
      <p:pic>
        <p:nvPicPr>
          <p:cNvPr id="3" name="Рисунок 2" descr="makrame-v-interere.jpg"/>
          <p:cNvPicPr>
            <a:picLocks noChangeAspect="1"/>
          </p:cNvPicPr>
          <p:nvPr/>
        </p:nvPicPr>
        <p:blipFill>
          <a:blip r:embed="rId2"/>
          <a:stretch>
            <a:fillRect/>
          </a:stretch>
        </p:blipFill>
        <p:spPr>
          <a:xfrm>
            <a:off x="2714612" y="3357562"/>
            <a:ext cx="4929222" cy="3267992"/>
          </a:xfrm>
          <a:prstGeom prst="rect">
            <a:avLst/>
          </a:prstGeom>
        </p:spPr>
      </p:pic>
      <p:sp>
        <p:nvSpPr>
          <p:cNvPr id="5" name="TextBox 4"/>
          <p:cNvSpPr txBox="1"/>
          <p:nvPr/>
        </p:nvSpPr>
        <p:spPr>
          <a:xfrm>
            <a:off x="1214414" y="1785926"/>
            <a:ext cx="7715304" cy="1631216"/>
          </a:xfrm>
          <a:prstGeom prst="rect">
            <a:avLst/>
          </a:prstGeom>
          <a:noFill/>
        </p:spPr>
        <p:txBody>
          <a:bodyPr wrap="square" rtlCol="0">
            <a:spAutoFit/>
          </a:bodyPr>
          <a:lstStyle/>
          <a:p>
            <a:pPr>
              <a:buFont typeface="Arial" pitchFamily="34" charset="0"/>
              <a:buChar char="•"/>
            </a:pPr>
            <a:r>
              <a:rPr lang="ru-RU" dirty="0" smtClean="0">
                <a:latin typeface="Times New Roman" pitchFamily="18" charset="0"/>
                <a:cs typeface="Times New Roman" pitchFamily="18" charset="0"/>
              </a:rPr>
              <a:t>      </a:t>
            </a:r>
            <a:r>
              <a:rPr lang="ru-RU" sz="2000" dirty="0" smtClean="0">
                <a:latin typeface="Times New Roman" pitchFamily="18" charset="0"/>
                <a:cs typeface="Times New Roman" pitchFamily="18" charset="0"/>
              </a:rPr>
              <a:t>Теоретический </a:t>
            </a:r>
            <a:r>
              <a:rPr lang="ru-RU" sz="2000" dirty="0" smtClean="0">
                <a:latin typeface="Times New Roman" pitchFamily="18" charset="0"/>
                <a:cs typeface="Times New Roman" pitchFamily="18" charset="0"/>
              </a:rPr>
              <a:t>блок, который представляет историю развития техники плетения макраме в различных странах, а также рассматривает применение узелкового плетения в различных сферах жизни человека.</a:t>
            </a:r>
            <a:br>
              <a:rPr lang="ru-RU" sz="2000" dirty="0" smtClean="0">
                <a:latin typeface="Times New Roman" pitchFamily="18" charset="0"/>
                <a:cs typeface="Times New Roman" pitchFamily="18" charset="0"/>
              </a:rPr>
            </a:br>
            <a:endParaRPr lang="ru-RU" sz="20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Солнцестояние">
  <a:themeElements>
    <a:clrScheme name="Солнцестояние">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Солнцестояние">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Солнцестояние">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917</TotalTime>
  <Words>469</Words>
  <Application>Microsoft Office PowerPoint</Application>
  <PresentationFormat>Экран (4:3)</PresentationFormat>
  <Paragraphs>62</Paragraphs>
  <Slides>45</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45</vt:i4>
      </vt:variant>
    </vt:vector>
  </HeadingPairs>
  <TitlesOfParts>
    <vt:vector size="46" baseType="lpstr">
      <vt:lpstr>Солнцестояние</vt:lpstr>
      <vt:lpstr>Использование on-line ресурсов при дистанционном обучении детей в творческом объединении «Магия узлов»</vt:lpstr>
      <vt:lpstr>Введение  В информационном обществе организованное виртуальное пространство становится сферой деятельности, в том числе и в области образования. Информатизация общества является безусловным фактором развития образовательной среды, в которой выстроенная система дистанционного обучения становится одной из структур непрерывного формирования знаний без ограничений по возрасту и степени подготовки учащегося, а также без учёта территориального расположения образовательной организации.   Дополнительное образование как неотъемлемая часть системы образования, конечно, не должно оставаться в стороне. Благодаря дистанционным образовательным технологиям обеспечивается возможность обеспечения выбора режима и темпа освоения общеобразовательных программ, выстраивание индивидуальных образовательных траекторий (одарённые дети, дети с ограниченными возможностями здоровья, инвалиды и т.д.). </vt:lpstr>
      <vt:lpstr> Для повышения эффективности процесса дистанционного обучения детей плетению в технике «Макраме» дополнительно к on-line ресурсу в социальной сети «В контакте» был создан обучающий ресурс на программной платформе SWAY.  SWAY – это новое приложение Microsoft Office, позволяющее собрать контент из разных источников в едином красочном файле и просматривать его на любом устройстве в удобном формате. Сервис SWAY – достаточно гибкий и универсальный инструмент для использования как на стадии создания электронных материалов, так и в ходе, например, организации обучения.   Оно помогает создавать отчеты, презентации и проекты, а также делиться ими с учениками и коллегами. Сервис Microsoft SWAY призван удовлетворить потребности тех пользователей и педагогов, которые работают в Интернет-сети, широко используют веб-контент и представляют свои учебные проекты в сети Интернет. </vt:lpstr>
      <vt:lpstr> В ситуации пандемии не только возможен, но и довольно остро стоит вопрос о том, как в новой реальности организовано дополнительное образование детей. В условиях домашней самоизоляции для многих школьников оказалось не менее важным не прерывать заниматься своим хобби в секции или кружке.  </vt:lpstr>
      <vt:lpstr> Для части ребят это важно в том числе для подготовки к конкурсам, которые тоже оказались под угрозой срыва в текущей ситуации. Другая часть ищет возможности для самообразования и саморазвития в условиях самоизоляции. Наконец, третью группу детей стремятся вовлечь в продуктивную деятельность родители, озабоченные возросшей - в новой ситуации - активностью сети, не приносящей, по их мнению, пользы. Как и в оффлайн-жизни, «дополнительность» дополнительного образования оказывается не очевидной. Но в то же время для многих школьников именно в этой области лежат основные содержательные интересы и ресурсы психологического благополучия. </vt:lpstr>
      <vt:lpstr> С учетом всего вышесказанного было принято решение использовать ресурсы дистанционного обучения в работе творческого объединения "Магия узлов". В данной презентации представлены пути и методы реализации дистанционного образования для обучения детей технике макраме. В частности работа осуществляется по двум направлениям: через тематическую страницу в социальной сети "В контакте", а также с помощью on-line курсов, созданных на программной платформе SWAY. Конечно, данные ресурсы еще далеки от совершенства, но первые результаты получены и на основании их сделаны выводы о дальнейшем совершенствовании всех используемых ресурсов.                        Тематическая страница в в социальной сети "В контакте" </vt:lpstr>
      <vt:lpstr> Оn-line курс на платформе SWAY</vt:lpstr>
      <vt:lpstr>Описание группы  «Волшебный мир макраме» </vt:lpstr>
      <vt:lpstr> Для наиболее эффективного обучения детей технике плетения в стиле макраме, а также расширения их кругозора на странице предусмотрены следующие тематические разделы:  </vt:lpstr>
      <vt:lpstr>        Отдельным блоком представлены ссылки на статьи, посвященные вопросом развития техники плетения макраме, а также использования данной техники для создания работ различного назначения. К ним относятся предметы быта, сувениры, картины, декоративные изделия, игрушки, бижутерия  и т.д..  https://infourok.ru/statya-istoriya-pleteniya-makrame-2743604.html  http://www.narodko.ru/article/tkach/makrame/ictoria_makrame.htm  https://arzamas.academy/materials/81   </vt:lpstr>
      <vt:lpstr>      Для более глубокого и детального освоения техники плетения макраме на странице представлены видео-ролики мастер-классов по изготовлению различных изделий. В рамках данного раздела пошагово представлены все этапы изготовления изделий, от навешивания нитей до завершения работы с изделием. </vt:lpstr>
      <vt:lpstr>Сова https://www.youtube.com/watch?v=ptM1N_bYlck  Панно из узлов "Фриволите". https://www.youtube.com/watch?v=skON4Jy7ctc  Пёрышко в технике макраме. https://www.youtube.com/watch?v=zhDOjYcRbMg  </vt:lpstr>
      <vt:lpstr>       С целью иллюстрации результатов, которые были достигнуты детьми, занимающимися в ТО «Магия узлов», на странице был создан отдельный блок. В нем представлена галерея работ обучающихся, а также фото с выставок, в которых участвовали их работы. Данный блок является одним из стимулирующих элементов для детей, поскольку они всегда имеют возможность продемонстрировать фото своих работ, размещенных на специальной странице в Интернете. Более того, данный блок является инструментом продвижения ТО «Магия узлов» среди жителей города Рыбинска, Ярославской области и России. </vt:lpstr>
      <vt:lpstr>Галерея детских работ Совушки (работы первоклашек) </vt:lpstr>
      <vt:lpstr>Слайд 15</vt:lpstr>
      <vt:lpstr>Рыбки</vt:lpstr>
      <vt:lpstr>Ёлочки</vt:lpstr>
      <vt:lpstr>Слайд 18</vt:lpstr>
      <vt:lpstr>Снежинки</vt:lpstr>
      <vt:lpstr>Салфеточки</vt:lpstr>
      <vt:lpstr>Слайд 21</vt:lpstr>
      <vt:lpstr>Куколки</vt:lpstr>
      <vt:lpstr>Панно</vt:lpstr>
      <vt:lpstr>Слайд 24</vt:lpstr>
      <vt:lpstr>Объёмные игрушки</vt:lpstr>
      <vt:lpstr>Слайд 26</vt:lpstr>
      <vt:lpstr>Слайд 27</vt:lpstr>
      <vt:lpstr>Слайд 28</vt:lpstr>
      <vt:lpstr>Слайд 29</vt:lpstr>
      <vt:lpstr>    В группе «Магия узлов» в социальной сети «В контакте» обеспечена возможность проведения видео мастер-классов в реальном времени для целой группы детей. При этом обеспечивается более качественная обратная связь, что дает возможность в оперативном режиме корректировать процесс изготовления детьми изделий в технике макраме, исправлять ошибки, отвечать на вопросы детей и родителей, а также лично стимулировать обучающихся на достижение результатов. </vt:lpstr>
      <vt:lpstr>Описание on-line курса </vt:lpstr>
      <vt:lpstr>  •   Сервис разработан с акцентом на мобильность и облачные технологии. Он доступен с любого устройства, поддерживающего доступ в интернет. С программой работают через компьютеры с любой операционной системой, или через смартфоны и планшеты.  •  При создании презентации, нет никакой необходимости в переходе в соответствующие приложения, при совершении какого-либо действия с выбранным элементом. Графика, текст, фото, видео теперь доступны для интеллектуального выбора и их обработки в рамках программного обеспечения SWAY. •   Готовые макеты SWAY можно отправлять любым другим пользователям. Они доступны даже тем пользователям, которые не имеют установленного программного обеспечения Microsoft.  </vt:lpstr>
      <vt:lpstr> По ряду компонентов структура ресурса SWAY повторяет структуру страницы «В контакте». Однако, по всем разделам представлено гораздо большее количество информационных, обучающих текстовых видео- и аудио материалов.    Обеспечена возможность проведения видео мастер-классов в реальном времени для целой группы детей. При этом обеспечивается более качественная связь, что дает возможность в оперативном режиме корректировать процесс изготовления детьми изделий в технике макраме, исправлять ошибки, отвечать на вопросы детей и родителей, а также лично стимулировать обучающихся на достижение требуемого результата.  </vt:lpstr>
      <vt:lpstr>В состав ресурса SWAY входят следующие разделы:    «Из истории». В данном разделе представлена развернутая информации об истории возникновения техники макраме, существующие в настоящее время техники макраме, джунгодзе и мидзухики. http://www.nadomu.com/makrame-istoriya-vozniknoveniya  </vt:lpstr>
      <vt:lpstr> «Технология плетения». В данном разделе представлены технологии навески нитей для начала плетения. Нити можно навешивать очень многими способами: простая навеска, двойная навеска, ажурная, с "пико", по кругу и т.д. Представлены образцы схем различных навесок нитей.</vt:lpstr>
      <vt:lpstr> Кроме того, в разделе представлен порядок плетения различных узлов и узоров, в частности, двойного плоского узла, вертикальной, горизонтальной бриды и наклонной бриды из репсового узла, узлов «Фриволите», «Жозефина», различных узоров из этих узлов: ромбы, шахматка, цепочки из разных узлов. Дополнительно представлены различные приёмы оформления готовых изделий в технике макраме. Весь материал сопровождается ссылками на видео-ролики по созданию работ.  </vt:lpstr>
      <vt:lpstr>          «Игрушки и сувениры. Мастер классы по изготовлению». В данном разделе представлены видео мастер-классов по изготовлению различных игрушек и сувениров.   (https://youtu.be/sF5n2TVMFtg) </vt:lpstr>
      <vt:lpstr>     «Контроль по теме». В данном разделе размещены различные тесты и контрольные задания, которые дают возможность проверить знания и умения приобретенные обучающимися в рамках процесса дистанционного освоения техники плетения «Макраме». Образец теста представлен по ссылке:   https://docs.google.com/forms/d/e/1FAIpQLSfPVbmMa2elPU_c6MuX5Ux5uLpEjhPr0RJgdoH4k76KjxVJSA/viewform </vt:lpstr>
      <vt:lpstr> Для контроля полученных детьми знаний созданы кроссворды и тесты по пройденному материалу. </vt:lpstr>
      <vt:lpstr>Кроссворд «Котик»</vt:lpstr>
      <vt:lpstr>Контрольный опрос и задание по изготовлению «Дневничка».</vt:lpstr>
      <vt:lpstr>Выводы </vt:lpstr>
      <vt:lpstr> Возможность обучения на нескольких курсах одновременно. Дети получают возможность посещать несколько кружков или секций в зависимости от их интересов. Это не всегда возможно реализовать при очной форме обучения.    Мобильность. Связь с преподавателем может осуществляться различными способами, как on-line, так и off-line. Проконсультироваться с преподавателем с помощью электронной почты иногда бывает эффективнее и быстрее, чем ожидать личной встречи на занятии в Центре или на персональных консультациях.     Доступность и наглядность учебных материалов. Доступ к учебным материалам дети получают на Интернет-ресурсе сразу после регистрации в группе обучения макраме.    Обучение в спокойной обстановке. Рабочее место ребенка может быть организовано максимально удобно и комфортно, с учетом специфики выполняемой работы.  </vt:lpstr>
      <vt:lpstr> Удобство для преподавателя. Преподаватель имеет возможность уделять время большему количеству детей и работать из дома, что существенно сокращает время на переезды по различным центрам  преподавания в разных районах города.    Индивидуальный подход. При традиционном обучении преподавателю довольно трудно уделить необходимое количество внимания всем учащимся группы, подстроиться под темп работы каждого. При дистанционном обучении учащийся сам выбирает себе темп обучения, он может индивидуально получить у преподавателя ответы на все возникающие у него вопросы.   </vt:lpstr>
      <vt:lpstr>Недостатки</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Использование on-line ресурсов при дистанционном обучении</dc:title>
  <dc:creator>Admin</dc:creator>
  <cp:lastModifiedBy>Admin</cp:lastModifiedBy>
  <cp:revision>93</cp:revision>
  <dcterms:created xsi:type="dcterms:W3CDTF">2020-05-19T12:49:52Z</dcterms:created>
  <dcterms:modified xsi:type="dcterms:W3CDTF">2020-05-21T20:04:15Z</dcterms:modified>
</cp:coreProperties>
</file>