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5143500" type="screen16x9"/>
  <p:notesSz cx="6858000" cy="9144000"/>
  <p:embeddedFontLst>
    <p:embeddedFont>
      <p:font typeface="Oswald" charset="-52"/>
      <p:regular r:id="rId11"/>
      <p:bold r:id="rId12"/>
    </p:embeddedFont>
    <p:embeddedFont>
      <p:font typeface="Raleway" charset="-52"/>
      <p:regular r:id="rId13"/>
      <p:bold r:id="rId14"/>
      <p:italic r:id="rId15"/>
      <p:boldItalic r:id="rId16"/>
    </p:embeddedFont>
    <p:embeddedFont>
      <p:font typeface="Lato" charset="0"/>
      <p:regular r:id="rId17"/>
      <p:bold r:id="rId18"/>
      <p:italic r:id="rId19"/>
      <p:boldItalic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-84" y="-57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b8782dd824_0_2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b8782dd824_0_2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b8782dd824_0_2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b8782dd824_0_2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b8782dd824_0_2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b8782dd824_0_2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b8782dd824_0_2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b8782dd824_0_2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b8782dd824_0_2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b8782dd824_0_2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b8782dd824_0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b8782dd824_0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" name="Google Shape;11;p2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2;p2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2371725" y="630225"/>
            <a:ext cx="6331500" cy="154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ubTitle" idx="1"/>
          </p:nvPr>
        </p:nvSpPr>
        <p:spPr>
          <a:xfrm>
            <a:off x="2390267" y="3238450"/>
            <a:ext cx="6331500" cy="1241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Google Shape;61;p11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2" name="Google Shape;62;p11"/>
          <p:cNvCxnSpPr/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3" name="Google Shape;63;p11"/>
          <p:cNvSpPr txBox="1">
            <a:spLocks noGrp="1"/>
          </p:cNvSpPr>
          <p:nvPr>
            <p:ph type="title" hasCustomPrompt="1"/>
          </p:nvPr>
        </p:nvSpPr>
        <p:spPr>
          <a:xfrm>
            <a:off x="853950" y="1304850"/>
            <a:ext cx="7436100" cy="15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t>xx%</a:t>
            </a:r>
          </a:p>
        </p:txBody>
      </p:sp>
      <p:sp>
        <p:nvSpPr>
          <p:cNvPr id="64" name="Google Shape;64;p11"/>
          <p:cNvSpPr txBox="1">
            <a:spLocks noGrp="1"/>
          </p:cNvSpPr>
          <p:nvPr>
            <p:ph type="body" idx="1"/>
          </p:nvPr>
        </p:nvSpPr>
        <p:spPr>
          <a:xfrm>
            <a:off x="853950" y="2919450"/>
            <a:ext cx="7436100" cy="107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5" name="Google Shape;65;p11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Google Shape;17;p3"/>
          <p:cNvCxnSpPr/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8" name="Google Shape;18;p3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06425" y="1806825"/>
            <a:ext cx="8296800" cy="154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Google Shape;22;p4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3" name="Google Shape;23;p4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4" name="Google Shape;24;p4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Google Shape;29;p5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0" name="Google Shape;30;p5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1" name="Google Shape;31;p5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2" name="Google Shape;32;p5"/>
          <p:cNvSpPr txBox="1">
            <a:spLocks noGrp="1"/>
          </p:cNvSpPr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body" idx="1"/>
          </p:nvPr>
        </p:nvSpPr>
        <p:spPr>
          <a:xfrm>
            <a:off x="2400303" y="1602675"/>
            <a:ext cx="3071400" cy="300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body" idx="2"/>
          </p:nvPr>
        </p:nvSpPr>
        <p:spPr>
          <a:xfrm>
            <a:off x="5650572" y="1602675"/>
            <a:ext cx="3071400" cy="300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Google Shape;40;p7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319500" y="936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319500" y="1846804"/>
            <a:ext cx="2808000" cy="280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lt2"/>
        </a:solidFill>
        <a:effectLst/>
      </p:bgPr>
    </p:bg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Google Shape;45;p8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6" name="Google Shape;46;p8"/>
          <p:cNvSpPr txBox="1">
            <a:spLocks noGrp="1"/>
          </p:cNvSpPr>
          <p:nvPr>
            <p:ph type="title"/>
          </p:nvPr>
        </p:nvSpPr>
        <p:spPr>
          <a:xfrm>
            <a:off x="283103" y="712141"/>
            <a:ext cx="6244200" cy="383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9"/>
          <p:cNvSpPr/>
          <p:nvPr/>
        </p:nvSpPr>
        <p:spPr>
          <a:xfrm>
            <a:off x="4572000" y="1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0" name="Google Shape;5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1" name="Google Shape;51;p9"/>
          <p:cNvSpPr txBox="1">
            <a:spLocks noGrp="1"/>
          </p:cNvSpPr>
          <p:nvPr>
            <p:ph type="title"/>
          </p:nvPr>
        </p:nvSpPr>
        <p:spPr>
          <a:xfrm>
            <a:off x="265500" y="1397350"/>
            <a:ext cx="4045200" cy="131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subTitle" idx="1"/>
          </p:nvPr>
        </p:nvSpPr>
        <p:spPr>
          <a:xfrm>
            <a:off x="265500" y="2735371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Google Shape;56;p10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7" name="Google Shape;57;p10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8" name="Google Shape;58;p10"/>
          <p:cNvSpPr txBox="1">
            <a:spLocks noGrp="1"/>
          </p:cNvSpPr>
          <p:nvPr>
            <p:ph type="body" idx="1"/>
          </p:nvPr>
        </p:nvSpPr>
        <p:spPr>
          <a:xfrm>
            <a:off x="328017" y="4226025"/>
            <a:ext cx="83886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wiss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jpeg"/><Relationship Id="rId4" Type="http://schemas.openxmlformats.org/officeDocument/2006/relationships/hyperlink" Target="http://www.youtube.com/watch?v=kr7QslYWZ8U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yYt9EeI3d9s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htTZ0gg85eo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ReOaHVQJV8g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hyperlink" Target="http://www.youtube.com/watch?v=nUsASQz0ZE4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google.com/presentation/d/1UZ_mg7x5wJFMIUUKWX66-BBrrsPN3VRw52HLCxVgMtI/edit?usp=sharin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C47D"/>
        </a:solid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3"/>
          <p:cNvSpPr txBox="1">
            <a:spLocks noGrp="1"/>
          </p:cNvSpPr>
          <p:nvPr>
            <p:ph type="title"/>
          </p:nvPr>
        </p:nvSpPr>
        <p:spPr>
          <a:xfrm>
            <a:off x="994550" y="1257800"/>
            <a:ext cx="7727700" cy="294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6619">
                <a:solidFill>
                  <a:srgbClr val="1155CC"/>
                </a:solidFill>
                <a:latin typeface="Oswald"/>
                <a:ea typeface="Oswald"/>
                <a:cs typeface="Oswald"/>
                <a:sym typeface="Oswald"/>
              </a:rPr>
              <a:t>лесной житель</a:t>
            </a:r>
            <a:endParaRPr sz="6619">
              <a:solidFill>
                <a:srgbClr val="1155CC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6619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БЕЛКА</a:t>
            </a:r>
            <a:endParaRPr sz="6619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endParaRPr sz="232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320">
                <a:solidFill>
                  <a:schemeClr val="accent3"/>
                </a:solidFill>
                <a:latin typeface="Oswald"/>
                <a:ea typeface="Oswald"/>
                <a:cs typeface="Oswald"/>
                <a:sym typeface="Oswald"/>
              </a:rPr>
              <a:t>для детей 4-5 лет</a:t>
            </a:r>
            <a:endParaRPr sz="2320">
              <a:solidFill>
                <a:schemeClr val="accent3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73" name="Google Shape;73;p13"/>
          <p:cNvSpPr txBox="1">
            <a:spLocks noGrp="1"/>
          </p:cNvSpPr>
          <p:nvPr>
            <p:ph type="body" idx="1"/>
          </p:nvPr>
        </p:nvSpPr>
        <p:spPr>
          <a:xfrm>
            <a:off x="801575" y="2434450"/>
            <a:ext cx="2422800" cy="141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sp>
        <p:nvSpPr>
          <p:cNvPr id="74" name="Google Shape;74;p13"/>
          <p:cNvSpPr txBox="1">
            <a:spLocks noGrp="1"/>
          </p:cNvSpPr>
          <p:nvPr>
            <p:ph type="body" idx="2"/>
          </p:nvPr>
        </p:nvSpPr>
        <p:spPr>
          <a:xfrm>
            <a:off x="6368850" y="2434450"/>
            <a:ext cx="2234400" cy="101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190500" algn="just" rtl="0">
              <a:spcBef>
                <a:spcPts val="0"/>
              </a:spcBef>
              <a:spcAft>
                <a:spcPts val="0"/>
              </a:spcAft>
              <a:buNone/>
            </a:pPr>
            <a:endParaRPr sz="1650">
              <a:highlight>
                <a:srgbClr val="FFFFFF"/>
              </a:highlight>
              <a:latin typeface="Oswald"/>
              <a:ea typeface="Oswald"/>
              <a:cs typeface="Oswald"/>
              <a:sym typeface="Oswald"/>
            </a:endParaRP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sp>
        <p:nvSpPr>
          <p:cNvPr id="75" name="Google Shape;75;p13"/>
          <p:cNvSpPr txBox="1"/>
          <p:nvPr/>
        </p:nvSpPr>
        <p:spPr>
          <a:xfrm>
            <a:off x="4824350" y="2571750"/>
            <a:ext cx="4177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76" name="Google Shape;7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87024" cy="5143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C47D"/>
        </a:solidFill>
        <a:effectLst/>
      </p:bgPr>
    </p:bg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4"/>
          <p:cNvSpPr txBox="1">
            <a:spLocks noGrp="1"/>
          </p:cNvSpPr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endParaRPr sz="522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82" name="Google Shape;82;p14"/>
          <p:cNvSpPr txBox="1">
            <a:spLocks noGrp="1"/>
          </p:cNvSpPr>
          <p:nvPr>
            <p:ph type="body" idx="1"/>
          </p:nvPr>
        </p:nvSpPr>
        <p:spPr>
          <a:xfrm>
            <a:off x="757050" y="2434575"/>
            <a:ext cx="3889200" cy="21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sp>
        <p:nvSpPr>
          <p:cNvPr id="83" name="Google Shape;83;p14"/>
          <p:cNvSpPr txBox="1">
            <a:spLocks noGrp="1"/>
          </p:cNvSpPr>
          <p:nvPr>
            <p:ph type="body" idx="2"/>
          </p:nvPr>
        </p:nvSpPr>
        <p:spPr>
          <a:xfrm>
            <a:off x="4943100" y="2434450"/>
            <a:ext cx="3778800" cy="21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190500" algn="just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endParaRPr sz="1650">
              <a:highlight>
                <a:srgbClr val="FFFFFF"/>
              </a:highlight>
              <a:latin typeface="Oswald"/>
              <a:ea typeface="Oswald"/>
              <a:cs typeface="Oswald"/>
              <a:sym typeface="Oswald"/>
            </a:endParaRP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84" name="Google Shape;84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27525" y="757050"/>
            <a:ext cx="4016476" cy="3980824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4"/>
          <p:cNvSpPr txBox="1"/>
          <p:nvPr/>
        </p:nvSpPr>
        <p:spPr>
          <a:xfrm>
            <a:off x="504700" y="653150"/>
            <a:ext cx="4705500" cy="200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600" b="1">
                <a:solidFill>
                  <a:srgbClr val="0000FF"/>
                </a:solidFill>
                <a:latin typeface="Oswald"/>
                <a:ea typeface="Oswald"/>
                <a:cs typeface="Oswald"/>
                <a:sym typeface="Oswald"/>
              </a:rPr>
              <a:t>Хвост пушистою дугой, </a:t>
            </a:r>
            <a:endParaRPr sz="2600" b="1">
              <a:solidFill>
                <a:srgbClr val="0000FF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600" b="1">
                <a:solidFill>
                  <a:srgbClr val="0000FF"/>
                </a:solidFill>
                <a:latin typeface="Oswald"/>
                <a:ea typeface="Oswald"/>
                <a:cs typeface="Oswald"/>
                <a:sym typeface="Oswald"/>
              </a:rPr>
              <a:t>Вам знаком зверёк такой?</a:t>
            </a:r>
            <a:endParaRPr sz="2600" b="1">
              <a:solidFill>
                <a:srgbClr val="0000FF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600" b="1">
                <a:solidFill>
                  <a:srgbClr val="0000FF"/>
                </a:solidFill>
                <a:latin typeface="Oswald"/>
                <a:ea typeface="Oswald"/>
                <a:cs typeface="Oswald"/>
                <a:sym typeface="Oswald"/>
              </a:rPr>
              <a:t>Острозубый, темноглазый,</a:t>
            </a:r>
            <a:endParaRPr sz="2600" b="1">
              <a:solidFill>
                <a:srgbClr val="0000FF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600" b="1">
                <a:solidFill>
                  <a:srgbClr val="0000FF"/>
                </a:solidFill>
                <a:latin typeface="Oswald"/>
                <a:ea typeface="Oswald"/>
                <a:cs typeface="Oswald"/>
                <a:sym typeface="Oswald"/>
              </a:rPr>
              <a:t>По деревьям любит лазать.</a:t>
            </a:r>
            <a:endParaRPr sz="2600" b="1">
              <a:solidFill>
                <a:srgbClr val="0000FF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6" name="Google Shape;86;p14"/>
          <p:cNvSpPr txBox="1"/>
          <p:nvPr/>
        </p:nvSpPr>
        <p:spPr>
          <a:xfrm>
            <a:off x="504700" y="2864925"/>
            <a:ext cx="4809600" cy="16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 b="1" i="1">
                <a:solidFill>
                  <a:srgbClr val="741B47"/>
                </a:solidFill>
                <a:latin typeface="Oswald"/>
                <a:ea typeface="Oswald"/>
                <a:cs typeface="Oswald"/>
                <a:sym typeface="Oswald"/>
              </a:rPr>
              <a:t>Дорогой друг! </a:t>
            </a:r>
            <a:endParaRPr sz="2300" b="1" i="1">
              <a:solidFill>
                <a:srgbClr val="741B47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 b="1" i="1">
                <a:solidFill>
                  <a:srgbClr val="741B47"/>
                </a:solidFill>
                <a:latin typeface="Oswald"/>
                <a:ea typeface="Oswald"/>
                <a:cs typeface="Oswald"/>
                <a:sym typeface="Oswald"/>
              </a:rPr>
              <a:t>Предлагаю тебе познакомиться с лесным зверьком - БЕЛОЧКОЙ и узнать о ней много интересного!</a:t>
            </a:r>
            <a:endParaRPr sz="2300" b="1" i="1">
              <a:solidFill>
                <a:srgbClr val="741B47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C47D"/>
        </a:solid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title"/>
          </p:nvPr>
        </p:nvSpPr>
        <p:spPr>
          <a:xfrm>
            <a:off x="3904025" y="575950"/>
            <a:ext cx="48177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220">
                <a:solidFill>
                  <a:srgbClr val="CC0000"/>
                </a:solidFill>
                <a:latin typeface="Oswald"/>
                <a:ea typeface="Oswald"/>
                <a:cs typeface="Oswald"/>
                <a:sym typeface="Oswald"/>
              </a:rPr>
              <a:t>Белка </a:t>
            </a:r>
            <a:r>
              <a:rPr lang="ru" sz="2220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rPr>
              <a:t>- это симпатичный небольшого размера зверёк из отряда грызунов, со стройным телом и удлинёнными, силными лапами. </a:t>
            </a:r>
            <a:endParaRPr sz="2220">
              <a:solidFill>
                <a:schemeClr val="accen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92" name="Google Shape;92;p15"/>
          <p:cNvSpPr txBox="1">
            <a:spLocks noGrp="1"/>
          </p:cNvSpPr>
          <p:nvPr>
            <p:ph type="body" idx="1"/>
          </p:nvPr>
        </p:nvSpPr>
        <p:spPr>
          <a:xfrm>
            <a:off x="757050" y="2434575"/>
            <a:ext cx="3889200" cy="21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sp>
        <p:nvSpPr>
          <p:cNvPr id="93" name="Google Shape;93;p15"/>
          <p:cNvSpPr txBox="1">
            <a:spLocks noGrp="1"/>
          </p:cNvSpPr>
          <p:nvPr>
            <p:ph type="body" idx="2"/>
          </p:nvPr>
        </p:nvSpPr>
        <p:spPr>
          <a:xfrm>
            <a:off x="4943100" y="2434450"/>
            <a:ext cx="3778800" cy="21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190500" algn="just" rtl="0">
              <a:spcBef>
                <a:spcPts val="0"/>
              </a:spcBef>
              <a:spcAft>
                <a:spcPts val="0"/>
              </a:spcAft>
              <a:buNone/>
            </a:pPr>
            <a:endParaRPr sz="1650">
              <a:highlight>
                <a:srgbClr val="FFFFFF"/>
              </a:highlight>
              <a:latin typeface="Oswald"/>
              <a:ea typeface="Oswald"/>
              <a:cs typeface="Oswald"/>
              <a:sym typeface="Oswald"/>
            </a:endParaRP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sp>
        <p:nvSpPr>
          <p:cNvPr id="94" name="Google Shape;94;p15"/>
          <p:cNvSpPr txBox="1"/>
          <p:nvPr/>
        </p:nvSpPr>
        <p:spPr>
          <a:xfrm>
            <a:off x="4824350" y="2571750"/>
            <a:ext cx="4177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95" name="Google Shape;95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2505" y="287975"/>
            <a:ext cx="3321519" cy="456755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5"/>
          <p:cNvSpPr txBox="1"/>
          <p:nvPr/>
        </p:nvSpPr>
        <p:spPr>
          <a:xfrm>
            <a:off x="4631375" y="1795725"/>
            <a:ext cx="4245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97" name="Google Shape;97;p15" descr="Интересное и развивающее видео для детей.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378675" y="2195925"/>
            <a:ext cx="4011875" cy="3008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C47D"/>
        </a:solidFill>
        <a:effectLst/>
      </p:bgPr>
    </p:bg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6"/>
          <p:cNvSpPr txBox="1">
            <a:spLocks noGrp="1"/>
          </p:cNvSpPr>
          <p:nvPr>
            <p:ph type="title"/>
          </p:nvPr>
        </p:nvSpPr>
        <p:spPr>
          <a:xfrm>
            <a:off x="653150" y="326575"/>
            <a:ext cx="8068800" cy="88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520">
                <a:solidFill>
                  <a:srgbClr val="0000FF"/>
                </a:solidFill>
                <a:latin typeface="Oswald"/>
                <a:ea typeface="Oswald"/>
                <a:cs typeface="Oswald"/>
                <a:sym typeface="Oswald"/>
              </a:rPr>
              <a:t>Белочке очень холодно зимой и она нуждается в нашей заботе. Юный друг, ты наверное знаешь, что в нашем лесу обитает много белок. А вот как они зимуют - предлагаю тебе посмотреть.</a:t>
            </a:r>
            <a:r>
              <a:rPr lang="ru" sz="2920">
                <a:solidFill>
                  <a:srgbClr val="0000FF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endParaRPr sz="2920">
              <a:solidFill>
                <a:srgbClr val="0000FF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03" name="Google Shape;103;p16"/>
          <p:cNvSpPr txBox="1">
            <a:spLocks noGrp="1"/>
          </p:cNvSpPr>
          <p:nvPr>
            <p:ph type="body" idx="1"/>
          </p:nvPr>
        </p:nvSpPr>
        <p:spPr>
          <a:xfrm>
            <a:off x="757050" y="2434575"/>
            <a:ext cx="3889200" cy="21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sp>
        <p:nvSpPr>
          <p:cNvPr id="104" name="Google Shape;104;p16"/>
          <p:cNvSpPr txBox="1">
            <a:spLocks noGrp="1"/>
          </p:cNvSpPr>
          <p:nvPr>
            <p:ph type="body" idx="2"/>
          </p:nvPr>
        </p:nvSpPr>
        <p:spPr>
          <a:xfrm>
            <a:off x="4943050" y="3844625"/>
            <a:ext cx="1736700" cy="76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190500" algn="just" rtl="0">
              <a:spcBef>
                <a:spcPts val="0"/>
              </a:spcBef>
              <a:spcAft>
                <a:spcPts val="0"/>
              </a:spcAft>
              <a:buNone/>
            </a:pPr>
            <a:endParaRPr sz="1650">
              <a:highlight>
                <a:srgbClr val="FFFFFF"/>
              </a:highlight>
              <a:latin typeface="Oswald"/>
              <a:ea typeface="Oswald"/>
              <a:cs typeface="Oswald"/>
              <a:sym typeface="Oswald"/>
            </a:endParaRP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sp>
        <p:nvSpPr>
          <p:cNvPr id="105" name="Google Shape;105;p16"/>
          <p:cNvSpPr txBox="1"/>
          <p:nvPr/>
        </p:nvSpPr>
        <p:spPr>
          <a:xfrm>
            <a:off x="4824350" y="2571750"/>
            <a:ext cx="4177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06" name="Google Shape;106;p16" descr="Как белочка зимует. &#10;Белке зимой ни мороз, ни ветер не страшны. &#10;&#10;Мы в социальных сетях: https://vk.com/wsewsem&#10;&#10;Как закрутит метель, непогода - белка скорей к своему гнезду спешит.&#10;Гнездо у белки, как у птицы, устроено: из веток, из сучьев. Да как сделано-то ловко - будто большой шар, круглое, а сбоку лазейка.&#10;Внутри гнездо сухой мягкой подстилкой выстлано: уютно в нем, тепло. Заберется белочка в гнездо, а чтобы холодный ветер не задувал, еще лазейку подстилкой закроет. Потом свернется клубочком, пушистым хвостиком прикроется и спит.&#10;А снаружи ледяной ветер так и воет, так и несет мелкий колючий снег. Утихнет непогода, белочка из гнезда вылезет, встряхнется и поскачет с дерева на дерево - еду себе добывать: где еловую шишку сорвет, где сухой гриб разыщет, который сама летом на суку сушить оставила. Но главная еда у белки еще с осени в кладовочке запасена - в дупле старого дерева. Там у нее и жёлуди и орехи есть - на всю зиму запасов хватит.&#10;Автор текста: Г. Скребицкий и В. Чаплина&#10;#детям #белка #зима #классики #ВсеОбоВсем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16475" y="2141256"/>
            <a:ext cx="3889200" cy="29168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C47D"/>
        </a:solid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7"/>
          <p:cNvSpPr txBox="1">
            <a:spLocks noGrp="1"/>
          </p:cNvSpPr>
          <p:nvPr>
            <p:ph type="title"/>
          </p:nvPr>
        </p:nvSpPr>
        <p:spPr>
          <a:xfrm>
            <a:off x="296725" y="267200"/>
            <a:ext cx="3889200" cy="97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720">
                <a:solidFill>
                  <a:srgbClr val="0000FF"/>
                </a:solidFill>
                <a:latin typeface="Oswald"/>
                <a:ea typeface="Oswald"/>
                <a:cs typeface="Oswald"/>
                <a:sym typeface="Oswald"/>
              </a:rPr>
              <a:t>Белка очень весёлый, быстрый и активный зверёк. Она настоящий друг всех детей. Предлагаю повеселиться вместе с белочкой. Ты не против? Тогда вперёд!</a:t>
            </a:r>
            <a:endParaRPr sz="2720">
              <a:solidFill>
                <a:srgbClr val="0000FF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12" name="Google Shape;112;p17"/>
          <p:cNvSpPr txBox="1">
            <a:spLocks noGrp="1"/>
          </p:cNvSpPr>
          <p:nvPr>
            <p:ph type="body" idx="1"/>
          </p:nvPr>
        </p:nvSpPr>
        <p:spPr>
          <a:xfrm>
            <a:off x="1896675" y="2434575"/>
            <a:ext cx="2749500" cy="84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sp>
        <p:nvSpPr>
          <p:cNvPr id="113" name="Google Shape;113;p17"/>
          <p:cNvSpPr txBox="1">
            <a:spLocks noGrp="1"/>
          </p:cNvSpPr>
          <p:nvPr>
            <p:ph type="body" idx="2"/>
          </p:nvPr>
        </p:nvSpPr>
        <p:spPr>
          <a:xfrm>
            <a:off x="4943100" y="2434450"/>
            <a:ext cx="3778800" cy="21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190500" algn="just" rtl="0">
              <a:spcBef>
                <a:spcPts val="0"/>
              </a:spcBef>
              <a:spcAft>
                <a:spcPts val="0"/>
              </a:spcAft>
              <a:buNone/>
            </a:pPr>
            <a:endParaRPr sz="1650">
              <a:highlight>
                <a:srgbClr val="FFFFFF"/>
              </a:highlight>
              <a:latin typeface="Oswald"/>
              <a:ea typeface="Oswald"/>
              <a:cs typeface="Oswald"/>
              <a:sym typeface="Oswald"/>
            </a:endParaRP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sp>
        <p:nvSpPr>
          <p:cNvPr id="114" name="Google Shape;114;p17"/>
          <p:cNvSpPr txBox="1"/>
          <p:nvPr/>
        </p:nvSpPr>
        <p:spPr>
          <a:xfrm>
            <a:off x="4824350" y="2571750"/>
            <a:ext cx="4177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15" name="Google Shape;115;p17" descr="Сидит белка на тележке, продает она орешки...&#10;Русская народная потешка в новом музыкальном мультике для малышей от канала Наше всё! Пойте и развивайтесь вместе с нами!&#10;&#10;http://forchel.ru - Челябинский ДОШКОЛЬНЫЙ портал. &#10;&#10;http://a-lenka.me&#10;&#10;Вконтакте: http://vk.com/forchel&#10;Твиттер: - http://twitter.com/ayaranova1&#10;Facebook: - http://facebook.com/forchel.ru&#10;Tiktok и likee: nenashevse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85927" y="1374600"/>
            <a:ext cx="4811875" cy="360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C47D"/>
        </a:solidFill>
        <a:effectLst/>
      </p:bgPr>
    </p:bg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8"/>
          <p:cNvSpPr txBox="1">
            <a:spLocks noGrp="1"/>
          </p:cNvSpPr>
          <p:nvPr>
            <p:ph type="title"/>
          </p:nvPr>
        </p:nvSpPr>
        <p:spPr>
          <a:xfrm>
            <a:off x="4832575" y="534400"/>
            <a:ext cx="3889200" cy="67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520">
                <a:solidFill>
                  <a:srgbClr val="ED520B"/>
                </a:solidFill>
                <a:latin typeface="Oswald"/>
                <a:ea typeface="Oswald"/>
                <a:cs typeface="Oswald"/>
                <a:sym typeface="Oswald"/>
              </a:rPr>
              <a:t>Как много мы сегодня узнали про Белку, а теперь предлагаем вам, дорогие ребята, вместе с родителями сделать друзей для Белочки. Проявите своё творчество и поиграйте с новым другом!</a:t>
            </a:r>
            <a:endParaRPr sz="2520">
              <a:solidFill>
                <a:srgbClr val="ED520B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21" name="Google Shape;121;p18"/>
          <p:cNvSpPr txBox="1">
            <a:spLocks noGrp="1"/>
          </p:cNvSpPr>
          <p:nvPr>
            <p:ph type="body" idx="1"/>
          </p:nvPr>
        </p:nvSpPr>
        <p:spPr>
          <a:xfrm>
            <a:off x="757050" y="2434575"/>
            <a:ext cx="3889200" cy="21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sp>
        <p:nvSpPr>
          <p:cNvPr id="122" name="Google Shape;122;p18"/>
          <p:cNvSpPr txBox="1">
            <a:spLocks noGrp="1"/>
          </p:cNvSpPr>
          <p:nvPr>
            <p:ph type="body" idx="2"/>
          </p:nvPr>
        </p:nvSpPr>
        <p:spPr>
          <a:xfrm>
            <a:off x="4943100" y="4106050"/>
            <a:ext cx="1157700" cy="49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190500" algn="just" rtl="0">
              <a:spcBef>
                <a:spcPts val="0"/>
              </a:spcBef>
              <a:spcAft>
                <a:spcPts val="0"/>
              </a:spcAft>
              <a:buNone/>
            </a:pPr>
            <a:endParaRPr sz="1650">
              <a:highlight>
                <a:srgbClr val="FFFFFF"/>
              </a:highlight>
              <a:latin typeface="Oswald"/>
              <a:ea typeface="Oswald"/>
              <a:cs typeface="Oswald"/>
              <a:sym typeface="Oswald"/>
            </a:endParaRP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sp>
        <p:nvSpPr>
          <p:cNvPr id="123" name="Google Shape;123;p18"/>
          <p:cNvSpPr txBox="1"/>
          <p:nvPr/>
        </p:nvSpPr>
        <p:spPr>
          <a:xfrm>
            <a:off x="4824350" y="2571750"/>
            <a:ext cx="4177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24" name="Google Shape;124;p18" descr="Поделка для детей от 8 лет и их родителей. В этом видео уроке вы узнаете как сделать Белочку из цветной бумаги своими руками легко и быстро. Поделка развивает фантазию, воображение, от точного повторения образца до воплощения собственного замысла.&#10;При создании поделки требуется помощь родителей.&#10;Уровень сложности: легкий.&#10;&#10;Канал My Paper Quest (Бумажный Квест)&#10;Обучающий канал для детей младшего возраста и их родителей. Вы научитесь делать с детьми занимательные, веселые, поучительные поделки. Видеоуроки развивают мелкую моторику рук, мышление, творческие навыки и фантазию ребенка, помогают подготовить его к школе.&#10;http://www.youtube.com/c/MyPaperQuest&#10;&#10;Подписка на канал: https://www.youtube.com/channel/UC4YAXzbUYd4muy9s1a5qmmQ?sub_confirmation=1&#10;&#10;Vkontakte: https://vk.com/mypaperquest&#10;Facebook: https://www.facebook.com/mypaperquest/&#10;Twitter: https://twitter.com/MyPaperQuest&#10;Odnoklassniki: https://ok.ru/mypaperquest&#10;&#10;Другие осенние поделки на нашем канале:&#10;&#10;Как сделать Ежика: https://youtu.be/CUrjkItuUps&#10;Как сделать Лисичку: https://youtu.be/ZLm60UrbqFg&#10;&#10;Музыка: Rainbows Kevin MacLeod (incompetech.com)&#10;Licensed under Creative Commons: By Attribution 3.0 License&#10;http://creativecommons.org/licenses/by/3.0/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534400"/>
            <a:ext cx="4948000" cy="3711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C47D"/>
        </a:solidFill>
        <a:effectLst/>
      </p:bgPr>
    </p:bg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9"/>
          <p:cNvSpPr txBox="1">
            <a:spLocks noGrp="1"/>
          </p:cNvSpPr>
          <p:nvPr>
            <p:ph type="title"/>
          </p:nvPr>
        </p:nvSpPr>
        <p:spPr>
          <a:xfrm>
            <a:off x="133600" y="401250"/>
            <a:ext cx="8728500" cy="21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520" dirty="0">
                <a:solidFill>
                  <a:srgbClr val="980000"/>
                </a:solidFill>
                <a:latin typeface="Oswald"/>
                <a:ea typeface="Oswald"/>
                <a:cs typeface="Oswald"/>
                <a:sym typeface="Oswald"/>
              </a:rPr>
              <a:t>Дорогой друг, ты молодец! </a:t>
            </a:r>
            <a:endParaRPr sz="2520" dirty="0">
              <a:solidFill>
                <a:srgbClr val="980000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520" dirty="0">
                <a:solidFill>
                  <a:srgbClr val="980000"/>
                </a:solidFill>
                <a:latin typeface="Oswald"/>
                <a:ea typeface="Oswald"/>
                <a:cs typeface="Oswald"/>
                <a:sym typeface="Oswald"/>
              </a:rPr>
              <a:t>В подарок Белка приготовила тебе сюрприз - замечательный мультфильм!</a:t>
            </a:r>
            <a:r>
              <a:rPr lang="ru" sz="4420" dirty="0">
                <a:solidFill>
                  <a:srgbClr val="980000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ru" sz="4320" dirty="0">
                <a:solidFill>
                  <a:srgbClr val="980000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endParaRPr sz="4320" dirty="0">
              <a:solidFill>
                <a:srgbClr val="98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30" name="Google Shape;130;p19"/>
          <p:cNvSpPr txBox="1">
            <a:spLocks noGrp="1"/>
          </p:cNvSpPr>
          <p:nvPr>
            <p:ph type="body" idx="1"/>
          </p:nvPr>
        </p:nvSpPr>
        <p:spPr>
          <a:xfrm>
            <a:off x="757050" y="2434575"/>
            <a:ext cx="3889200" cy="21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sp>
        <p:nvSpPr>
          <p:cNvPr id="131" name="Google Shape;131;p19"/>
          <p:cNvSpPr txBox="1">
            <a:spLocks noGrp="1"/>
          </p:cNvSpPr>
          <p:nvPr>
            <p:ph type="body" idx="2"/>
          </p:nvPr>
        </p:nvSpPr>
        <p:spPr>
          <a:xfrm>
            <a:off x="4943100" y="2434450"/>
            <a:ext cx="3778800" cy="21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190500" algn="just" rtl="0">
              <a:spcBef>
                <a:spcPts val="0"/>
              </a:spcBef>
              <a:spcAft>
                <a:spcPts val="0"/>
              </a:spcAft>
              <a:buNone/>
            </a:pPr>
            <a:endParaRPr sz="1650">
              <a:highlight>
                <a:srgbClr val="FFFFFF"/>
              </a:highlight>
              <a:latin typeface="Oswald"/>
              <a:ea typeface="Oswald"/>
              <a:cs typeface="Oswald"/>
              <a:sym typeface="Oswald"/>
            </a:endParaRP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sp>
        <p:nvSpPr>
          <p:cNvPr id="132" name="Google Shape;132;p19"/>
          <p:cNvSpPr txBox="1"/>
          <p:nvPr/>
        </p:nvSpPr>
        <p:spPr>
          <a:xfrm>
            <a:off x="4824350" y="2571750"/>
            <a:ext cx="4177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33" name="Google Shape;13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84750" y="1673405"/>
            <a:ext cx="3356649" cy="34127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19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57050" y="1918375"/>
            <a:ext cx="4270200" cy="3202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 smtClean="0">
                <a:solidFill>
                  <a:srgbClr val="002060"/>
                </a:solidFill>
                <a:hlinkClick r:id="rId2"/>
              </a:rPr>
              <a:t>https</a:t>
            </a:r>
            <a:r>
              <a:rPr lang="en-US" sz="2400" dirty="0" smtClean="0">
                <a:solidFill>
                  <a:srgbClr val="002060"/>
                </a:solidFill>
                <a:hlinkClick r:id="rId2"/>
              </a:rPr>
              <a:t>://</a:t>
            </a:r>
            <a:r>
              <a:rPr lang="en-US" sz="2400" dirty="0" smtClean="0">
                <a:solidFill>
                  <a:srgbClr val="002060"/>
                </a:solidFill>
                <a:hlinkClick r:id="rId2"/>
              </a:rPr>
              <a:t>docs.google.com/presentation/d/1UZ_mg7x5wJFMIUUKWX66-BBrrsPN3VRw52HLCxVgMtI/edit?usp=sharing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wiss">
  <a:themeElements>
    <a:clrScheme name="Swiss">
      <a:dk1>
        <a:srgbClr val="F46524"/>
      </a:dk1>
      <a:lt1>
        <a:srgbClr val="FFFFFF"/>
      </a:lt1>
      <a:dk2>
        <a:srgbClr val="000000"/>
      </a:dk2>
      <a:lt2>
        <a:srgbClr val="757575"/>
      </a:lt2>
      <a:accent1>
        <a:srgbClr val="01579B"/>
      </a:accent1>
      <a:accent2>
        <a:srgbClr val="27C7BD"/>
      </a:accent2>
      <a:accent3>
        <a:srgbClr val="0099E8"/>
      </a:accent3>
      <a:accent4>
        <a:srgbClr val="51B9A3"/>
      </a:accent4>
      <a:accent5>
        <a:srgbClr val="FB8C00"/>
      </a:accent5>
      <a:accent6>
        <a:srgbClr val="FFAE88"/>
      </a:accent6>
      <a:hlink>
        <a:srgbClr val="0277BD"/>
      </a:hlink>
      <a:folHlink>
        <a:srgbClr val="0277B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179</Words>
  <Application>Microsoft Office PowerPoint</Application>
  <PresentationFormat>Экран (16:9)</PresentationFormat>
  <Paragraphs>17</Paragraphs>
  <Slides>8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Oswald</vt:lpstr>
      <vt:lpstr>Raleway</vt:lpstr>
      <vt:lpstr>Lato</vt:lpstr>
      <vt:lpstr>Swiss</vt:lpstr>
      <vt:lpstr>лесной житель БЕЛКА  для детей 4-5 лет</vt:lpstr>
      <vt:lpstr>Слайд 2</vt:lpstr>
      <vt:lpstr>Белка - это симпатичный небольшого размера зверёк из отряда грызунов, со стройным телом и удлинёнными, силными лапами. </vt:lpstr>
      <vt:lpstr>Белочке очень холодно зимой и она нуждается в нашей заботе. Юный друг, ты наверное знаешь, что в нашем лесу обитает много белок. А вот как они зимуют - предлагаю тебе посмотреть. </vt:lpstr>
      <vt:lpstr>Белка очень весёлый, быстрый и активный зверёк. Она настоящий друг всех детей. Предлагаю повеселиться вместе с белочкой. Ты не против? Тогда вперёд!</vt:lpstr>
      <vt:lpstr>Как много мы сегодня узнали про Белку, а теперь предлагаем вам, дорогие ребята, вместе с родителями сделать друзей для Белочки. Проявите своё творчество и поиграйте с новым другом!</vt:lpstr>
      <vt:lpstr>Дорогой друг, ты молодец!  В подарок Белка приготовила тебе сюрприз - замечательный мультфильм!  </vt:lpstr>
      <vt:lpstr>https://docs.google.com/presentation/d/1UZ_mg7x5wJFMIUUKWX66-BBrrsPN3VRw52HLCxVgMtI/edit?usp=sharing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лесной житель БЕЛКА  для детей 4-5 лет</dc:title>
  <cp:lastModifiedBy>123</cp:lastModifiedBy>
  <cp:revision>2</cp:revision>
  <dcterms:modified xsi:type="dcterms:W3CDTF">2021-03-28T08:46:26Z</dcterms:modified>
</cp:coreProperties>
</file>