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308" r:id="rId3"/>
    <p:sldId id="309" r:id="rId4"/>
    <p:sldId id="310" r:id="rId5"/>
    <p:sldId id="313" r:id="rId6"/>
    <p:sldId id="311" r:id="rId7"/>
    <p:sldId id="314" r:id="rId8"/>
    <p:sldId id="315" r:id="rId9"/>
    <p:sldId id="316" r:id="rId10"/>
    <p:sldId id="30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606"/>
    <a:srgbClr val="C9CE08"/>
    <a:srgbClr val="8A4C50"/>
    <a:srgbClr val="9F7537"/>
    <a:srgbClr val="E7E279"/>
    <a:srgbClr val="EC9F74"/>
    <a:srgbClr val="D4D6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6E476A-50AD-4140-B781-9155A608C027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4C034-8FA7-4CEA-8EB0-83552E0E23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952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6948-AFF9-4845-9AB9-3BF98C6F4A30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02C9D-22BE-40FD-AA7B-641FA6F3A1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6948-AFF9-4845-9AB9-3BF98C6F4A30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02C9D-22BE-40FD-AA7B-641FA6F3A1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6948-AFF9-4845-9AB9-3BF98C6F4A30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02C9D-22BE-40FD-AA7B-641FA6F3A1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6948-AFF9-4845-9AB9-3BF98C6F4A30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02C9D-22BE-40FD-AA7B-641FA6F3A1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6948-AFF9-4845-9AB9-3BF98C6F4A30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02C9D-22BE-40FD-AA7B-641FA6F3A1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6948-AFF9-4845-9AB9-3BF98C6F4A30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02C9D-22BE-40FD-AA7B-641FA6F3A1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6948-AFF9-4845-9AB9-3BF98C6F4A30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02C9D-22BE-40FD-AA7B-641FA6F3A1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6948-AFF9-4845-9AB9-3BF98C6F4A30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02C9D-22BE-40FD-AA7B-641FA6F3A1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6948-AFF9-4845-9AB9-3BF98C6F4A30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02C9D-22BE-40FD-AA7B-641FA6F3A1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6948-AFF9-4845-9AB9-3BF98C6F4A30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02C9D-22BE-40FD-AA7B-641FA6F3A1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6948-AFF9-4845-9AB9-3BF98C6F4A30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C402C9D-22BE-40FD-AA7B-641FA6F3A1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2516948-AFF9-4845-9AB9-3BF98C6F4A30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C402C9D-22BE-40FD-AA7B-641FA6F3A13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omanadvice.ru/negativnye-emocii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00034" y="285750"/>
            <a:ext cx="8215370" cy="1857375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образовательное учреждение </a:t>
            </a:r>
            <a:b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дополнительного образования  </a:t>
            </a:r>
            <a:b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Навашинский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Центр дополнительного  образования детей»</a:t>
            </a:r>
            <a:b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275" y="2996535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«Мастерская общения»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71670" y="5661248"/>
            <a:ext cx="5072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Автор: педагог – психолог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Шаркова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Н. Н.</a:t>
            </a:r>
          </a:p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о.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Навашинский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071670" y="2478962"/>
            <a:ext cx="50720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оммуникативный тренинг</a:t>
            </a:r>
            <a:endParaRPr lang="ru-RU" sz="2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C:\Documents and Settings\Центр\Рабочий стол\depositphotos_18813125-stock-illustration-happy-smiley-emoticon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661568"/>
            <a:ext cx="3186106" cy="1767300"/>
          </a:xfrm>
          <a:prstGeom prst="rect">
            <a:avLst/>
          </a:prstGeom>
          <a:noFill/>
          <a:ln w="2857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6" name="Рисунок 5" descr="C:\Documents and Settings\Центр\Рабочий стол\1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643182"/>
            <a:ext cx="3214710" cy="1785950"/>
          </a:xfrm>
          <a:prstGeom prst="rect">
            <a:avLst/>
          </a:prstGeom>
          <a:noFill/>
          <a:ln w="2857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7" name="Рисунок 6" descr="C:\Documents and Settings\Центр\Рабочий стол\image (1)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4643446"/>
            <a:ext cx="3214710" cy="1785950"/>
          </a:xfrm>
          <a:prstGeom prst="rect">
            <a:avLst/>
          </a:prstGeom>
          <a:noFill/>
          <a:ln w="2857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4429124" y="1071546"/>
            <a:ext cx="4143404" cy="928694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2">
                <a:lumMod val="5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узнал (а)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много интересного; я воспользуюсь данной информацией 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00562" y="3071810"/>
            <a:ext cx="4071966" cy="928694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2">
                <a:lumMod val="5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уверен (а),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данная информация мне пригодится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5072074"/>
            <a:ext cx="4000528" cy="928694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2">
                <a:lumMod val="5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узнал (а)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ничего интересного, полезного</a:t>
            </a:r>
            <a:endParaRPr lang="ru-RU" sz="20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Соединительная линия уступом 11"/>
          <p:cNvCxnSpPr/>
          <p:nvPr/>
        </p:nvCxnSpPr>
        <p:spPr>
          <a:xfrm>
            <a:off x="3643306" y="1142984"/>
            <a:ext cx="785818" cy="571504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Соединительная линия уступом 13"/>
          <p:cNvCxnSpPr>
            <a:endCxn id="9" idx="1"/>
          </p:cNvCxnSpPr>
          <p:nvPr/>
        </p:nvCxnSpPr>
        <p:spPr>
          <a:xfrm>
            <a:off x="3643306" y="3071810"/>
            <a:ext cx="857256" cy="464347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Соединительная линия уступом 15"/>
          <p:cNvCxnSpPr>
            <a:endCxn id="10" idx="1"/>
          </p:cNvCxnSpPr>
          <p:nvPr/>
        </p:nvCxnSpPr>
        <p:spPr>
          <a:xfrm>
            <a:off x="3643306" y="5072074"/>
            <a:ext cx="928694" cy="464347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Общение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единство процессов обмена информацией, взаимодействия и восприятия друг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друга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C:\Users\ADMIN\Desktop\0_Wv3PhJVrXSWW_W3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72815"/>
            <a:ext cx="3600400" cy="24482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ADMIN\Desktop\5b547cd838314811130070622c0822ee.jpe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491485"/>
            <a:ext cx="3672408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4194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общения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/>
          <a:lstStyle/>
          <a:p>
            <a:pPr lvl="0"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обмен информацией, необходимой для совместных действий людей;</a:t>
            </a:r>
          </a:p>
          <a:p>
            <a:pPr lvl="0"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объединение людей;</a:t>
            </a:r>
          </a:p>
          <a:p>
            <a:pPr lvl="0"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передача эмоций, переживаний;</a:t>
            </a:r>
          </a:p>
          <a:p>
            <a:pPr lvl="0"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 передачи опыта от поколения к поколению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0" algn="just">
              <a:buNone/>
            </a:pP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C:\Users\ADMIN\Desktop\vormund-grosseltern-jpg--1f01316ad5ba4091-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077072"/>
            <a:ext cx="3581400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6067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общения:</a:t>
            </a:r>
            <a:b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Речь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средство общения.</a:t>
            </a:r>
          </a:p>
          <a:p>
            <a:pPr lvl="0"/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i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Околоречевые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средства общения: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интонация, качество голоса (уверенный – неуверенный, расслабленный – напряженный и т. д.).</a:t>
            </a:r>
          </a:p>
          <a:p>
            <a:pPr lvl="0"/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Намеренные искажения речи как средство общения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(например, подростковый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слэнг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lvl="0"/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i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Надречевые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средства общения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(паузы в высказываниях, покашливание, смех, плач и т. д.).</a:t>
            </a:r>
          </a:p>
          <a:p>
            <a:pPr lvl="0"/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 как средство общения:</a:t>
            </a:r>
          </a:p>
          <a:p>
            <a:pPr marL="0" lvl="0" indent="0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жесты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движения, за которыми закреплено определенное значение: кивок головой, сжатый кулак;</a:t>
            </a:r>
          </a:p>
          <a:p>
            <a:pPr marL="0" lvl="0" indent="0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мимика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движения лицевых мышц, обычно выражающие чувства и эмоции;</a:t>
            </a:r>
          </a:p>
          <a:p>
            <a:pPr marL="0" lvl="0" indent="0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пантомимика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движения частей тела;</a:t>
            </a:r>
          </a:p>
          <a:p>
            <a:pPr marL="0" lvl="0" indent="0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общая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манера поведения, особенности одежды.</a:t>
            </a:r>
          </a:p>
          <a:p>
            <a:pPr lvl="0"/>
            <a:r>
              <a:rPr lang="ru-RU" b="1" i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Пространственно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временные характеристики общения: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тактильные контакты, время, место, ситуация общения.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28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91944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Николай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Васильевич Гоголь. Вечера на хуторе близ Диканьки. 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 вторая. Страшная месть.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Чуден Днепр при тихой погоде, когда вольно и плавно мчит сквозь леса и горы полные воды свои. Ни </a:t>
            </a:r>
            <a:r>
              <a:rPr lang="ru-RU" b="1" i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зашелохнет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ни прогремит.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Глядишь, и не знаешь, идет или не идет его величавая ширина, и чудится, будто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весь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вылит он из стекла, и будто голубая зеркальная дорога, без меры в ширину, без конца в длину, реет и вьется по зеленому миру. Любо тогда и жаркому солнцу оглядеться с вышины и погрузить лучи в холод стеклянных вод и прибережным лесам ярко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отсветиться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водах. Зеленокудрые! Они толпятся вместе с полевыми цветами к водам и, наклонившись, глядят в них и не наглядятся, и не налюбуются светлым своим зраком, и не усмехаются к нему, и приветствуют ему, кивая ветвями. В середину же Днепра они не смеют глянуть: никто, кроме солнца и голубого неба, не глядит в него. 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Редкая птица 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долетит 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середины Днепра.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Пышный! Ему нет равной реки в мире. Чуден Днепр и при теплой летней ночи, когда все засыпает – и человек, и зверь, и птица; а Бог один величаво озирает небо и землю и величаво сотрясает ризу. От ризы сыплются звезды. Звезды горят и светят над миром, и все разом  отдаются в Днепре. Всех их держит Днепр в темном лоне своем. Ни одна не убежит от него; разве погаснет на небе.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4707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19936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692696"/>
            <a:ext cx="1656184" cy="129614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059832" y="2022980"/>
            <a:ext cx="1368152" cy="1152128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571191" y="3179300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3087897" y="3533532"/>
            <a:ext cx="1141276" cy="108012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485590" y="4093700"/>
            <a:ext cx="1598577" cy="127951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5626967" y="3616392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>
            <a:off x="6300192" y="4458816"/>
            <a:ext cx="914400" cy="9144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19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47928"/>
          </a:xfrm>
        </p:spPr>
        <p:txBody>
          <a:bodyPr/>
          <a:lstStyle/>
          <a:p>
            <a:pPr marL="0" indent="0">
              <a:buNone/>
            </a:pPr>
            <a:endParaRPr lang="ru-RU" b="1" i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Активное 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слушание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 техника и одновременно процесс максимальной концентрации на другом человеке, когда происходит учет всех тонкостей и нюансов в беседе: наблюдение за голосом, интонацией, мимикой, жестами и внезапными паузами. </a:t>
            </a:r>
          </a:p>
          <a:p>
            <a:pPr marL="0" indent="0">
              <a:buNone/>
            </a:pP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ADMIN\Desktop\Активное слушание\00121767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73016"/>
            <a:ext cx="3672408" cy="2295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ADMIN\Desktop\Активное слушание\diolog-rod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545334"/>
            <a:ext cx="3672408" cy="23228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1644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/>
              <a:t/>
            </a:r>
            <a:br>
              <a:rPr lang="ru-RU" sz="3200" b="1" i="1" dirty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/>
              <a:t/>
            </a:r>
            <a:br>
              <a:rPr lang="ru-RU" sz="3200" b="1" i="1" dirty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/>
              <a:t/>
            </a:r>
            <a:br>
              <a:rPr lang="ru-RU" sz="3200" b="1" i="1" dirty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активного слушания: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/>
          <a:lstStyle/>
          <a:p>
            <a:pPr lvl="0"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собеседника нельзя перебивать;</a:t>
            </a:r>
          </a:p>
          <a:p>
            <a:pPr lvl="0"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заданный вопрос предполагает ответ на него, отвечать или помогать с ответом не рекомендуется, собеседник сам должен ответить на вопрос –  надо выдержать паузу;</a:t>
            </a:r>
          </a:p>
          <a:p>
            <a:pPr lvl="0"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визуальный контакт на протяжении всей беседы;</a:t>
            </a:r>
          </a:p>
          <a:p>
            <a:pPr lvl="0"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важна обратная связь: поддержка, кивок головой;</a:t>
            </a:r>
          </a:p>
          <a:p>
            <a:pPr lvl="0"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проживании агрессивных, </a:t>
            </a:r>
            <a:r>
              <a:rPr lang="ru-RU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негативных чувств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человеком, важно позволить ему выплеснуть их до конца, пока он не успокоится.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593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C:\Users\ADMIN\Desktop\Активное слушание\1498780673109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962" y="650749"/>
            <a:ext cx="2458616" cy="184214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C:\Users\ADMIN\Desktop\Активное слушание\s120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797152"/>
            <a:ext cx="2448272" cy="172819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C:\Users\ADMIN\Desktop\Активное слушание\Comment-faire-une-critique-constructive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731314"/>
            <a:ext cx="2448272" cy="1728191"/>
          </a:xfrm>
          <a:prstGeom prst="snip2DiagRect">
            <a:avLst/>
          </a:prstGeo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ADMIN\Desktop\Активное слушание\активное-слушанье-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409" y="4797152"/>
            <a:ext cx="2713484" cy="168606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" name="Рисунок 9" descr="C:\Users\ADMIN\Desktop\Активное слушание\smilelisteningnotes_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1" y="764704"/>
            <a:ext cx="2492749" cy="18002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C:\Users\ADMIN\Desktop\Активное слушание\summertime-blu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797152"/>
            <a:ext cx="2404799" cy="17466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Скругленный прямоугольник 4"/>
          <p:cNvSpPr/>
          <p:nvPr/>
        </p:nvSpPr>
        <p:spPr>
          <a:xfrm>
            <a:off x="539552" y="731314"/>
            <a:ext cx="648072" cy="288033"/>
          </a:xfrm>
          <a:prstGeom prst="roundRect">
            <a:avLst/>
          </a:prstGeom>
          <a:solidFill>
            <a:schemeClr val="bg2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288630" y="6194184"/>
            <a:ext cx="648072" cy="288033"/>
          </a:xfrm>
          <a:prstGeom prst="roundRect">
            <a:avLst/>
          </a:prstGeom>
          <a:solidFill>
            <a:schemeClr val="bg2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345439" y="6194183"/>
            <a:ext cx="648072" cy="288033"/>
          </a:xfrm>
          <a:prstGeom prst="roundRect">
            <a:avLst/>
          </a:prstGeom>
          <a:solidFill>
            <a:schemeClr val="bg2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379161" y="4797152"/>
            <a:ext cx="648072" cy="288033"/>
          </a:xfrm>
          <a:prstGeom prst="roundRect">
            <a:avLst/>
          </a:prstGeom>
          <a:solidFill>
            <a:schemeClr val="bg2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336472" y="764702"/>
            <a:ext cx="648072" cy="288033"/>
          </a:xfrm>
          <a:prstGeom prst="roundRect">
            <a:avLst/>
          </a:prstGeom>
          <a:solidFill>
            <a:schemeClr val="bg2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104591" y="2060847"/>
            <a:ext cx="648072" cy="288033"/>
          </a:xfrm>
          <a:prstGeom prst="roundRect">
            <a:avLst/>
          </a:prstGeom>
          <a:solidFill>
            <a:schemeClr val="bg2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pic>
        <p:nvPicPr>
          <p:cNvPr id="19" name="Рисунок 18" descr="C:\Users\ADMIN\Desktop\Активное слушание\263299-1505995505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729919"/>
            <a:ext cx="2451212" cy="177927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" name="Рисунок 19" descr="C:\Users\ADMIN\Desktop\Активное слушание\AdobeStock_108525005.jpe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4299" y="2729919"/>
            <a:ext cx="2532599" cy="172023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2" name="Скругленный прямоугольник 21"/>
          <p:cNvSpPr/>
          <p:nvPr/>
        </p:nvSpPr>
        <p:spPr>
          <a:xfrm>
            <a:off x="2040868" y="2780928"/>
            <a:ext cx="648072" cy="288033"/>
          </a:xfrm>
          <a:prstGeom prst="roundRect">
            <a:avLst/>
          </a:prstGeom>
          <a:solidFill>
            <a:schemeClr val="bg2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660508" y="3997201"/>
            <a:ext cx="648072" cy="288033"/>
          </a:xfrm>
          <a:prstGeom prst="roundRect">
            <a:avLst/>
          </a:prstGeom>
          <a:solidFill>
            <a:schemeClr val="bg2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818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3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73763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4676</TotalTime>
  <Words>585</Words>
  <Application>Microsoft Office PowerPoint</Application>
  <PresentationFormat>Экран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Муниципальное бюджетное образовательное учреждение  дополнительного образования   «Навашинский Центр дополнительного  образования детей»  </vt:lpstr>
      <vt:lpstr>Презентация PowerPoint</vt:lpstr>
      <vt:lpstr>Функции общения</vt:lpstr>
      <vt:lpstr>Средства общения: </vt:lpstr>
      <vt:lpstr>Презентация PowerPoint</vt:lpstr>
      <vt:lpstr>Презентация PowerPoint</vt:lpstr>
      <vt:lpstr>Презентация PowerPoint</vt:lpstr>
      <vt:lpstr>            Правила активного слушания: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практических достижений профессиональной деятельности педагога – психолога  МБОУ ДО «Навашинский Центр дополнительного образования детей» ШАРКОВОЙ НАТАЛЬИ НИКОЛАЕВНЫ</dc:title>
  <dc:creator>Центр</dc:creator>
  <cp:lastModifiedBy>ADMIN</cp:lastModifiedBy>
  <cp:revision>437</cp:revision>
  <dcterms:created xsi:type="dcterms:W3CDTF">2019-01-31T07:49:07Z</dcterms:created>
  <dcterms:modified xsi:type="dcterms:W3CDTF">2020-03-17T10:18:11Z</dcterms:modified>
</cp:coreProperties>
</file>