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</p:sldMasterIdLst>
  <p:sldIdLst>
    <p:sldId id="256" r:id="rId13"/>
    <p:sldId id="258" r:id="rId14"/>
    <p:sldId id="259" r:id="rId15"/>
    <p:sldId id="260" r:id="rId16"/>
    <p:sldId id="261" r:id="rId17"/>
    <p:sldId id="262" r:id="rId18"/>
    <p:sldId id="263" r:id="rId19"/>
    <p:sldId id="271" r:id="rId20"/>
    <p:sldId id="265" r:id="rId21"/>
    <p:sldId id="266" r:id="rId22"/>
    <p:sldId id="267" r:id="rId23"/>
    <p:sldId id="269" r:id="rId24"/>
    <p:sldId id="270" r:id="rId25"/>
    <p:sldId id="274" r:id="rId26"/>
    <p:sldId id="273" r:id="rId27"/>
    <p:sldId id="279" r:id="rId28"/>
    <p:sldId id="278" r:id="rId29"/>
    <p:sldId id="280" r:id="rId30"/>
    <p:sldId id="277" r:id="rId31"/>
    <p:sldId id="282" r:id="rId32"/>
    <p:sldId id="281" r:id="rId33"/>
    <p:sldId id="27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222" autoAdjust="0"/>
    <p:restoredTop sz="94610" autoAdjust="0"/>
  </p:normalViewPr>
  <p:slideViewPr>
    <p:cSldViewPr>
      <p:cViewPr varScale="1">
        <p:scale>
          <a:sx n="103" d="100"/>
          <a:sy n="103" d="100"/>
        </p:scale>
        <p:origin x="-4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8BEB-292D-44DC-B542-6C516F7CC3A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0943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C875-7419-4B74-A4A8-C08E8443803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22295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EF16-26C3-4D63-90C7-CFB6768AAF6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4034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A0D8-6743-4D06-A0B0-C8FE2E93ADA2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695924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6B09-3892-4D95-AD8A-CDB07DFEB86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588023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9324-5297-4493-938F-83ABBDF1A0D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4365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CC10-5044-4887-AA77-9BD0A0CCE6AE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09212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42FA-2598-4971-86AF-604D84A85F2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72765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F2AA-FE76-4763-9A8D-D10232984A4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58175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B27E-DFE2-4FFD-8D1C-409860FB41FB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05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77A5-0C9F-42DC-9590-A2C4DEE11A54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59506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8BEB-292D-44DC-B542-6C516F7CC3A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1199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C875-7419-4B74-A4A8-C08E8443803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4610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EF16-26C3-4D63-90C7-CFB6768AAF6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147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A0D8-6743-4D06-A0B0-C8FE2E93ADA2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58882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6B09-3892-4D95-AD8A-CDB07DFEB86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35438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9324-5297-4493-938F-83ABBDF1A0D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62981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CC10-5044-4887-AA77-9BD0A0CCE6AE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20779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42FA-2598-4971-86AF-604D84A85F2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52709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F2AA-FE76-4763-9A8D-D10232984A4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32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50116-FEDA-4037-91F4-E1E4BCCAA73E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CB2BE-D0BC-4CE1-B33C-7647B13DDFFC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6127245"/>
      </p:ext>
    </p:extLst>
  </p:cSld>
  <p:clrMapOvr>
    <a:masterClrMapping/>
  </p:clrMapOvr>
  <p:transition>
    <p:dissolv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B27E-DFE2-4FFD-8D1C-409860FB41FB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4690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77A5-0C9F-42DC-9590-A2C4DEE11A54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86764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83512-C39A-432E-A1FD-213155C5D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525970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698E8-23D6-4589-BCBD-ED4DBB864A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38142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99E28-C6C7-4B11-B1F8-BB507F11CC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842632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A9A49-5E5B-4FCE-BC47-80E5E34FF22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24319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2E72A-1C60-4001-A6D5-3BB05E8B69F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7711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EDBD4-A932-44A5-BD3A-E7A2622A291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436415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B19E7-DA31-4BF7-A4FD-369BDA9AE0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805432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BBAF-AEC2-469E-B3BD-A8FFA6FCD50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2030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C7DC0-6613-4CE2-B979-5B93262965EA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956F-1801-4C83-A8B5-7B2FEE2EDDC3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253943"/>
      </p:ext>
    </p:extLst>
  </p:cSld>
  <p:clrMapOvr>
    <a:masterClrMapping/>
  </p:clrMapOvr>
  <p:transition>
    <p:dissolv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27051-766E-425A-B641-D6E9BBFFE66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558893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2293B-A1FA-48AD-9D20-5E2675CB95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46599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75FDA-7DF2-47AD-BDCC-0DF933C5E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154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2B89-5CD7-4CAE-91EE-F9DB46EF1B9A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BB803-13D5-416F-839E-79D1FBA22B87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7607842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9E599-C8E7-403A-B23D-664AAC4A3A0F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7F40E-A560-42E9-A17C-C0A2DF0A68D2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5754286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EDDCC-6D6D-4908-A733-C5AFFC793733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A0C0-82A6-44A6-8643-F992E7C07A1F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3576537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C7BE7-1DE3-4672-A63C-7C25EADD29F9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56506-E9C0-4DC3-8689-458C171592EC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580340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72D2-E5E2-4B66-A886-22D2F0DD860C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21306-0E35-4F4A-A199-F4123DC9FC53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393866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77317-3807-43CE-A145-DAB979FD8BF4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14780-8F66-4033-8183-6771A4CF42D1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023782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0A32E-F0A4-44B8-8A51-021B649398D3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B29F4-6551-48AD-9AFA-CDD06870B2AE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4242766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C29A-423C-4662-B432-C42DA409A5F1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0B3A-BD03-47A7-A9C0-E863424BB7E7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5531927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E6BDD-104F-4567-AF45-97D65A99586C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EB3F-A235-4660-996C-7DBFC7A90F41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925783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8BEB-292D-44DC-B542-6C516F7CC3A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219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C875-7419-4B74-A4A8-C08E8443803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362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EF16-26C3-4D63-90C7-CFB6768AAF6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206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A0D8-6743-4D06-A0B0-C8FE2E93ADA2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5034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6B09-3892-4D95-AD8A-CDB07DFEB86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85945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9324-5297-4493-938F-83ABBDF1A0D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49344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CC10-5044-4887-AA77-9BD0A0CCE6AE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3633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42FA-2598-4971-86AF-604D84A85F2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4164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F2AA-FE76-4763-9A8D-D10232984A4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926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B27E-DFE2-4FFD-8D1C-409860FB41FB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80525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77A5-0C9F-42DC-9590-A2C4DEE11A54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9203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8BEB-292D-44DC-B542-6C516F7CC3A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48187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C875-7419-4B74-A4A8-C08E8443803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34469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EF16-26C3-4D63-90C7-CFB6768AAF6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476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A0D8-6743-4D06-A0B0-C8FE2E93ADA2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42093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6B09-3892-4D95-AD8A-CDB07DFEB86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86090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9324-5297-4493-938F-83ABBDF1A0D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1889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CC10-5044-4887-AA77-9BD0A0CCE6AE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85269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42FA-2598-4971-86AF-604D84A85F2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60076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F2AA-FE76-4763-9A8D-D10232984A4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71746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B27E-DFE2-4FFD-8D1C-409860FB41FB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1741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77A5-0C9F-42DC-9590-A2C4DEE11A54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30061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8BEB-292D-44DC-B542-6C516F7CC3A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276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FC875-7419-4B74-A4A8-C08E8443803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5139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DEF16-26C3-4D63-90C7-CFB6768AAF6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7828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A0D8-6743-4D06-A0B0-C8FE2E93ADA2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0629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6B09-3892-4D95-AD8A-CDB07DFEB86F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4602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9324-5297-4493-938F-83ABBDF1A0D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6995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0CC10-5044-4887-AA77-9BD0A0CCE6AE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0616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42FA-2598-4971-86AF-604D84A85F2D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45964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F2AA-FE76-4763-9A8D-D10232984A41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7724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B27E-DFE2-4FFD-8D1C-409860FB41FB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84960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77A5-0C9F-42DC-9590-A2C4DEE11A54}" type="slidenum">
              <a:rPr lang="ru-RU">
                <a:solidFill>
                  <a:srgbClr val="D4D2D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0673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53427-51C9-4260-BAEA-C1EE7135E3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26203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AD5EA-EF4E-4992-9531-A7525D0440A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7455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914A4-01FD-47B6-9096-BCAC5BF8BD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06726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3560E-5572-4160-85D2-76432D9FC91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660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5FCE-F682-4848-9A6B-45E8DB46A4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73085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28B07-3C4A-4BA8-9C32-36AF59D967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46808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9CF53-57E2-4119-9060-44476E0CAC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848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5EE3F-31C6-4B88-8447-3BB1DCA865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10115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F146-0D77-4747-A44B-E155E694521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734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8977-E00C-4939-AF35-C99F61AF6E1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696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5F1FF-9D30-4A0A-8DD4-03F41BE8854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31133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50116-FEDA-4037-91F4-E1E4BCCAA73E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CB2BE-D0BC-4CE1-B33C-7647B13DDFFC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2311781"/>
      </p:ext>
    </p:extLst>
  </p:cSld>
  <p:clrMapOvr>
    <a:masterClrMapping/>
  </p:clrMapOvr>
  <p:transition>
    <p:dissolv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C7DC0-6613-4CE2-B979-5B93262965EA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956F-1801-4C83-A8B5-7B2FEE2EDDC3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9867687"/>
      </p:ext>
    </p:extLst>
  </p:cSld>
  <p:clrMapOvr>
    <a:masterClrMapping/>
  </p:clrMapOvr>
  <p:transition>
    <p:dissolv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2B89-5CD7-4CAE-91EE-F9DB46EF1B9A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BB803-13D5-416F-839E-79D1FBA22B87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765915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9E599-C8E7-403A-B23D-664AAC4A3A0F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7F40E-A560-42E9-A17C-C0A2DF0A68D2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1880881"/>
      </p:ext>
    </p:extLst>
  </p:cSld>
  <p:clrMapOvr>
    <a:masterClrMapping/>
  </p:clrMapOvr>
  <p:transition>
    <p:dissolv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EDDCC-6D6D-4908-A733-C5AFFC793733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A0C0-82A6-44A6-8643-F992E7C07A1F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9028266"/>
      </p:ext>
    </p:extLst>
  </p:cSld>
  <p:clrMapOvr>
    <a:masterClrMapping/>
  </p:clrMapOvr>
  <p:transition>
    <p:dissolv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C7BE7-1DE3-4672-A63C-7C25EADD29F9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56506-E9C0-4DC3-8689-458C171592EC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4663588"/>
      </p:ext>
    </p:extLst>
  </p:cSld>
  <p:clrMapOvr>
    <a:masterClrMapping/>
  </p:clrMapOvr>
  <p:transition>
    <p:dissolv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872D2-E5E2-4B66-A886-22D2F0DD860C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21306-0E35-4F4A-A199-F4123DC9FC53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383783"/>
      </p:ext>
    </p:extLst>
  </p:cSld>
  <p:clrMapOvr>
    <a:masterClrMapping/>
  </p:clrMapOvr>
  <p:transition>
    <p:dissolv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77317-3807-43CE-A145-DAB979FD8BF4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14780-8F66-4033-8183-6771A4CF42D1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6883544"/>
      </p:ext>
    </p:extLst>
  </p:cSld>
  <p:clrMapOvr>
    <a:masterClrMapping/>
  </p:clrMapOvr>
  <p:transition>
    <p:dissolv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0A32E-F0A4-44B8-8A51-021B649398D3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B29F4-6551-48AD-9AFA-CDD06870B2AE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998367"/>
      </p:ext>
    </p:extLst>
  </p:cSld>
  <p:clrMapOvr>
    <a:masterClrMapping/>
  </p:clrMapOvr>
  <p:transition>
    <p:dissolv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C29A-423C-4662-B432-C42DA409A5F1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0B3A-BD03-47A7-A9C0-E863424BB7E7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67337"/>
      </p:ext>
    </p:extLst>
  </p:cSld>
  <p:clrMapOvr>
    <a:masterClrMapping/>
  </p:clrMapOvr>
  <p:transition>
    <p:dissolv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E6BDD-104F-4567-AF45-97D65A99586C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EB3F-A235-4660-996C-7DBFC7A90F41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6203829"/>
      </p:ext>
    </p:extLst>
  </p:cSld>
  <p:clrMapOvr>
    <a:masterClrMapping/>
  </p:clrMapOvr>
  <p:transition>
    <p:dissolv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53427-51C9-4260-BAEA-C1EE7135E3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73656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AD5EA-EF4E-4992-9531-A7525D0440A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707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914A4-01FD-47B6-9096-BCAC5BF8BD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44497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3560E-5572-4160-85D2-76432D9FC91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91395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5FCE-F682-4848-9A6B-45E8DB46A4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1010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28B07-3C4A-4BA8-9C32-36AF59D967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3670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9CF53-57E2-4119-9060-44476E0CAC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196272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5EE3F-31C6-4B88-8447-3BB1DCA865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821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F146-0D77-4747-A44B-E155E694521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09671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8977-E00C-4939-AF35-C99F61AF6E1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764682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5F1FF-9D30-4A0A-8DD4-03F41BE8854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098320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53427-51C9-4260-BAEA-C1EE7135E36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9370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AD5EA-EF4E-4992-9531-A7525D0440A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54219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914A4-01FD-47B6-9096-BCAC5BF8BD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982480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3560E-5572-4160-85D2-76432D9FC91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00920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5FCE-F682-4848-9A6B-45E8DB46A4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594544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28B07-3C4A-4BA8-9C32-36AF59D967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4465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9CF53-57E2-4119-9060-44476E0CAC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79524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5EE3F-31C6-4B88-8447-3BB1DCA865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78584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F146-0D77-4747-A44B-E155E694521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771226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8977-E00C-4939-AF35-C99F61AF6E1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229963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5F1FF-9D30-4A0A-8DD4-03F41BE8854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7538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0C617C-2423-424B-B689-7992B84B52BF}" type="slidenum">
              <a:rPr lang="ru-RU">
                <a:solidFill>
                  <a:srgbClr val="D4D2D0">
                    <a:shade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7324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0C617C-2423-424B-B689-7992B84B52BF}" type="slidenum">
              <a:rPr lang="ru-RU">
                <a:solidFill>
                  <a:srgbClr val="D4D2D0">
                    <a:shade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39359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85AD35-55F2-4D6C-AAB8-6F5944C133C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222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3F51F2-BF64-4FCA-8766-6E673C51A717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DC40D8-4359-4CEB-9732-E8453771837E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810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0C617C-2423-424B-B689-7992B84B52BF}" type="slidenum">
              <a:rPr lang="ru-RU">
                <a:solidFill>
                  <a:srgbClr val="D4D2D0">
                    <a:shade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32175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0C617C-2423-424B-B689-7992B84B52BF}" type="slidenum">
              <a:rPr lang="ru-RU">
                <a:solidFill>
                  <a:srgbClr val="D4D2D0">
                    <a:shade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22123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0C617C-2423-424B-B689-7992B84B52BF}" type="slidenum">
              <a:rPr lang="ru-RU">
                <a:solidFill>
                  <a:srgbClr val="D4D2D0">
                    <a:shade val="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D4D2D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5790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045B89-C61B-411A-BF91-B88F87DB348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959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3F51F2-BF64-4FCA-8766-6E673C51A717}" type="datetimeFigureOut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15.02.2022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DC40D8-4359-4CEB-9732-E8453771837E}" type="slidenum">
              <a:rPr lang="ru-RU">
                <a:solidFill>
                  <a:srgbClr val="76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6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576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045B89-C61B-411A-BF91-B88F87DB348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21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045B89-C61B-411A-BF91-B88F87DB348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552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85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55;&#1077;&#1088;&#1074;&#1099;&#1081;%20&#1076;&#1077;&#1085;&#1100;%20&#1074;%20&#1072;&#1092;&#1075;&#1072;&#1085;&#1077;(&#1057;&#1073;&#1080;&#1090;&#1099;&#1081;%20&#1089;&#1072;&#1084;&#1086;&#1083;&#1105;&#1090;)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81.xml"/><Relationship Id="rId1" Type="http://schemas.openxmlformats.org/officeDocument/2006/relationships/audio" Target="file:///D:\&#1050;&#1083;&#1072;&#1089;&#1089;&#1085;&#1099;&#1081;%20&#1095;&#1072;&#1089;%20&#1087;&#1086;%20&#1040;&#1092;&#1075;&#1072;&#1085;&#1080;&#1089;&#1090;&#1072;&#1085;&#1091;\&#1043;&#1086;&#1083;&#1091;&#1073;&#1099;&#1077;%20&#1073;&#1080;&#1088;&#1077;&#1090;&#1099;%20-%20&#1075;&#1088;&#1091;&#1079;%20200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81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54;&#1073;&#1089;&#1090;&#1077;&#1083;%20&#1082;&#1086;&#1083;&#1086;&#1085;&#1085;&#1099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50;&#1091;&#1082;&#1091;&#1096;&#1082;&#1072;.%20(&#1072;&#1074;&#1090;&#1086;&#1088;%20&#1074;&#1080;&#1076;&#1077;&#1086;&#1087;&#1086;&#1076;&#1073;&#1086;&#1088;&#1082;&#1080;%20&#1054;&#1083;&#1100;&#1075;&#1072;%20&#1050;.)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8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43;&#1088;&#1091;&#1087;&#1087;&#1072;-&#1050;&#1072;&#1089;&#1082;&#1072;&#1076;-&#1052;&#1099;-&#1091;&#1093;&#1086;&#1076;&#1080;&#1084;-%5bWikiBit.net%5d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smajliki.ru/smilie-505439943.html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43;&#1086;&#1083;&#1091;&#1073;&#1099;&#1077;%20&#1073;&#1077;&#1088;&#1077;&#1090;&#1099;%20%20-%20&#1055;&#1072;&#1084;&#1103;&#1090;&#1100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javascript:void(0);" TargetMode="Externa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8.xml"/><Relationship Id="rId1" Type="http://schemas.openxmlformats.org/officeDocument/2006/relationships/video" Target="file:///D:\&#1050;&#1083;&#1072;&#1089;&#1089;&#1085;&#1099;&#1081;%20&#1095;&#1072;&#1089;%20&#1087;&#1086;%20&#1040;&#1092;&#1075;&#1072;&#1085;&#1080;&#1089;&#1090;&#1072;&#1085;&#1091;\&#1054;&#1090;&#1087;&#1088;&#1072;&#1074;&#1082;&#1072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Внеклассное мероприятие в 6-7 классе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/>
              <a:t>Вернись живым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45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Эта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война унесла 13310 человек, более 30 000 раненными и искалеченными, около 300 пленными и пропавшими без вести. (Документ-справка.) 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16959401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075240" cy="923702"/>
          </a:xfrm>
        </p:spPr>
        <p:txBody>
          <a:bodyPr/>
          <a:lstStyle/>
          <a:p>
            <a:r>
              <a:rPr lang="ru-RU" dirty="0"/>
              <a:t>фрагмент из к/ф «9 рота»- 1 день в Афганистане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Первый день в афгане(Сбитый самолёт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728" y="1142984"/>
            <a:ext cx="6715172" cy="5000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7554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/>
          <a:lstStyle/>
          <a:p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На перевале </a:t>
            </a:r>
            <a:r>
              <a:rPr lang="ru-RU" sz="16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Саланг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  разрывная пуля выбила предплечье легендарному комбату десантников капитану </a:t>
            </a:r>
            <a:r>
              <a:rPr lang="ru-RU" sz="16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Л.Хабарову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b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Погиб в горящем самолете генерал – лейтенант П. Шкидченко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38" y="1700808"/>
            <a:ext cx="4295278" cy="365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643050"/>
            <a:ext cx="2664296" cy="365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Голубые биреты - груз 200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071802" y="6215082"/>
            <a:ext cx="304800" cy="304800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0308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9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48072"/>
          </a:xfrm>
        </p:spPr>
        <p:txBody>
          <a:bodyPr/>
          <a:lstStyle/>
          <a:p>
            <a:pPr algn="l"/>
            <a:r>
              <a:rPr lang="ru-RU" sz="2400" dirty="0" smtClean="0"/>
              <a:t>Фрагмент из к</a:t>
            </a:r>
            <a:r>
              <a:rPr lang="en-US" sz="2400" dirty="0" smtClean="0"/>
              <a:t>/</a:t>
            </a:r>
            <a:r>
              <a:rPr lang="ru-RU" sz="2400" dirty="0" smtClean="0"/>
              <a:t>ф « 9 рота»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Обстел колонны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071546"/>
            <a:ext cx="6981848" cy="5000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111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прощание с част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5184775" cy="3168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вывод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60350"/>
            <a:ext cx="2411412" cy="4176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вывод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4900"/>
            <a:ext cx="6156325" cy="3040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207798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572000" cy="5746650"/>
          </a:xfrm>
        </p:spPr>
        <p:txBody>
          <a:bodyPr/>
          <a:lstStyle/>
          <a:p>
            <a:r>
              <a:rPr lang="ru-RU" sz="2400" dirty="0"/>
              <a:t>Ступив на хребет Гиндукуша,</a:t>
            </a:r>
            <a:br>
              <a:rPr lang="ru-RU" sz="2400" dirty="0"/>
            </a:br>
            <a:r>
              <a:rPr lang="ru-RU" sz="2400" dirty="0"/>
              <a:t>Где солнце тускнело во мгле,</a:t>
            </a:r>
            <a:br>
              <a:rPr lang="ru-RU" sz="2400" dirty="0"/>
            </a:br>
            <a:r>
              <a:rPr lang="ru-RU" sz="2400" dirty="0"/>
              <a:t>Бессмертную русскую душу</a:t>
            </a:r>
            <a:br>
              <a:rPr lang="ru-RU" sz="2400" dirty="0"/>
            </a:br>
            <a:r>
              <a:rPr lang="ru-RU" sz="2400" dirty="0"/>
              <a:t>Пронес ты тревожной Земле.</a:t>
            </a:r>
            <a:br>
              <a:rPr lang="ru-RU" sz="2400" dirty="0"/>
            </a:br>
            <a:r>
              <a:rPr lang="ru-RU" sz="2400" dirty="0"/>
              <a:t>Свинцовые трассы летели</a:t>
            </a:r>
            <a:br>
              <a:rPr lang="ru-RU" sz="2400" dirty="0"/>
            </a:br>
            <a:r>
              <a:rPr lang="ru-RU" sz="2400" dirty="0"/>
              <a:t>В его не железную грудь,</a:t>
            </a:r>
            <a:br>
              <a:rPr lang="ru-RU" sz="2400" dirty="0"/>
            </a:br>
            <a:r>
              <a:rPr lang="ru-RU" sz="2400" dirty="0"/>
              <a:t>Отметив, рубцами на теле</a:t>
            </a:r>
            <a:br>
              <a:rPr lang="ru-RU" sz="2400" dirty="0"/>
            </a:br>
            <a:r>
              <a:rPr lang="ru-RU" sz="2400" dirty="0"/>
              <a:t>К бессмертию пройденный путь.</a:t>
            </a:r>
            <a:br>
              <a:rPr lang="ru-RU" sz="2400" dirty="0"/>
            </a:br>
            <a:r>
              <a:rPr lang="ru-RU" sz="2400" dirty="0"/>
              <a:t>Утихли со временем раны.</a:t>
            </a:r>
            <a:br>
              <a:rPr lang="ru-RU" sz="2400" dirty="0"/>
            </a:br>
            <a:r>
              <a:rPr lang="ru-RU" sz="2400" dirty="0"/>
              <a:t>Но снова , к рассвету спеша.</a:t>
            </a:r>
            <a:br>
              <a:rPr lang="ru-RU" sz="2400" dirty="0"/>
            </a:br>
            <a:r>
              <a:rPr lang="ru-RU" sz="2400" dirty="0"/>
              <a:t>Дорогами Афганистана</a:t>
            </a:r>
            <a:br>
              <a:rPr lang="ru-RU" sz="2400" dirty="0"/>
            </a:br>
            <a:r>
              <a:rPr lang="ru-RU" sz="2400" dirty="0"/>
              <a:t>В бессоннице бродит душа.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Кукушка. (автор видеоподборки Ольга К.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14810" y="928670"/>
            <a:ext cx="4572000" cy="4857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646258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дорога в кабу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5888"/>
            <a:ext cx="2519362" cy="367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обелиск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836613"/>
            <a:ext cx="4464050" cy="2879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обелиск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789363"/>
            <a:ext cx="3744913" cy="2906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4249738" cy="2736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492500" y="188913"/>
            <a:ext cx="547211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500" b="1" i="1" smtClean="0">
                <a:solidFill>
                  <a:srgbClr val="FF0066"/>
                </a:solidFill>
              </a:rPr>
              <a:t>Они не вернулись из боя…</a:t>
            </a:r>
          </a:p>
        </p:txBody>
      </p:sp>
    </p:spTree>
    <p:extLst>
      <p:ext uri="{BB962C8B-B14F-4D97-AF65-F5344CB8AC3E}">
        <p14:creationId xmlns="" xmlns:p14="http://schemas.microsoft.com/office/powerpoint/2010/main" val="4569889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i="1" smtClean="0">
                <a:solidFill>
                  <a:srgbClr val="FF0000"/>
                </a:solidFill>
                <a:latin typeface="Monotype Corsiva" pitchFamily="66" charset="0"/>
              </a:rPr>
              <a:t>Результаты войны</a:t>
            </a:r>
            <a:r>
              <a:rPr lang="ru-RU" altLang="ru-RU" smtClean="0"/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12875"/>
            <a:ext cx="8785225" cy="5068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smtClean="0"/>
              <a:t>   </a:t>
            </a:r>
            <a:r>
              <a:rPr lang="ru-RU" altLang="ru-RU" sz="4400" i="1" smtClean="0">
                <a:solidFill>
                  <a:srgbClr val="00FF00"/>
                </a:solidFill>
                <a:latin typeface="Monotype Corsiva" pitchFamily="66" charset="0"/>
              </a:rPr>
              <a:t>После вывода Советской Армии с территории Афганистана просоветский режим президента Наджибуллы просуществовал еще 3 года и, лишившись поддержки России, был свергнут в апреле 1992 г. командирами-моджахедами. </a:t>
            </a:r>
          </a:p>
        </p:txBody>
      </p:sp>
    </p:spTree>
    <p:extLst>
      <p:ext uri="{BB962C8B-B14F-4D97-AF65-F5344CB8AC3E}">
        <p14:creationId xmlns="" xmlns:p14="http://schemas.microsoft.com/office/powerpoint/2010/main" val="3599145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D:\Афганистан - ты боль моей души\8562dfb1a3630c5c8033bbdd0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0063"/>
            <a:ext cx="7764463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 descr="D:\Афганистан - ты боль моей души\0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429125"/>
            <a:ext cx="3017837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96618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3" y="0"/>
            <a:ext cx="6391275" cy="4238625"/>
          </a:xfrm>
        </p:spPr>
        <p:txBody>
          <a:bodyPr/>
          <a:lstStyle/>
          <a:p>
            <a:pPr eaLnBrk="1" hangingPunct="1"/>
            <a:r>
              <a:rPr lang="ru-RU" altLang="ru-RU" sz="4000" i="1" smtClean="0">
                <a:solidFill>
                  <a:srgbClr val="00FF00"/>
                </a:solidFill>
                <a:latin typeface="Monotype Corsiva" pitchFamily="66" charset="0"/>
              </a:rPr>
              <a:t>15 февраля 1989 г. из Афганистана были выведены последние советские войска. Выводом руководил последний командующий </a:t>
            </a:r>
            <a:br>
              <a:rPr lang="ru-RU" altLang="ru-RU" sz="4000" i="1" smtClean="0">
                <a:solidFill>
                  <a:srgbClr val="00FF00"/>
                </a:solidFill>
                <a:latin typeface="Monotype Corsiva" pitchFamily="66" charset="0"/>
              </a:rPr>
            </a:br>
            <a:r>
              <a:rPr lang="ru-RU" altLang="ru-RU" sz="4000" i="1" smtClean="0">
                <a:solidFill>
                  <a:srgbClr val="00FF00"/>
                </a:solidFill>
                <a:latin typeface="Monotype Corsiva" pitchFamily="66" charset="0"/>
              </a:rPr>
              <a:t>40- й армии Борис Громов</a:t>
            </a:r>
            <a:r>
              <a:rPr lang="ru-RU" altLang="ru-RU" sz="4000" smtClean="0"/>
              <a:t> 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207168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57188" y="2643188"/>
            <a:ext cx="20716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FFFF00"/>
                </a:solidFill>
              </a:rPr>
              <a:t>Горбачев М.С.- </a:t>
            </a:r>
            <a:r>
              <a:rPr lang="ru-RU" altLang="ru-RU" smtClean="0">
                <a:solidFill>
                  <a:srgbClr val="FFFF00"/>
                </a:solidFill>
              </a:rPr>
              <a:t>Генеральный секретарь ЦК КПСС (1985 – 1991),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FFFF00"/>
                </a:solidFill>
              </a:rPr>
              <a:t>Президент СССР (1990- 1991)</a:t>
            </a:r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071938"/>
            <a:ext cx="2928937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3214688" y="578643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FFFF00"/>
                </a:solidFill>
              </a:rPr>
              <a:t>Громов Б.В. </a:t>
            </a:r>
            <a:r>
              <a:rPr lang="ru-RU" altLang="ru-RU" smtClean="0">
                <a:solidFill>
                  <a:srgbClr val="FFFF00"/>
                </a:solidFill>
              </a:rPr>
              <a:t>– генерал-полковник</a:t>
            </a:r>
          </a:p>
        </p:txBody>
      </p:sp>
    </p:spTree>
    <p:extLst>
      <p:ext uri="{BB962C8B-B14F-4D97-AF65-F5344CB8AC3E}">
        <p14:creationId xmlns="" xmlns:p14="http://schemas.microsoft.com/office/powerpoint/2010/main" val="1390300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"Войска в Афганистан Советский Союз вводить не будет. 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Появление наших солдат в вашей стране, товарищ президент, 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наверняка восстановит большую часть афганского народа против революции…»</a:t>
            </a:r>
          </a:p>
          <a:p>
            <a:pPr eaLnBrk="1" hangingPunct="1">
              <a:defRPr/>
            </a:pPr>
            <a: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Ответ Л.И.Брежнева Мухаммеду </a:t>
            </a:r>
            <a:r>
              <a:rPr lang="ru-RU" sz="1400" b="1" i="1" dirty="0" err="1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Тарраки</a:t>
            </a:r>
            <a: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 </a:t>
            </a:r>
            <a:b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на его просьбу в сентябре 1979 года </a:t>
            </a:r>
            <a:b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ввести советские войска в Афганистан</a:t>
            </a:r>
            <a:endParaRPr lang="ru-RU" sz="1400" b="1" dirty="0" smtClean="0">
              <a:solidFill>
                <a:schemeClr val="tx1">
                  <a:lumMod val="40000"/>
                  <a:lumOff val="60000"/>
                </a:schemeClr>
              </a:solidFill>
            </a:endParaRPr>
          </a:p>
          <a:p>
            <a:pPr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43063"/>
            <a:ext cx="4038600" cy="4525962"/>
          </a:xfrm>
        </p:spPr>
        <p:txBody>
          <a:bodyPr/>
          <a:lstStyle/>
          <a:p>
            <a:pPr eaLnBrk="1" hangingPunct="1"/>
            <a:r>
              <a:rPr lang="ru-RU" altLang="ru-RU" sz="1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Афганская война продолжалась с 25 декабря 1979 до 15 февраля 1989 года, то есть 2 238 дней. 25 декабря 1979 года в 7 часов утра в районе города Термеза два понтонно-мостовых полка начали наводить понтонный мост</a:t>
            </a:r>
            <a:r>
              <a:rPr lang="ru-RU" altLang="ru-RU" sz="1400" smtClean="0"/>
              <a:t>. </a:t>
            </a:r>
          </a:p>
          <a:p>
            <a:pPr eaLnBrk="1" hangingPunct="1"/>
            <a:endParaRPr lang="ru-RU" altLang="ru-RU" sz="1400" smtClean="0"/>
          </a:p>
        </p:txBody>
      </p:sp>
      <p:pic>
        <p:nvPicPr>
          <p:cNvPr id="6148" name="Рисунок 37" descr="война в афганиста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071938"/>
            <a:ext cx="2579688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D:\38FCC9D5-F91C-4A0F-B79E-1B27F1634717_mw800_mh600_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419100"/>
            <a:ext cx="2238375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592676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/>
          <a:lstStyle/>
          <a:p>
            <a:r>
              <a:rPr lang="ru-RU" b="1" dirty="0" smtClean="0"/>
              <a:t>Мы уходим</a:t>
            </a:r>
            <a:endParaRPr lang="ru-RU" b="1" dirty="0"/>
          </a:p>
        </p:txBody>
      </p:sp>
      <p:pic>
        <p:nvPicPr>
          <p:cNvPr id="6" name="Группа-Каскад-Мы-уходим-[WikiBit.net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7290" y="1357298"/>
            <a:ext cx="6643734" cy="50720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07179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5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620688"/>
            <a:ext cx="7992888" cy="5649491"/>
          </a:xfrm>
        </p:spPr>
        <p:txBody>
          <a:bodyPr/>
          <a:lstStyle/>
          <a:p>
            <a:r>
              <a:rPr lang="ru-RU" sz="2400" b="1" dirty="0" smtClean="0"/>
              <a:t>Сначала был Афганистан, потом Чечня…</a:t>
            </a:r>
          </a:p>
          <a:p>
            <a:r>
              <a:rPr lang="ru-RU" sz="2400" b="1" dirty="0" smtClean="0"/>
              <a:t>Кто объяснит мне, что творится в этом мире, </a:t>
            </a:r>
          </a:p>
          <a:p>
            <a:r>
              <a:rPr lang="ru-RU" sz="2400" b="1" dirty="0" smtClean="0"/>
              <a:t>Когда же кончится кровавая война?</a:t>
            </a:r>
          </a:p>
          <a:p>
            <a:r>
              <a:rPr lang="ru-RU" sz="2400" b="1" dirty="0" smtClean="0"/>
              <a:t>Когда же люди спать там будут мирно?</a:t>
            </a:r>
          </a:p>
          <a:p>
            <a:r>
              <a:rPr lang="ru-RU" sz="2400" b="1" dirty="0" smtClean="0"/>
              <a:t>Вот мать сидит над гробом вся в слезах.</a:t>
            </a:r>
          </a:p>
          <a:p>
            <a:r>
              <a:rPr lang="ru-RU" sz="2400" b="1" dirty="0" smtClean="0"/>
              <a:t>Отец в сторонке в горе неутешном.</a:t>
            </a:r>
          </a:p>
          <a:p>
            <a:r>
              <a:rPr lang="ru-RU" sz="2400" b="1" dirty="0" smtClean="0"/>
              <a:t>А сколько их невинных душ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П</a:t>
            </a:r>
            <a:r>
              <a:rPr lang="ru-RU" sz="2400" b="1" dirty="0" smtClean="0"/>
              <a:t>огибло в той войне для всех ненужной.</a:t>
            </a:r>
          </a:p>
          <a:p>
            <a:r>
              <a:rPr lang="ru-RU" sz="2400" b="1" dirty="0" smtClean="0"/>
              <a:t>Давайте встанем . И помянем их, </a:t>
            </a:r>
          </a:p>
          <a:p>
            <a:r>
              <a:rPr lang="ru-RU" sz="2400" b="1" dirty="0" smtClean="0"/>
              <a:t>Ведь это нам живым, не мертвым нужно.</a:t>
            </a:r>
          </a:p>
          <a:p>
            <a:endParaRPr lang="ru-RU" sz="1800" dirty="0"/>
          </a:p>
        </p:txBody>
      </p:sp>
      <p:pic>
        <p:nvPicPr>
          <p:cNvPr id="5" name="Рисунок 6" descr="http://s5.rimg.info/ad96531231fb3597bff8d7ebb77d52fa.gif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792" y="3645024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2160" y="727922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2207241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dirty="0" smtClean="0"/>
              <a:t>Память </a:t>
            </a:r>
            <a:endParaRPr lang="ru-RU" b="1" dirty="0"/>
          </a:p>
        </p:txBody>
      </p:sp>
      <p:pic>
        <p:nvPicPr>
          <p:cNvPr id="6" name="Голубые береты  - Память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728" y="1142984"/>
            <a:ext cx="6286544" cy="47149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36269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i="1" smtClean="0">
                <a:solidFill>
                  <a:srgbClr val="FF0000"/>
                </a:solidFill>
                <a:latin typeface="Monotype Corsiva" pitchFamily="66" charset="0"/>
              </a:rPr>
              <a:t>Повод к войне</a:t>
            </a:r>
            <a:r>
              <a:rPr lang="ru-RU" altLang="ru-RU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500313" y="1214438"/>
            <a:ext cx="6186487" cy="4784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rgbClr val="FFFF00"/>
              </a:buClr>
              <a:buFont typeface="Wingdings" pitchFamily="2" charset="2"/>
              <a:buNone/>
            </a:pPr>
            <a:r>
              <a:rPr lang="ru-RU" altLang="ru-RU" sz="4000" i="1" smtClean="0">
                <a:solidFill>
                  <a:srgbClr val="00FF00"/>
                </a:solidFill>
                <a:latin typeface="Monotype Corsiva" pitchFamily="66" charset="0"/>
              </a:rPr>
              <a:t>  Просьба президента Афганистана Хафизуллы Амина об оказании ему военной помощи для борьбы с антиправительственными силами. 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428750"/>
            <a:ext cx="18573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286250"/>
            <a:ext cx="17621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500063" y="3929063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i="1" smtClean="0">
                <a:solidFill>
                  <a:srgbClr val="FFFF00"/>
                </a:solidFill>
              </a:rPr>
              <a:t>Хафизулла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i="1" smtClean="0">
                <a:solidFill>
                  <a:srgbClr val="FFFF00"/>
                </a:solidFill>
              </a:rPr>
              <a:t>Амин</a:t>
            </a:r>
          </a:p>
        </p:txBody>
      </p:sp>
      <p:sp>
        <p:nvSpPr>
          <p:cNvPr id="10247" name="TextBox 6"/>
          <p:cNvSpPr txBox="1">
            <a:spLocks noChangeArrowheads="1"/>
          </p:cNvSpPr>
          <p:nvPr/>
        </p:nvSpPr>
        <p:spPr bwMode="auto">
          <a:xfrm>
            <a:off x="3714750" y="5214938"/>
            <a:ext cx="25003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i="1" smtClean="0">
                <a:solidFill>
                  <a:srgbClr val="FFFF00"/>
                </a:solidFill>
              </a:rPr>
              <a:t>Брежнев Л.И. – генеральный секретарь ЦК КПСС (1964 – 1982)</a:t>
            </a:r>
          </a:p>
        </p:txBody>
      </p:sp>
    </p:spTree>
    <p:extLst>
      <p:ext uri="{BB962C8B-B14F-4D97-AF65-F5344CB8AC3E}">
        <p14:creationId xmlns="" xmlns:p14="http://schemas.microsoft.com/office/powerpoint/2010/main" val="31379655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ru-RU" altLang="ru-RU" sz="6000" i="1" smtClean="0">
                <a:solidFill>
                  <a:srgbClr val="FF0000"/>
                </a:solidFill>
                <a:latin typeface="Monotype Corsiva" pitchFamily="66" charset="0"/>
              </a:rPr>
              <a:t>Ход войны</a:t>
            </a:r>
            <a:r>
              <a:rPr lang="ru-RU" altLang="ru-RU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08050"/>
            <a:ext cx="8435975" cy="4826000"/>
          </a:xfrm>
        </p:spPr>
        <p:txBody>
          <a:bodyPr/>
          <a:lstStyle/>
          <a:p>
            <a:pPr eaLnBrk="1" hangingPunct="1">
              <a:buClr>
                <a:srgbClr val="FFFF00"/>
              </a:buClr>
              <a:buFont typeface="Wingdings" pitchFamily="2" charset="2"/>
              <a:buChar char="ü"/>
            </a:pPr>
            <a:r>
              <a:rPr lang="ru-RU" altLang="ru-RU" sz="4400" i="1" smtClean="0">
                <a:solidFill>
                  <a:srgbClr val="00FF00"/>
                </a:solidFill>
                <a:latin typeface="Monotype Corsiva" pitchFamily="66" charset="0"/>
              </a:rPr>
              <a:t>25 декабря  1979 г. дворец Амина взят штурмом группой советского спецназа ГРУ, а сам он убит. </a:t>
            </a:r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ü"/>
            </a:pPr>
            <a:endParaRPr lang="ru-RU" altLang="ru-RU" sz="4800" i="1" smtClean="0">
              <a:solidFill>
                <a:srgbClr val="00FF00"/>
              </a:solidFill>
              <a:latin typeface="Monotype Corsiva" pitchFamily="66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071813"/>
            <a:ext cx="55530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506084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4500563" y="1000125"/>
            <a:ext cx="435768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ü"/>
            </a:pPr>
            <a:r>
              <a:rPr lang="ru-RU" altLang="ru-RU" sz="4400" i="1" smtClean="0">
                <a:solidFill>
                  <a:srgbClr val="00FF00"/>
                </a:solidFill>
                <a:latin typeface="Monotype Corsiva" pitchFamily="66" charset="0"/>
              </a:rPr>
              <a:t>Советское руководство приводит к власти в Афганистане  нового президента Бабрака Кармаля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ü"/>
            </a:pPr>
            <a:endParaRPr lang="ru-RU" altLang="ru-RU" sz="4400" i="1" smtClean="0">
              <a:solidFill>
                <a:srgbClr val="00FF00"/>
              </a:solidFill>
              <a:latin typeface="Monotype Corsiva" pitchFamily="66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00125"/>
            <a:ext cx="3929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Прямоугольник 5"/>
          <p:cNvSpPr>
            <a:spLocks noChangeArrowheads="1"/>
          </p:cNvSpPr>
          <p:nvPr/>
        </p:nvSpPr>
        <p:spPr bwMode="auto">
          <a:xfrm>
            <a:off x="428625" y="5000625"/>
            <a:ext cx="828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00FF00"/>
                </a:solidFill>
                <a:cs typeface="Times New Roman" pitchFamily="18" charset="0"/>
              </a:rPr>
              <a:t>	</a:t>
            </a:r>
            <a:endParaRPr lang="ru-RU" altLang="ru-RU" sz="280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3493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Война в Афганистане">
            <a:hlinkClick r:id="rId2" tooltip="&quot;Война в Афганистане&quot;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068638"/>
            <a:ext cx="5292725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067175" y="333375"/>
            <a:ext cx="5076825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000" b="1" i="1" smtClean="0">
                <a:solidFill>
                  <a:srgbClr val="000000"/>
                </a:solidFill>
              </a:rPr>
              <a:t>Первые дни ввода войск: разведбатальон 5-й мсд идет по трассе от Кушки через перевал Мир-Али на юг.</a:t>
            </a:r>
          </a:p>
        </p:txBody>
      </p:sp>
      <p:pic>
        <p:nvPicPr>
          <p:cNvPr id="5127" name="Picture 7" descr="Война в Афганистане">
            <a:hlinkClick r:id="rId2" tooltip="&quot;Война в Афганистане&quot;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аэродро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21163"/>
            <a:ext cx="3492500" cy="2447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96356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Афганистан - ты боль моей души\428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28688"/>
            <a:ext cx="65024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D:\Афганистан - ты боль моей души\g_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0"/>
            <a:ext cx="221297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D:\Афганистан - ты боль моей души\g_image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786313"/>
            <a:ext cx="24511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D:\Афганистан - ты боль моей души\61da968f42ea8d3388281a04ed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643188"/>
            <a:ext cx="1809750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Прямоугольник 5"/>
          <p:cNvSpPr>
            <a:spLocks noChangeArrowheads="1"/>
          </p:cNvSpPr>
          <p:nvPr/>
        </p:nvSpPr>
        <p:spPr bwMode="auto">
          <a:xfrm>
            <a:off x="785813" y="5429250"/>
            <a:ext cx="51435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smtClean="0">
                <a:solidFill>
                  <a:srgbClr val="760000"/>
                </a:solidFill>
              </a:rPr>
              <a:t>Дыханьем смерти опалила</a:t>
            </a:r>
            <a:br>
              <a:rPr lang="ru-RU" altLang="ru-RU" sz="1400" smtClean="0">
                <a:solidFill>
                  <a:srgbClr val="760000"/>
                </a:solidFill>
              </a:rPr>
            </a:br>
            <a:r>
              <a:rPr lang="ru-RU" altLang="ru-RU" sz="1400" smtClean="0">
                <a:solidFill>
                  <a:srgbClr val="760000"/>
                </a:solidFill>
              </a:rPr>
              <a:t>Зловещая война.</a:t>
            </a:r>
            <a:br>
              <a:rPr lang="ru-RU" altLang="ru-RU" sz="1400" smtClean="0">
                <a:solidFill>
                  <a:srgbClr val="760000"/>
                </a:solidFill>
              </a:rPr>
            </a:br>
            <a:r>
              <a:rPr lang="ru-RU" altLang="ru-RU" sz="1400" smtClean="0">
                <a:solidFill>
                  <a:srgbClr val="760000"/>
                </a:solidFill>
              </a:rPr>
              <a:t>Афган.   Два года боевые;</a:t>
            </a:r>
            <a:br>
              <a:rPr lang="ru-RU" altLang="ru-RU" sz="1400" smtClean="0">
                <a:solidFill>
                  <a:srgbClr val="760000"/>
                </a:solidFill>
              </a:rPr>
            </a:br>
            <a:r>
              <a:rPr lang="ru-RU" altLang="ru-RU" sz="1400" smtClean="0">
                <a:solidFill>
                  <a:srgbClr val="760000"/>
                </a:solidFill>
              </a:rPr>
              <a:t>Как испытание на прочность -   Моя нелегкая судьба</a:t>
            </a:r>
            <a:r>
              <a:rPr lang="ru-RU" altLang="ru-RU" smtClean="0">
                <a:solidFill>
                  <a:srgbClr val="760000"/>
                </a:solidFill>
              </a:rPr>
              <a:t>.</a:t>
            </a:r>
            <a:br>
              <a:rPr lang="ru-RU" altLang="ru-RU" smtClean="0">
                <a:solidFill>
                  <a:srgbClr val="760000"/>
                </a:solidFill>
              </a:rPr>
            </a:br>
            <a:endParaRPr lang="ru-RU" altLang="ru-RU" smtClean="0">
              <a:solidFill>
                <a:srgbClr val="76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52169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sz="2000" b="1" dirty="0" smtClean="0"/>
              <a:t>видеофрагмент </a:t>
            </a:r>
            <a:r>
              <a:rPr lang="ru-RU" sz="2000" b="1" dirty="0"/>
              <a:t>из к/ф «9 рота» - «Призыв»</a:t>
            </a:r>
          </a:p>
        </p:txBody>
      </p:sp>
      <p:pic>
        <p:nvPicPr>
          <p:cNvPr id="8" name="Отправ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00232" y="1428736"/>
            <a:ext cx="5643602" cy="46434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69957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мемориа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0350"/>
            <a:ext cx="3635375" cy="2854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мемориал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0"/>
            <a:ext cx="3101975" cy="4652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мемориал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41663"/>
            <a:ext cx="2233613" cy="3500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обелиск татари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141663"/>
            <a:ext cx="2592387" cy="3498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5867400" y="5084763"/>
            <a:ext cx="29162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000" b="1" i="1" smtClean="0">
                <a:solidFill>
                  <a:srgbClr val="FF0066"/>
                </a:solidFill>
              </a:rPr>
              <a:t>Слёзы матерей…</a:t>
            </a:r>
          </a:p>
        </p:txBody>
      </p:sp>
    </p:spTree>
    <p:extLst>
      <p:ext uri="{BB962C8B-B14F-4D97-AF65-F5344CB8AC3E}">
        <p14:creationId xmlns="" xmlns:p14="http://schemas.microsoft.com/office/powerpoint/2010/main" val="15030592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4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217">
  <a:themeElements>
    <a:clrScheme name="Другая 46">
      <a:dk1>
        <a:srgbClr val="76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Тема217">
  <a:themeElements>
    <a:clrScheme name="Другая 46">
      <a:dk1>
        <a:srgbClr val="76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257</TotalTime>
  <Words>354</Words>
  <Application>Microsoft Office PowerPoint</Application>
  <PresentationFormat>Экран (4:3)</PresentationFormat>
  <Paragraphs>44</Paragraphs>
  <Slides>22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Воздушный поток</vt:lpstr>
      <vt:lpstr>Тема217</vt:lpstr>
      <vt:lpstr>Техническая</vt:lpstr>
      <vt:lpstr>1_Техническая</vt:lpstr>
      <vt:lpstr>2_Техническая</vt:lpstr>
      <vt:lpstr>Оформление по умолчанию</vt:lpstr>
      <vt:lpstr>1_Тема217</vt:lpstr>
      <vt:lpstr>1_Оформление по умолчанию</vt:lpstr>
      <vt:lpstr>2_Оформление по умолчанию</vt:lpstr>
      <vt:lpstr>3_Техническая</vt:lpstr>
      <vt:lpstr>4_Техническая</vt:lpstr>
      <vt:lpstr>3_Оформление по умолчанию</vt:lpstr>
      <vt:lpstr>Вернись живым </vt:lpstr>
      <vt:lpstr>Слайд 2</vt:lpstr>
      <vt:lpstr>Повод к войне </vt:lpstr>
      <vt:lpstr>Ход войны </vt:lpstr>
      <vt:lpstr>Слайд 5</vt:lpstr>
      <vt:lpstr>Слайд 6</vt:lpstr>
      <vt:lpstr>Слайд 7</vt:lpstr>
      <vt:lpstr>видеофрагмент из к/ф «9 рота» - «Призыв»</vt:lpstr>
      <vt:lpstr>Слайд 9</vt:lpstr>
      <vt:lpstr>Слайд 10</vt:lpstr>
      <vt:lpstr>фрагмент из к/ф «9 рота»- 1 день в Афганистане</vt:lpstr>
      <vt:lpstr>На перевале Саланг  разрывная пуля выбила предплечье легендарному комбату десантников капитану Л.Хабарову.  Погиб в горящем самолете генерал – лейтенант П. Шкидченко. </vt:lpstr>
      <vt:lpstr>Фрагмент из к/ф « 9 рота»</vt:lpstr>
      <vt:lpstr>Слайд 14</vt:lpstr>
      <vt:lpstr>Ступив на хребет Гиндукуша, Где солнце тускнело во мгле, Бессмертную русскую душу Пронес ты тревожной Земле. Свинцовые трассы летели В его не железную грудь, Отметив, рубцами на теле К бессмертию пройденный путь. Утихли со временем раны. Но снова , к рассвету спеша. Дорогами Афганистана В бессоннице бродит душа. </vt:lpstr>
      <vt:lpstr>Слайд 16</vt:lpstr>
      <vt:lpstr>Результаты войны </vt:lpstr>
      <vt:lpstr>Слайд 18</vt:lpstr>
      <vt:lpstr>15 февраля 1989 г. из Афганистана были выведены последние советские войска. Выводом руководил последний командующий  40- й армии Борис Громов </vt:lpstr>
      <vt:lpstr>Мы уходим</vt:lpstr>
      <vt:lpstr>Слайд 21</vt:lpstr>
      <vt:lpstr>Память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Вернись живым </dc:title>
  <dc:creator>комп</dc:creator>
  <cp:lastModifiedBy>Биология</cp:lastModifiedBy>
  <cp:revision>25</cp:revision>
  <dcterms:created xsi:type="dcterms:W3CDTF">2014-01-27T15:29:29Z</dcterms:created>
  <dcterms:modified xsi:type="dcterms:W3CDTF">2022-02-15T10:09:49Z</dcterms:modified>
</cp:coreProperties>
</file>