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63" r:id="rId4"/>
    <p:sldId id="262" r:id="rId5"/>
    <p:sldId id="256" r:id="rId6"/>
    <p:sldId id="257" r:id="rId7"/>
    <p:sldId id="258" r:id="rId8"/>
    <p:sldId id="259" r:id="rId9"/>
    <p:sldId id="265" r:id="rId10"/>
    <p:sldId id="272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2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33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220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07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676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169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195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7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92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25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0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65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67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3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0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AE818-A56C-4585-9A55-548A843994B9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35C0C-5072-4B09-B74D-D7794E5E8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3783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ym1514uz.mskobr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5CAEDE-214C-4FF0-A3A5-F67FE63F3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27" y="0"/>
            <a:ext cx="12095018" cy="1478570"/>
          </a:xfrm>
        </p:spPr>
        <p:txBody>
          <a:bodyPr/>
          <a:lstStyle/>
          <a:p>
            <a:r>
              <a:rPr lang="ru-RU" dirty="0"/>
              <a:t>Методическая неделя учителей начальных классов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AFD66C-294C-47FD-A420-2714A2FE0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527" y="1251960"/>
            <a:ext cx="11069782" cy="539822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5400" dirty="0"/>
              <a:t>Круглый стол</a:t>
            </a:r>
          </a:p>
          <a:p>
            <a:pPr marL="0" indent="0" algn="ctr">
              <a:buNone/>
            </a:pPr>
            <a:r>
              <a:rPr lang="ru-RU" sz="6600" dirty="0">
                <a:solidFill>
                  <a:srgbClr val="002060"/>
                </a:solidFill>
              </a:rPr>
              <a:t>Мотивация </a:t>
            </a:r>
          </a:p>
          <a:p>
            <a:pPr marL="0" indent="0" algn="ctr">
              <a:buNone/>
            </a:pPr>
            <a:r>
              <a:rPr lang="ru-RU" sz="6600" dirty="0">
                <a:solidFill>
                  <a:srgbClr val="002060"/>
                </a:solidFill>
              </a:rPr>
              <a:t>деятельности </a:t>
            </a:r>
          </a:p>
          <a:p>
            <a:pPr marL="0" indent="0" algn="ctr">
              <a:buNone/>
            </a:pPr>
            <a:r>
              <a:rPr lang="ru-RU" sz="6600" dirty="0">
                <a:solidFill>
                  <a:srgbClr val="002060"/>
                </a:solidFill>
              </a:rPr>
              <a:t>педагога            </a:t>
            </a:r>
          </a:p>
          <a:p>
            <a:pPr marL="0" indent="0" algn="ctr">
              <a:buNone/>
            </a:pPr>
            <a:r>
              <a:rPr lang="ru-RU" sz="4300" dirty="0">
                <a:solidFill>
                  <a:srgbClr val="002060"/>
                </a:solidFill>
              </a:rPr>
              <a:t>4 марта 2022 г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074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891ADD-E7F2-433D-AFB6-D859D6289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922" y="119754"/>
            <a:ext cx="9905998" cy="1478570"/>
          </a:xfrm>
        </p:spPr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404FAE-73AC-4BDA-903D-AF3B11B90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079" y="1141124"/>
            <a:ext cx="11088976" cy="5597122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Мотивация педагога – это потребность, побуждение себя к действию.</a:t>
            </a: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настоящее время педагогическая профессия претерпевает многие изменения. Педагоги стоят перед необходимостью овладения новыми знаниями, современными педагогическими технологиями и методиками, изменением стиля деятельности. Это ведет к переходу степени профессионализма на другой уровень. Вместе с тем, </a:t>
            </a:r>
            <a:r>
              <a:rPr lang="ru-RU" sz="2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именно мотивация 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способна повышать качество работы, результативность, уровень предоставляемых услуг, улучшать микроклимат в образовательной организации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Высоко 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иерархии мотивов педагогов стоят </a:t>
            </a:r>
            <a:r>
              <a:rPr lang="ru-RU" sz="20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мотивы достижения безопасности 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желание иметь стабильную работу, социальные гарантии, отсутствие риска, комфортное рабочее место и т.д. Присутствуют и </a:t>
            </a:r>
            <a:r>
              <a:rPr lang="ru-RU" sz="2000" b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мотивы достижения, справедливости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Менее выражены </a:t>
            </a:r>
            <a:r>
              <a:rPr lang="ru-RU" sz="2000" u="sng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мотивы самостоятельности, состязательности, потребности во власти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Мотивация 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не навык и не информация, ее нельзя тренировать, ей нельзя научиться, ее можно лишь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стимулировать, повышать, развивать</a:t>
            </a: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716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9F26D-BBA5-4E73-92C7-0EF559D55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689" y="124678"/>
            <a:ext cx="9905998" cy="697779"/>
          </a:xfrm>
        </p:spPr>
        <p:txBody>
          <a:bodyPr/>
          <a:lstStyle/>
          <a:p>
            <a:r>
              <a:rPr lang="ru-RU" dirty="0"/>
              <a:t>Мамина авоська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E55F7F43-7328-4E56-957C-306A8F92F4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88" y="473568"/>
            <a:ext cx="4433147" cy="591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0FFB63-86C9-4E62-A0F7-7F22F5BA5783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 t="5236" r="21983" b="9392"/>
          <a:stretch/>
        </p:blipFill>
        <p:spPr bwMode="auto">
          <a:xfrm>
            <a:off x="1026968" y="923896"/>
            <a:ext cx="1409700" cy="14357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29EA49-F50C-48F4-8461-6E48714AD7F3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t="2685" r="4027" b="2012"/>
          <a:stretch/>
        </p:blipFill>
        <p:spPr bwMode="auto">
          <a:xfrm>
            <a:off x="2814205" y="895003"/>
            <a:ext cx="1409700" cy="1493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E5FC1D-C313-4879-A4BE-4238EF9A44C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54" y="2550939"/>
            <a:ext cx="139255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255291-C319-4FB0-9D28-D0E2245A3B22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9" b="6841"/>
          <a:stretch/>
        </p:blipFill>
        <p:spPr bwMode="auto">
          <a:xfrm>
            <a:off x="4569017" y="765463"/>
            <a:ext cx="1383030" cy="1752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1D0C88-3DD0-4967-A83C-0A8088C52FD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37" y="2459844"/>
            <a:ext cx="1381125" cy="1983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31EC284-133E-460E-BA94-500CFCE7D4C8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1034" r="15862" b="14139"/>
          <a:stretch/>
        </p:blipFill>
        <p:spPr bwMode="auto">
          <a:xfrm>
            <a:off x="4541003" y="2599516"/>
            <a:ext cx="1409700" cy="17602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725CABC-BB22-42FA-AEC6-52FE224E045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25610" y="4739851"/>
            <a:ext cx="1786890" cy="1340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6904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A832C-B06A-4159-97C3-8A4986486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340" y="134360"/>
            <a:ext cx="9905998" cy="1478570"/>
          </a:xfrm>
        </p:spPr>
        <p:txBody>
          <a:bodyPr/>
          <a:lstStyle/>
          <a:p>
            <a:r>
              <a:rPr lang="ru-RU" dirty="0"/>
              <a:t>Физическое упражнение «</a:t>
            </a:r>
            <a:r>
              <a:rPr lang="ru-RU" sz="3600" dirty="0"/>
              <a:t>Сосулька»</a:t>
            </a:r>
            <a:br>
              <a:rPr lang="ru-RU" sz="3600" dirty="0"/>
            </a:b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F975A82-25E3-408C-8D87-7C6AD4A13AB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49" y="877454"/>
            <a:ext cx="7794914" cy="58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533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EC43C8-657B-4869-AF5E-8083053B0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0"/>
            <a:ext cx="9905998" cy="1478570"/>
          </a:xfrm>
        </p:spPr>
        <p:txBody>
          <a:bodyPr/>
          <a:lstStyle/>
          <a:p>
            <a:pPr algn="ctr"/>
            <a:r>
              <a:rPr lang="ru-RU" dirty="0"/>
              <a:t>Рефлексия деятельности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B365C19-20A4-4772-BC42-94D062B866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182" y="2097088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F4877E6-FED5-443A-A2BE-0E5AA59A6414}"/>
              </a:ext>
            </a:extLst>
          </p:cNvPr>
          <p:cNvSpPr txBox="1">
            <a:spLocks/>
          </p:cNvSpPr>
          <p:nvPr/>
        </p:nvSpPr>
        <p:spPr>
          <a:xfrm>
            <a:off x="574962" y="1271558"/>
            <a:ext cx="8375073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00B050"/>
                </a:solidFill>
              </a:rPr>
              <a:t>Мне всё понятно, было комфортно, интересно, я согласна с выводами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3D5E3A9-56BE-4E44-9632-0CAC6FE9CB3A}"/>
              </a:ext>
            </a:extLst>
          </p:cNvPr>
          <p:cNvSpPr txBox="1">
            <a:spLocks/>
          </p:cNvSpPr>
          <p:nvPr/>
        </p:nvSpPr>
        <p:spPr>
          <a:xfrm>
            <a:off x="574962" y="2750128"/>
            <a:ext cx="8375073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FF00"/>
                </a:solidFill>
              </a:rPr>
              <a:t>Мне не всё понятно, было не очень интересно, я согласна не со всеми выводами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F763325-8B4B-4CE1-A48B-3FBE34469693}"/>
              </a:ext>
            </a:extLst>
          </p:cNvPr>
          <p:cNvSpPr txBox="1">
            <a:spLocks/>
          </p:cNvSpPr>
          <p:nvPr/>
        </p:nvSpPr>
        <p:spPr>
          <a:xfrm>
            <a:off x="574961" y="4611688"/>
            <a:ext cx="8375073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</a:rPr>
              <a:t>Мне не понятно, было дискомфортно, неинтересно, в целом я не согласна с выводами</a:t>
            </a:r>
          </a:p>
        </p:txBody>
      </p:sp>
    </p:spTree>
    <p:extLst>
      <p:ext uri="{BB962C8B-B14F-4D97-AF65-F5344CB8AC3E}">
        <p14:creationId xmlns:p14="http://schemas.microsoft.com/office/powerpoint/2010/main" val="1597809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855C7D-A706-4FD7-A850-AA0036FA7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162D339-8175-4C9A-9F74-E0DC948136D8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4" y="808500"/>
            <a:ext cx="13236868" cy="543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58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25147-82F0-42E9-8D01-1D3744F1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435BA0-FEBB-4EDB-B323-5B4EAB7FD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7018" y="789709"/>
            <a:ext cx="10224655" cy="5001492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sz="57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«Единственная  возможность   </a:t>
            </a:r>
          </a:p>
          <a:p>
            <a:pPr marL="0" indent="0" algn="r">
              <a:buNone/>
            </a:pPr>
            <a:r>
              <a:rPr lang="ru-RU" sz="57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заставить человека  сделать  </a:t>
            </a:r>
          </a:p>
          <a:p>
            <a:pPr marL="0" indent="0" algn="r">
              <a:buNone/>
            </a:pPr>
            <a:r>
              <a:rPr lang="ru-RU" sz="57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что-либо        –</a:t>
            </a:r>
            <a:endParaRPr lang="ru-RU" sz="57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57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сделать  так,  чтобы он  сам захотел сделать  это».</a:t>
            </a:r>
            <a:endParaRPr lang="ru-RU" sz="57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000" b="1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</a:t>
            </a:r>
          </a:p>
          <a:p>
            <a:pPr marL="0" indent="0" algn="r">
              <a:buNone/>
            </a:pPr>
            <a:r>
              <a:rPr lang="ru-RU" sz="40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Дейл Карнеги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60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6EEFEC-BC65-432F-9904-9FA98D30B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</a:rPr>
              <a:t>Метод модерации «Ассоциативный ряд»</a:t>
            </a:r>
            <a:endParaRPr lang="ru-RU" sz="7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38EBB5-7F33-4390-B4AC-608C09244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3350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</a:rPr>
              <a:t>потребность, мобильность, самореализация, выгорание, ситуация успеха. </a:t>
            </a:r>
            <a:endParaRPr lang="ru-RU" sz="66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E5AE758-7D22-4AF7-9520-19CFDC361658}"/>
              </a:ext>
            </a:extLst>
          </p:cNvPr>
          <p:cNvSpPr txBox="1">
            <a:spLocks/>
          </p:cNvSpPr>
          <p:nvPr/>
        </p:nvSpPr>
        <p:spPr>
          <a:xfrm>
            <a:off x="933593" y="44750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u="sng" dirty="0">
                <a:solidFill>
                  <a:srgbClr val="181818"/>
                </a:solidFill>
                <a:latin typeface="Times New Roman CYR" panose="02020603050405020304" pitchFamily="18" charset="0"/>
                <a:ea typeface="Calibri" panose="020F0502020204030204" pitchFamily="34" charset="0"/>
              </a:rPr>
              <a:t>мотивация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26472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EF312-F950-4255-9DCB-88C20CFC4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285" y="0"/>
            <a:ext cx="9905998" cy="1478570"/>
          </a:xfrm>
        </p:spPr>
        <p:txBody>
          <a:bodyPr/>
          <a:lstStyle/>
          <a:p>
            <a:r>
              <a:rPr lang="ru-RU" dirty="0"/>
              <a:t>цели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4FB00A-9B95-4529-AF0C-9355B02CD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371600"/>
            <a:ext cx="9905999" cy="5486400"/>
          </a:xfrm>
        </p:spPr>
        <p:txBody>
          <a:bodyPr/>
          <a:lstStyle/>
          <a:p>
            <a:r>
              <a:rPr lang="ru-RU" sz="3200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способствовать сплочению коллектива, </a:t>
            </a:r>
          </a:p>
          <a:p>
            <a:r>
              <a:rPr lang="ru-RU" sz="3200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выяснить мнение по поставленной проблеме с разных точек зрения; </a:t>
            </a:r>
          </a:p>
          <a:p>
            <a:r>
              <a:rPr lang="ru-RU" sz="3200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обсудить неясные или спорные моменты, связанные с проблемой; </a:t>
            </a:r>
          </a:p>
          <a:p>
            <a:r>
              <a:rPr lang="ru-RU" sz="3200" dirty="0">
                <a:solidFill>
                  <a:srgbClr val="181818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наметить способы ее решения.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78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64ACD-FCD3-47DB-9E30-534BEE16E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DD4D25-F08D-4AF1-8569-4F5C0C7150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AF5ED1-73CE-4E1B-81F3-897EF7CCF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121840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A442A97C-F113-4330-9B58-DC25B3F7A435}"/>
              </a:ext>
            </a:extLst>
          </p:cNvPr>
          <p:cNvSpPr/>
          <p:nvPr/>
        </p:nvSpPr>
        <p:spPr>
          <a:xfrm>
            <a:off x="277091" y="5522047"/>
            <a:ext cx="80772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Абрахам Маслоу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Американский психолог, основатель гуманистической психологии.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08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4BAAF-6259-467E-9114-AC8B3172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95" y="1338954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ru-RU" sz="5400" dirty="0"/>
              <a:t>Ковалева </a:t>
            </a:r>
            <a:br>
              <a:rPr lang="ru-RU" sz="5400" dirty="0"/>
            </a:br>
            <a:r>
              <a:rPr lang="ru-RU" sz="5400" dirty="0"/>
              <a:t>Антонина Ивановна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D12C47-924D-4AEC-A5EF-A48465D44A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9164" y="358295"/>
            <a:ext cx="4033596" cy="604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>
            <a:extLst>
              <a:ext uri="{FF2B5EF4-FFF2-40B4-BE49-F238E27FC236}">
                <a16:creationId xmlns:a16="http://schemas.microsoft.com/office/drawing/2014/main" id="{6F7595D0-F743-498D-8177-2B6DB995784E}"/>
              </a:ext>
            </a:extLst>
          </p:cNvPr>
          <p:cNvSpPr txBox="1">
            <a:spLocks/>
          </p:cNvSpPr>
          <p:nvPr/>
        </p:nvSpPr>
        <p:spPr>
          <a:xfrm>
            <a:off x="649240" y="2817524"/>
            <a:ext cx="6489266" cy="2382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6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8AE4A1-DCF0-44DD-AB42-4B21D02C34AF}"/>
              </a:ext>
            </a:extLst>
          </p:cNvPr>
          <p:cNvSpPr txBox="1"/>
          <p:nvPr/>
        </p:nvSpPr>
        <p:spPr>
          <a:xfrm>
            <a:off x="1370987" y="2698288"/>
            <a:ext cx="504577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специалист в области социализации и социальной идентификации, социологии молодежи. Окончила физико-математический факультет Белгородского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YS Text"/>
              </a:rPr>
              <a:t>госпединститута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 (1972), ВКШ при ЦК ВЛКСМ (1975). Кандидат педагогических наук (1982), доктор социологических наук (1997), профессор (1999).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89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79C35-E3C2-4E21-BE15-9DE188EAA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6032" y="-268172"/>
            <a:ext cx="9905998" cy="1478570"/>
          </a:xfrm>
        </p:spPr>
        <p:txBody>
          <a:bodyPr/>
          <a:lstStyle/>
          <a:p>
            <a:r>
              <a:rPr lang="ru-RU" dirty="0"/>
              <a:t>Марк Максимович Поташник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1BE2510-A1C5-4B9D-A6C9-4C320D648A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939" y="937536"/>
            <a:ext cx="7869381" cy="554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9CF1C1-73EB-40A8-8866-ED73D9F9D7E8}"/>
              </a:ext>
            </a:extLst>
          </p:cNvPr>
          <p:cNvSpPr txBox="1"/>
          <p:nvPr/>
        </p:nvSpPr>
        <p:spPr>
          <a:xfrm>
            <a:off x="235527" y="937536"/>
            <a:ext cx="380841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1" dirty="0">
                <a:solidFill>
                  <a:srgbClr val="333333"/>
                </a:solidFill>
                <a:effectLst/>
                <a:latin typeface="HelveticaNeue"/>
              </a:rPr>
              <a:t>доктор педагогических наук, профессор, действительный член (академик) Российской академии образования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32955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21DC2-78BD-4C94-B579-65756F32E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1" y="187468"/>
            <a:ext cx="8596744" cy="1325563"/>
          </a:xfrm>
        </p:spPr>
        <p:txBody>
          <a:bodyPr/>
          <a:lstStyle/>
          <a:p>
            <a:r>
              <a:rPr lang="ru-RU" b="1" dirty="0"/>
              <a:t>Михаил Владимирович Левит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AB5D546-568A-4B23-94E6-7C2AF05042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513031"/>
            <a:ext cx="381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79850-1CED-408E-8CB9-81ACF6AF3FB9}"/>
              </a:ext>
            </a:extLst>
          </p:cNvPr>
          <p:cNvSpPr txBox="1"/>
          <p:nvPr/>
        </p:nvSpPr>
        <p:spPr>
          <a:xfrm>
            <a:off x="5250873" y="1474353"/>
            <a:ext cx="610292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ГБОУ "Школа № 1514"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г. Москвы. </a:t>
            </a:r>
            <a:r>
              <a:rPr lang="ru-RU" sz="3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педагогических наук. </a:t>
            </a:r>
          </a:p>
          <a:p>
            <a:r>
              <a:rPr lang="ru-RU" sz="3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 народного просвещения, Ветеран труда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95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F0384-E1A5-40FE-9FA9-65D1FB74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дискуссия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0CEB91-F2D6-48F6-BEE1-69550FC0B6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716" y="4260273"/>
            <a:ext cx="420251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ABF98E-35A8-41BE-816E-89747B77E326}"/>
              </a:ext>
            </a:extLst>
          </p:cNvPr>
          <p:cNvSpPr txBox="1"/>
          <p:nvPr/>
        </p:nvSpPr>
        <p:spPr>
          <a:xfrm>
            <a:off x="1557050" y="1955856"/>
            <a:ext cx="610292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«Открытый микрофон»</a:t>
            </a: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1584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480</TotalTime>
  <Words>387</Words>
  <Application>Microsoft Office PowerPoint</Application>
  <PresentationFormat>Широкоэкранный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HelveticaNeue</vt:lpstr>
      <vt:lpstr>Times New Roman</vt:lpstr>
      <vt:lpstr>Times New Roman CYR</vt:lpstr>
      <vt:lpstr>Tw Cen MT</vt:lpstr>
      <vt:lpstr>YS Text</vt:lpstr>
      <vt:lpstr>Контур</vt:lpstr>
      <vt:lpstr>Методическая неделя учителей начальных классов</vt:lpstr>
      <vt:lpstr>Презентация PowerPoint</vt:lpstr>
      <vt:lpstr>Метод модерации «Ассоциативный ряд»</vt:lpstr>
      <vt:lpstr>цели</vt:lpstr>
      <vt:lpstr>Презентация PowerPoint</vt:lpstr>
      <vt:lpstr>Ковалева  Антонина Ивановна</vt:lpstr>
      <vt:lpstr>Марк Максимович Поташник</vt:lpstr>
      <vt:lpstr>Михаил Владимирович Левит</vt:lpstr>
      <vt:lpstr>дискуссия</vt:lpstr>
      <vt:lpstr>выводы</vt:lpstr>
      <vt:lpstr>Мамина авоська</vt:lpstr>
      <vt:lpstr>Физическое упражнение «Сосулька» </vt:lpstr>
      <vt:lpstr>Рефлексия деятельности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Соболева</dc:creator>
  <cp:lastModifiedBy>Евгения Соболева</cp:lastModifiedBy>
  <cp:revision>17</cp:revision>
  <dcterms:created xsi:type="dcterms:W3CDTF">2022-02-27T09:31:57Z</dcterms:created>
  <dcterms:modified xsi:type="dcterms:W3CDTF">2022-03-23T08:48:37Z</dcterms:modified>
</cp:coreProperties>
</file>