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2"/>
  </p:notes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1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9D1C26-8FC8-4E47-911E-FDEBF012AF22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18E2D8-2C9C-417E-A081-B5674F5E0B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07137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E0BCD-91D3-47CA-AC67-322F2ED74E12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0681B-6640-48C7-952D-B056B5DFA0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E0BCD-91D3-47CA-AC67-322F2ED74E12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0681B-6640-48C7-952D-B056B5DFA0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E0BCD-91D3-47CA-AC67-322F2ED74E12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0681B-6640-48C7-952D-B056B5DFA056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E0BCD-91D3-47CA-AC67-322F2ED74E12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0681B-6640-48C7-952D-B056B5DFA056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E0BCD-91D3-47CA-AC67-322F2ED74E12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0681B-6640-48C7-952D-B056B5DFA0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E0BCD-91D3-47CA-AC67-322F2ED74E12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0681B-6640-48C7-952D-B056B5DFA05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E0BCD-91D3-47CA-AC67-322F2ED74E12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0681B-6640-48C7-952D-B056B5DFA0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E0BCD-91D3-47CA-AC67-322F2ED74E12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0681B-6640-48C7-952D-B056B5DFA0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E0BCD-91D3-47CA-AC67-322F2ED74E12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0681B-6640-48C7-952D-B056B5DFA0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E0BCD-91D3-47CA-AC67-322F2ED74E12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0681B-6640-48C7-952D-B056B5DFA056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E0BCD-91D3-47CA-AC67-322F2ED74E12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0681B-6640-48C7-952D-B056B5DFA056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209E0BCD-91D3-47CA-AC67-322F2ED74E12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3A50681B-6640-48C7-952D-B056B5DFA056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1960" y="260648"/>
            <a:ext cx="4680520" cy="1139801"/>
          </a:xfrm>
        </p:spPr>
        <p:txBody>
          <a:bodyPr>
            <a:normAutofit/>
          </a:bodyPr>
          <a:lstStyle/>
          <a:p>
            <a:pPr algn="ctr"/>
            <a:r>
              <a:rPr lang="ru-RU" b="1" dirty="0" err="1">
                <a:solidFill>
                  <a:srgbClr val="333333"/>
                </a:solidFill>
                <a:latin typeface="Times New Roman"/>
                <a:ea typeface="Calibri"/>
              </a:rPr>
              <a:t>Гимнáстика</a:t>
            </a:r>
            <a:r>
              <a:rPr lang="ru-RU" sz="4000" b="1" dirty="0">
                <a:solidFill>
                  <a:srgbClr val="333333"/>
                </a:solidFill>
                <a:latin typeface="Times New Roman"/>
                <a:ea typeface="Calibri"/>
              </a:rPr>
              <a:t> </a:t>
            </a:r>
            <a:endParaRPr lang="ru-RU" sz="40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571999" y="1340768"/>
            <a:ext cx="4114801" cy="5400599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rgbClr val="FF0000"/>
                </a:solidFill>
                <a:latin typeface="Times New Roman"/>
                <a:ea typeface="Calibri"/>
              </a:rPr>
              <a:t>один из наиболее популярных видов спорта и физической культуры. К спортивной </a:t>
            </a:r>
            <a:r>
              <a:rPr lang="ru-RU" sz="2000" b="1" dirty="0">
                <a:solidFill>
                  <a:srgbClr val="FF0000"/>
                </a:solidFill>
                <a:latin typeface="Times New Roman"/>
                <a:ea typeface="Calibri"/>
              </a:rPr>
              <a:t>гимнастике</a:t>
            </a:r>
            <a:r>
              <a:rPr lang="ru-RU" sz="2000" dirty="0">
                <a:solidFill>
                  <a:srgbClr val="FF0000"/>
                </a:solidFill>
                <a:latin typeface="Times New Roman"/>
                <a:ea typeface="Calibri"/>
              </a:rPr>
              <a:t> относят: Спортивная </a:t>
            </a:r>
            <a:r>
              <a:rPr lang="ru-RU" sz="2000" b="1" dirty="0">
                <a:solidFill>
                  <a:srgbClr val="FF0000"/>
                </a:solidFill>
                <a:latin typeface="Times New Roman"/>
                <a:ea typeface="Calibri"/>
              </a:rPr>
              <a:t>гимнастика</a:t>
            </a:r>
            <a:r>
              <a:rPr lang="ru-RU" sz="2000" dirty="0">
                <a:solidFill>
                  <a:srgbClr val="FF0000"/>
                </a:solidFill>
                <a:latin typeface="Times New Roman"/>
                <a:ea typeface="Calibri"/>
              </a:rPr>
              <a:t>. Спортивная акробатика. Эстетическая </a:t>
            </a:r>
            <a:r>
              <a:rPr lang="ru-RU" sz="2000" b="1" dirty="0">
                <a:solidFill>
                  <a:srgbClr val="FF0000"/>
                </a:solidFill>
                <a:latin typeface="Times New Roman"/>
                <a:ea typeface="Calibri"/>
              </a:rPr>
              <a:t>гимнастика</a:t>
            </a:r>
            <a:r>
              <a:rPr lang="ru-RU" sz="2000" dirty="0">
                <a:solidFill>
                  <a:srgbClr val="FF0000"/>
                </a:solidFill>
                <a:latin typeface="Times New Roman"/>
                <a:ea typeface="Calibri"/>
              </a:rPr>
              <a:t>. Командная </a:t>
            </a:r>
            <a:r>
              <a:rPr lang="ru-RU" sz="2000" b="1" dirty="0">
                <a:solidFill>
                  <a:srgbClr val="FF0000"/>
                </a:solidFill>
                <a:latin typeface="Times New Roman"/>
                <a:ea typeface="Calibri"/>
              </a:rPr>
              <a:t>гимнастика</a:t>
            </a:r>
            <a:r>
              <a:rPr lang="ru-RU" sz="2000" dirty="0">
                <a:solidFill>
                  <a:srgbClr val="FF0000"/>
                </a:solidFill>
                <a:latin typeface="Times New Roman"/>
                <a:ea typeface="Calibri"/>
              </a:rPr>
              <a:t>. Художественная </a:t>
            </a:r>
            <a:r>
              <a:rPr lang="ru-RU" sz="2000" b="1" dirty="0">
                <a:solidFill>
                  <a:srgbClr val="FF0000"/>
                </a:solidFill>
                <a:latin typeface="Times New Roman"/>
                <a:ea typeface="Calibri"/>
              </a:rPr>
              <a:t>гимнастика</a:t>
            </a:r>
            <a:r>
              <a:rPr lang="ru-RU" sz="2000" dirty="0">
                <a:solidFill>
                  <a:srgbClr val="FF0000"/>
                </a:solidFill>
                <a:latin typeface="Times New Roman"/>
                <a:ea typeface="Calibri"/>
              </a:rPr>
              <a:t>. Аэробная </a:t>
            </a:r>
            <a:r>
              <a:rPr lang="ru-RU" sz="2000" b="1" dirty="0">
                <a:solidFill>
                  <a:srgbClr val="FF0000"/>
                </a:solidFill>
                <a:latin typeface="Times New Roman"/>
                <a:ea typeface="Calibri"/>
              </a:rPr>
              <a:t>гимнастика</a:t>
            </a:r>
            <a:r>
              <a:rPr lang="ru-RU" sz="2000" dirty="0">
                <a:solidFill>
                  <a:srgbClr val="FF0000"/>
                </a:solidFill>
                <a:latin typeface="Times New Roman"/>
                <a:ea typeface="Calibri"/>
              </a:rPr>
              <a:t> (спортивная Аэробика). Основную </a:t>
            </a:r>
            <a:r>
              <a:rPr lang="ru-RU" sz="2000" b="1" dirty="0">
                <a:solidFill>
                  <a:srgbClr val="FF0000"/>
                </a:solidFill>
                <a:latin typeface="Times New Roman"/>
                <a:ea typeface="Calibri"/>
              </a:rPr>
              <a:t>гимнастику</a:t>
            </a:r>
            <a:r>
              <a:rPr lang="ru-RU" sz="2000" dirty="0">
                <a:solidFill>
                  <a:srgbClr val="FF0000"/>
                </a:solidFill>
                <a:latin typeface="Times New Roman"/>
                <a:ea typeface="Calibri"/>
              </a:rPr>
              <a:t> применяют для общего физического развития и укрепления здоровья, овладения основными двигательными навыками. </a:t>
            </a:r>
            <a:endParaRPr lang="ru-RU" sz="2000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https://sport-sbor.ru/wp-content/uploads/2021/09/imgonline-com-ua-resize-awg94zmos33m.jpg"/>
          <p:cNvPicPr>
            <a:picLocks noGrp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00" r="4300"/>
          <a:stretch>
            <a:fillRect/>
          </a:stretch>
        </p:blipFill>
        <p:spPr bwMode="auto">
          <a:xfrm>
            <a:off x="179512" y="260648"/>
            <a:ext cx="4392488" cy="52565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52044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68144" y="332656"/>
            <a:ext cx="1858085" cy="563736"/>
          </a:xfrm>
        </p:spPr>
        <p:txBody>
          <a:bodyPr/>
          <a:lstStyle/>
          <a:p>
            <a:r>
              <a:rPr lang="ru-RU" b="1" dirty="0">
                <a:solidFill>
                  <a:srgbClr val="202122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Городки́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572001" y="980728"/>
            <a:ext cx="4114800" cy="4824535"/>
          </a:xfrm>
        </p:spPr>
        <p:txBody>
          <a:bodyPr>
            <a:noAutofit/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ru-RU" sz="2400" dirty="0">
                <a:solidFill>
                  <a:srgbClr val="FF0000"/>
                </a:solidFill>
                <a:latin typeface="Times New Roman"/>
                <a:ea typeface="Times New Roman"/>
              </a:rPr>
              <a:t>старинная русская народная </a:t>
            </a:r>
            <a:r>
              <a:rPr lang="ru-RU" sz="2400" dirty="0" smtClean="0">
                <a:solidFill>
                  <a:srgbClr val="FF0000"/>
                </a:solidFill>
                <a:latin typeface="Times New Roman"/>
                <a:ea typeface="Times New Roman"/>
              </a:rPr>
              <a:t>спортивная</a:t>
            </a:r>
            <a:r>
              <a:rPr lang="ru-RU" sz="2400" dirty="0">
                <a:solidFill>
                  <a:srgbClr val="FF0000"/>
                </a:solidFill>
                <a:latin typeface="Times New Roman"/>
                <a:ea typeface="Times New Roman"/>
              </a:rPr>
              <a:t> игра. В этой игре необходимо с определённых расстояний «выбивать» метанием биты различные фигуры.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ru-RU" sz="2400" dirty="0">
                <a:solidFill>
                  <a:srgbClr val="FF0000"/>
                </a:solidFill>
                <a:latin typeface="Times New Roman"/>
                <a:ea typeface="Times New Roman"/>
              </a:rPr>
              <a:t>«Города» — фигуры, составленные различным образом из пяти деревянных цилиндров (чурок), называемых «городками» или «рюхами». 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" name="Рисунок 4" descr="https://avatars.mds.yandex.net/i?id=094f01cd81d2868b8979359502a94f36bdd1e4e7-8209285-images-thumbs&amp;n=13"/>
          <p:cNvPicPr>
            <a:picLocks noGrp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78" r="9378"/>
          <a:stretch>
            <a:fillRect/>
          </a:stretch>
        </p:blipFill>
        <p:spPr bwMode="auto">
          <a:xfrm>
            <a:off x="323528" y="908720"/>
            <a:ext cx="4536504" cy="46805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42437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84168" y="332656"/>
            <a:ext cx="921981" cy="707753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  <a:latin typeface="Times New Roman"/>
                <a:ea typeface="Calibri"/>
              </a:rPr>
              <a:t>БЕГ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788024" y="1124744"/>
            <a:ext cx="3818467" cy="2421467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2000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Один из способов передвижения человека и животных; отличается наличием так называемой «фазы полёта» и осуществляется в результате сложной координированной деятельности скелетных мышц и конечностей. </a:t>
            </a:r>
            <a:endParaRPr lang="ru-RU" sz="2000" dirty="0">
              <a:solidFill>
                <a:srgbClr val="FF0000"/>
              </a:solidFill>
              <a:ea typeface="Calibri"/>
              <a:cs typeface="Times New Roman"/>
            </a:endParaRPr>
          </a:p>
          <a:p>
            <a:endParaRPr lang="ru-RU" sz="2400" dirty="0"/>
          </a:p>
        </p:txBody>
      </p:sp>
      <p:pic>
        <p:nvPicPr>
          <p:cNvPr id="5" name="Рисунок 4" descr="https://life4health.ru/wp-content/uploads/2017/05/Odezhda-dlya-bega-letom-zhenskaya_002.jpg"/>
          <p:cNvPicPr>
            <a:picLocks noGrp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81" r="4681"/>
          <a:stretch>
            <a:fillRect/>
          </a:stretch>
        </p:blipFill>
        <p:spPr bwMode="auto">
          <a:xfrm>
            <a:off x="251520" y="260648"/>
            <a:ext cx="4536504" cy="403703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5251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80112" y="260648"/>
            <a:ext cx="1872208" cy="563737"/>
          </a:xfrm>
        </p:spPr>
        <p:txBody>
          <a:bodyPr>
            <a:normAutofit fontScale="90000"/>
          </a:bodyPr>
          <a:lstStyle/>
          <a:p>
            <a:r>
              <a:rPr lang="ru-RU" sz="3100" b="1" dirty="0">
                <a:solidFill>
                  <a:srgbClr val="202122"/>
                </a:solidFill>
                <a:latin typeface="Times New Roman"/>
                <a:ea typeface="Calibri"/>
              </a:rPr>
              <a:t>Сёрфинг</a:t>
            </a:r>
            <a:r>
              <a:rPr lang="ru-RU" dirty="0">
                <a:solidFill>
                  <a:srgbClr val="202122"/>
                </a:solidFill>
                <a:latin typeface="Times New Roman"/>
                <a:ea typeface="Calibri"/>
              </a:rPr>
              <a:t> 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644008" y="908720"/>
            <a:ext cx="3818467" cy="2421467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  <a:spcAft>
                <a:spcPts val="1000"/>
              </a:spcAft>
            </a:pPr>
            <a:r>
              <a:rPr lang="ru-RU" sz="2000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это водный вид спорта, в котором человек (называемый сёрфером или сёрфингистом) едет на передней или нижней части движущейся волны, которая обычно движется в сторону берега. Волны, пригодные для сёрфинга, в основном находятся в океане и море, но могут быть найдены в озёрах или реках в виде «стоячей волны» или приливной волны. </a:t>
            </a:r>
            <a:endParaRPr lang="ru-RU" sz="2000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https://avatars.mds.yandex.net/i?id=adf9b36a669cf4c1cc6078597b591e4269a6fad3-5876837-images-thumbs&amp;n=13"/>
          <p:cNvPicPr>
            <a:picLocks noGrp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78" r="9378"/>
          <a:stretch>
            <a:fillRect/>
          </a:stretch>
        </p:blipFill>
        <p:spPr bwMode="auto">
          <a:xfrm>
            <a:off x="-180528" y="260648"/>
            <a:ext cx="4824536" cy="554461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70627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80112" y="28419"/>
            <a:ext cx="2362141" cy="779761"/>
          </a:xfrm>
        </p:spPr>
        <p:txBody>
          <a:bodyPr/>
          <a:lstStyle/>
          <a:p>
            <a:r>
              <a:rPr lang="ru-RU" b="1" dirty="0" err="1">
                <a:solidFill>
                  <a:srgbClr val="202122"/>
                </a:solidFill>
                <a:latin typeface="Times New Roman"/>
                <a:ea typeface="Calibri"/>
              </a:rPr>
              <a:t>Альпини́зм</a:t>
            </a:r>
            <a:r>
              <a:rPr lang="ru-RU" dirty="0">
                <a:solidFill>
                  <a:srgbClr val="202122"/>
                </a:solidFill>
                <a:latin typeface="Times New Roman"/>
                <a:ea typeface="Calibri"/>
              </a:rPr>
              <a:t> 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932040" y="764704"/>
            <a:ext cx="3818467" cy="2421467"/>
          </a:xfrm>
        </p:spPr>
        <p:txBody>
          <a:bodyPr>
            <a:normAutofit fontScale="25000" lnSpcReduction="20000"/>
          </a:bodyPr>
          <a:lstStyle/>
          <a:p>
            <a:pPr algn="just">
              <a:lnSpc>
                <a:spcPct val="120000"/>
              </a:lnSpc>
              <a:spcAft>
                <a:spcPts val="1000"/>
              </a:spcAft>
            </a:pPr>
            <a:r>
              <a:rPr lang="ru-RU" sz="8000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вид </a:t>
            </a:r>
            <a:r>
              <a:rPr lang="ru-RU" sz="8000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спорта </a:t>
            </a:r>
            <a:r>
              <a:rPr lang="ru-RU" sz="8000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 и активного отдыха, целью которого является восхождение на вершины гор. Спортивная сущность альпинизма состоит в преодолении естественных препятствий, созданных природой (высоты, рельефа, погодных условий), на пути к вершине. В спортивных соревнованиях по альпинизму объектом состязания являются высота вершины, техническая сложность пройденного маршрута, его характер и протяжённость</a:t>
            </a:r>
            <a:endParaRPr lang="ru-RU" sz="8000" dirty="0">
              <a:solidFill>
                <a:srgbClr val="FF0000"/>
              </a:solidFill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4" name="Рисунок 3"/>
          <p:cNvSpPr>
            <a:spLocks noGrp="1"/>
          </p:cNvSpPr>
          <p:nvPr>
            <p:ph type="pic" idx="1"/>
          </p:nvPr>
        </p:nvSpPr>
        <p:spPr/>
      </p:sp>
      <p:sp>
        <p:nvSpPr>
          <p:cNvPr id="5" name="Рисунок 3"/>
          <p:cNvSpPr txBox="1">
            <a:spLocks/>
          </p:cNvSpPr>
          <p:nvPr/>
        </p:nvSpPr>
        <p:spPr>
          <a:xfrm>
            <a:off x="827584" y="1340768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</p:sp>
      <p:pic>
        <p:nvPicPr>
          <p:cNvPr id="6" name="Рисунок 5" descr="https://avatars.mds.yandex.net/i?id=10d0d61150d4fe1795e381576bfa898cfe609675-8194355-images-thumbs&amp;n=1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43182"/>
            <a:ext cx="4572000" cy="503003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74627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76056" y="188640"/>
            <a:ext cx="3010213" cy="635744"/>
          </a:xfrm>
        </p:spPr>
        <p:txBody>
          <a:bodyPr/>
          <a:lstStyle/>
          <a:p>
            <a:r>
              <a:rPr lang="ru-RU" b="1" dirty="0" err="1">
                <a:solidFill>
                  <a:srgbClr val="202122"/>
                </a:solidFill>
                <a:latin typeface="Calibri"/>
                <a:ea typeface="Calibri"/>
                <a:cs typeface="Times New Roman"/>
              </a:rPr>
              <a:t>Хокке́й</a:t>
            </a:r>
            <a:r>
              <a:rPr lang="ru-RU" b="1" dirty="0">
                <a:solidFill>
                  <a:srgbClr val="202122"/>
                </a:solidFill>
                <a:latin typeface="Calibri"/>
                <a:ea typeface="Calibri"/>
                <a:cs typeface="Times New Roman"/>
              </a:rPr>
              <a:t> с </a:t>
            </a:r>
            <a:r>
              <a:rPr lang="ru-RU" b="1" dirty="0" err="1">
                <a:solidFill>
                  <a:srgbClr val="202122"/>
                </a:solidFill>
                <a:latin typeface="Calibri"/>
                <a:ea typeface="Calibri"/>
                <a:cs typeface="Times New Roman"/>
              </a:rPr>
              <a:t>ша́йбой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716016" y="980728"/>
            <a:ext cx="3818467" cy="2421467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000" dirty="0">
                <a:solidFill>
                  <a:srgbClr val="FF0000"/>
                </a:solidFill>
                <a:latin typeface="Times New Roman"/>
                <a:ea typeface="Times New Roman"/>
              </a:rPr>
              <a:t>командная спортивная игра на льду, заключающаяся в противоборстве двух команд на коньках, которые, передавая шайбу клюшками, стремятся забросить её наибольшее количество раз в </a:t>
            </a:r>
            <a:r>
              <a:rPr lang="ru-RU" sz="2000" dirty="0" smtClean="0">
                <a:solidFill>
                  <a:srgbClr val="FF0000"/>
                </a:solidFill>
                <a:latin typeface="Times New Roman"/>
                <a:ea typeface="Times New Roman"/>
              </a:rPr>
              <a:t>ворота</a:t>
            </a:r>
            <a:r>
              <a:rPr lang="ru-RU" sz="2000" dirty="0">
                <a:solidFill>
                  <a:srgbClr val="FF0000"/>
                </a:solidFill>
                <a:latin typeface="Times New Roman"/>
                <a:ea typeface="Times New Roman"/>
              </a:rPr>
              <a:t> соперника и не пропустить в свои.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Игра является олимпийским видом спорта. </a:t>
            </a:r>
            <a:endParaRPr lang="ru-RU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https://avatars.mds.yandex.net/i?id=2842b2ba1659215b7561d52126728d306b37a301-7882711-images-thumbs&amp;n=13"/>
          <p:cNvPicPr>
            <a:picLocks noGrp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77" r="7977"/>
          <a:stretch>
            <a:fillRect/>
          </a:stretch>
        </p:blipFill>
        <p:spPr bwMode="auto">
          <a:xfrm>
            <a:off x="0" y="260648"/>
            <a:ext cx="4716016" cy="46085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59524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80112" y="332656"/>
            <a:ext cx="1786077" cy="563736"/>
          </a:xfrm>
        </p:spPr>
        <p:txBody>
          <a:bodyPr/>
          <a:lstStyle/>
          <a:p>
            <a:r>
              <a:rPr lang="ru-RU" b="1" dirty="0" err="1">
                <a:solidFill>
                  <a:srgbClr val="202122"/>
                </a:solidFill>
                <a:latin typeface="Times New Roman"/>
                <a:ea typeface="Calibri"/>
              </a:rPr>
              <a:t>Бейсбо́л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932040" y="1052736"/>
            <a:ext cx="3818467" cy="2421467"/>
          </a:xfrm>
        </p:spPr>
        <p:txBody>
          <a:bodyPr>
            <a:normAutofit fontScale="25000" lnSpcReduction="20000"/>
          </a:bodyPr>
          <a:lstStyle/>
          <a:p>
            <a:pPr algn="just">
              <a:lnSpc>
                <a:spcPct val="150000"/>
              </a:lnSpc>
              <a:spcAft>
                <a:spcPts val="1000"/>
              </a:spcAft>
            </a:pPr>
            <a:r>
              <a:rPr lang="ru-RU" sz="9800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командная спортивная игра с </a:t>
            </a:r>
            <a:r>
              <a:rPr lang="ru-RU" sz="9800" u="sng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бейсбольным </a:t>
            </a:r>
            <a:r>
              <a:rPr lang="ru-RU" sz="9800" u="sng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мячом</a:t>
            </a:r>
            <a:r>
              <a:rPr lang="ru-RU" sz="9800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 и </a:t>
            </a:r>
            <a:r>
              <a:rPr lang="ru-RU" sz="9800" u="sng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битой</a:t>
            </a:r>
            <a:r>
              <a:rPr lang="ru-RU" sz="9800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. В </a:t>
            </a:r>
            <a:r>
              <a:rPr lang="ru-RU" sz="9800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состязаниях участвуют две команды по девять игроков </a:t>
            </a:r>
            <a:r>
              <a:rPr lang="ru-RU" sz="9800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в каждой.</a:t>
            </a:r>
            <a:endParaRPr lang="ru-RU" sz="9800" dirty="0">
              <a:solidFill>
                <a:srgbClr val="FF0000"/>
              </a:solidFill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5" name="Рисунок 4" descr="https://avatars.mds.yandex.net/i?id=577cc045d96735ec87ada7731d65e0d510323e2b-6887327-images-thumbs&amp;n=13"/>
          <p:cNvPicPr>
            <a:picLocks noGrp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3" r="1253"/>
          <a:stretch>
            <a:fillRect/>
          </a:stretch>
        </p:blipFill>
        <p:spPr bwMode="auto">
          <a:xfrm>
            <a:off x="1824" y="260648"/>
            <a:ext cx="5074232" cy="42976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0995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80112" y="260648"/>
            <a:ext cx="2146117" cy="923777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202122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Тури́зм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572000" y="1412776"/>
            <a:ext cx="4320480" cy="4680520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Выезды, путешествия посетителей 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 другую страну или местность, отличную от места постоянного жительства, </a:t>
            </a: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 любой целью, 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кроме </a:t>
            </a: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трудоустройства. Чел</a:t>
            </a: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овека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, совершающего такое путешествие, называют «туристом», «путешественником», «посетителем». </a:t>
            </a:r>
            <a:endParaRPr lang="ru-RU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https://vsegda-pomnim.com/uploads/posts/2022-04/1650937277_60-vsegda-pomnim-com-p-gornii-turizm-foto-64.jpg"/>
          <p:cNvPicPr>
            <a:picLocks noGrp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20" r="9520"/>
          <a:stretch>
            <a:fillRect/>
          </a:stretch>
        </p:blipFill>
        <p:spPr bwMode="auto">
          <a:xfrm>
            <a:off x="0" y="0"/>
            <a:ext cx="4572000" cy="54452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51157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68144" y="0"/>
            <a:ext cx="1570053" cy="923777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202122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Теннис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572001" y="908720"/>
            <a:ext cx="4114800" cy="5472607"/>
          </a:xfrm>
        </p:spPr>
        <p:txBody>
          <a:bodyPr>
            <a:normAutofit fontScale="32500" lnSpcReduction="20000"/>
          </a:bodyPr>
          <a:lstStyle/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6200" dirty="0" smtClean="0">
                <a:solidFill>
                  <a:srgbClr val="FF0000"/>
                </a:solidFill>
                <a:latin typeface="Times New Roman"/>
                <a:ea typeface="Times New Roman"/>
              </a:rPr>
              <a:t>Вид спорта в </a:t>
            </a:r>
            <a:r>
              <a:rPr lang="ru-RU" sz="6200" dirty="0">
                <a:solidFill>
                  <a:srgbClr val="FF0000"/>
                </a:solidFill>
                <a:latin typeface="Times New Roman"/>
                <a:ea typeface="Times New Roman"/>
              </a:rPr>
              <a:t>котором соперничают либо два игрока («одиночная игра»), либо две команды, состоящие из двух игроков («парная игра»).</a:t>
            </a:r>
          </a:p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6200" dirty="0" smtClean="0">
                <a:solidFill>
                  <a:srgbClr val="FF0000"/>
                </a:solidFill>
                <a:latin typeface="Times New Roman"/>
                <a:ea typeface="Times New Roman"/>
              </a:rPr>
              <a:t>Задачей </a:t>
            </a:r>
            <a:r>
              <a:rPr lang="ru-RU" sz="6200" dirty="0">
                <a:solidFill>
                  <a:srgbClr val="FF0000"/>
                </a:solidFill>
                <a:latin typeface="Times New Roman"/>
                <a:ea typeface="Times New Roman"/>
              </a:rPr>
              <a:t>соперников — </a:t>
            </a:r>
            <a:r>
              <a:rPr lang="ru-RU" sz="6200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теннисиста</a:t>
            </a:r>
            <a:r>
              <a:rPr lang="ru-RU" sz="6200" dirty="0">
                <a:solidFill>
                  <a:srgbClr val="FF0000"/>
                </a:solidFill>
                <a:latin typeface="Times New Roman"/>
                <a:ea typeface="Times New Roman"/>
              </a:rPr>
              <a:t> или </a:t>
            </a:r>
            <a:r>
              <a:rPr lang="ru-RU" sz="6200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теннисистки</a:t>
            </a:r>
            <a:r>
              <a:rPr lang="ru-RU" sz="6200" dirty="0">
                <a:solidFill>
                  <a:srgbClr val="FF0000"/>
                </a:solidFill>
                <a:latin typeface="Times New Roman"/>
                <a:ea typeface="Times New Roman"/>
              </a:rPr>
              <a:t> — является при помощи ракеток отправлять мяч на сторону соперника так, чтобы тот не смог его отразить, не более чем после первого падения мяча на игровом поле на половине соперника.</a:t>
            </a:r>
          </a:p>
          <a:p>
            <a:endParaRPr lang="ru-RU" dirty="0"/>
          </a:p>
        </p:txBody>
      </p:sp>
      <p:pic>
        <p:nvPicPr>
          <p:cNvPr id="5" name="Рисунок 4" descr="https://avatars.mds.yandex.net/i?id=880d7764ad78df4aedce2700f27b776e-4613903-images-thumbs&amp;n=13"/>
          <p:cNvPicPr>
            <a:picLocks noGrp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86" r="9886"/>
          <a:stretch>
            <a:fillRect/>
          </a:stretch>
        </p:blipFill>
        <p:spPr bwMode="auto">
          <a:xfrm>
            <a:off x="179512" y="260648"/>
            <a:ext cx="4608512" cy="38164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96643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68144" y="0"/>
            <a:ext cx="1944216" cy="707753"/>
          </a:xfrm>
        </p:spPr>
        <p:txBody>
          <a:bodyPr/>
          <a:lstStyle/>
          <a:p>
            <a:r>
              <a:rPr lang="ru-RU" b="1" dirty="0" err="1">
                <a:solidFill>
                  <a:srgbClr val="202122"/>
                </a:solidFill>
                <a:latin typeface="Times New Roman"/>
                <a:ea typeface="Calibri"/>
              </a:rPr>
              <a:t>Волейбо́л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860032" y="692696"/>
            <a:ext cx="3818467" cy="5760640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  <a:spcAft>
                <a:spcPts val="1000"/>
              </a:spcAft>
            </a:pPr>
            <a:r>
              <a:rPr lang="ru-RU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командная спортивная игра, в процессе которой две команды соревнуются на </a:t>
            </a:r>
            <a:r>
              <a:rPr lang="ru-RU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специальной площадке</a:t>
            </a:r>
            <a:r>
              <a:rPr lang="ru-RU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 </a:t>
            </a:r>
            <a:r>
              <a:rPr lang="ru-RU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, разделённой сеткой </a:t>
            </a:r>
            <a:r>
              <a:rPr lang="ru-RU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,</a:t>
            </a:r>
            <a:r>
              <a:rPr lang="ru-RU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стремясь </a:t>
            </a:r>
            <a:r>
              <a:rPr lang="ru-RU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направить </a:t>
            </a:r>
            <a:r>
              <a:rPr lang="ru-RU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мяч</a:t>
            </a:r>
            <a:r>
              <a:rPr lang="ru-RU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 на сторону соперника таким образом, чтобы он приземлился на площадке противника (</a:t>
            </a:r>
            <a:r>
              <a:rPr lang="ru-RU" i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добить до пола</a:t>
            </a:r>
            <a:r>
              <a:rPr lang="ru-RU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), либо чтобы игрок защищающейся команды допустил ошибку. При этом для организации атаки игрокам одной команды разрешается не более трёх касаний мяча подряд (в дополнение к касанию на блоке).</a:t>
            </a:r>
            <a:endParaRPr lang="ru-RU" dirty="0">
              <a:solidFill>
                <a:srgbClr val="FF0000"/>
              </a:solidFill>
              <a:latin typeface="Calibri"/>
              <a:ea typeface="Calibri"/>
              <a:cs typeface="Times New Roman"/>
            </a:endParaRPr>
          </a:p>
          <a:p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https://avatars.mds.yandex.net/i?id=2dd352cb63e185f81f7c1c68a42e3c7c3c6e703c-5242719-images-thumbs&amp;n=13"/>
          <p:cNvPicPr>
            <a:picLocks noGrp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78" r="9378"/>
          <a:stretch>
            <a:fillRect/>
          </a:stretch>
        </p:blipFill>
        <p:spPr bwMode="auto">
          <a:xfrm>
            <a:off x="-108520" y="260648"/>
            <a:ext cx="5040560" cy="50131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58156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81</TotalTime>
  <Words>178</Words>
  <Application>Microsoft Office PowerPoint</Application>
  <PresentationFormat>Экран (4:3)</PresentationFormat>
  <Paragraphs>24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Волна</vt:lpstr>
      <vt:lpstr>Гимнáстика </vt:lpstr>
      <vt:lpstr>БЕГ</vt:lpstr>
      <vt:lpstr>Сёрфинг </vt:lpstr>
      <vt:lpstr>Альпини́зм </vt:lpstr>
      <vt:lpstr>Хокке́й с ша́йбой</vt:lpstr>
      <vt:lpstr>Бейсбо́л</vt:lpstr>
      <vt:lpstr>Тури́зм</vt:lpstr>
      <vt:lpstr>Теннис</vt:lpstr>
      <vt:lpstr>Волейбо́л</vt:lpstr>
      <vt:lpstr>Городки́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КЦ</dc:creator>
  <cp:lastModifiedBy>КЦ</cp:lastModifiedBy>
  <cp:revision>8</cp:revision>
  <dcterms:created xsi:type="dcterms:W3CDTF">2023-02-10T08:13:10Z</dcterms:created>
  <dcterms:modified xsi:type="dcterms:W3CDTF">2023-02-10T09:34:47Z</dcterms:modified>
</cp:coreProperties>
</file>